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7.xml" ContentType="application/vnd.openxmlformats-officedocument.presentationml.tags+xml"/>
  <Override PartName="/ppt/notesSlides/notesSlide15.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6.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media/image103.jpg" ContentType="image/png"/>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117"/>
  </p:notesMasterIdLst>
  <p:handoutMasterIdLst>
    <p:handoutMasterId r:id="rId118"/>
  </p:handoutMasterIdLst>
  <p:sldIdLst>
    <p:sldId id="3403" r:id="rId2"/>
    <p:sldId id="3401" r:id="rId3"/>
    <p:sldId id="3499" r:id="rId4"/>
    <p:sldId id="3459" r:id="rId5"/>
    <p:sldId id="3500" r:id="rId6"/>
    <p:sldId id="1292" r:id="rId7"/>
    <p:sldId id="3501" r:id="rId8"/>
    <p:sldId id="3502" r:id="rId9"/>
    <p:sldId id="3503" r:id="rId10"/>
    <p:sldId id="3504" r:id="rId11"/>
    <p:sldId id="3505" r:id="rId12"/>
    <p:sldId id="3506" r:id="rId13"/>
    <p:sldId id="3429" r:id="rId14"/>
    <p:sldId id="3508" r:id="rId15"/>
    <p:sldId id="3509" r:id="rId16"/>
    <p:sldId id="3507" r:id="rId17"/>
    <p:sldId id="3510" r:id="rId18"/>
    <p:sldId id="3511" r:id="rId19"/>
    <p:sldId id="3512" r:id="rId20"/>
    <p:sldId id="3513" r:id="rId21"/>
    <p:sldId id="3307" r:id="rId22"/>
    <p:sldId id="3514" r:id="rId23"/>
    <p:sldId id="3515" r:id="rId24"/>
    <p:sldId id="3595" r:id="rId25"/>
    <p:sldId id="3596" r:id="rId26"/>
    <p:sldId id="3516" r:id="rId27"/>
    <p:sldId id="3517" r:id="rId28"/>
    <p:sldId id="3597" r:id="rId29"/>
    <p:sldId id="3518" r:id="rId30"/>
    <p:sldId id="3519" r:id="rId31"/>
    <p:sldId id="3520" r:id="rId32"/>
    <p:sldId id="3521" r:id="rId33"/>
    <p:sldId id="3523" r:id="rId34"/>
    <p:sldId id="3598" r:id="rId35"/>
    <p:sldId id="3525" r:id="rId36"/>
    <p:sldId id="3524" r:id="rId37"/>
    <p:sldId id="3599" r:id="rId38"/>
    <p:sldId id="3526" r:id="rId39"/>
    <p:sldId id="3527" r:id="rId40"/>
    <p:sldId id="3528" r:id="rId41"/>
    <p:sldId id="3529" r:id="rId42"/>
    <p:sldId id="3530" r:id="rId43"/>
    <p:sldId id="3531" r:id="rId44"/>
    <p:sldId id="3532" r:id="rId45"/>
    <p:sldId id="3533" r:id="rId46"/>
    <p:sldId id="3534" r:id="rId47"/>
    <p:sldId id="3535" r:id="rId48"/>
    <p:sldId id="3536" r:id="rId49"/>
    <p:sldId id="3537" r:id="rId50"/>
    <p:sldId id="3538" r:id="rId51"/>
    <p:sldId id="3539" r:id="rId52"/>
    <p:sldId id="3540" r:id="rId53"/>
    <p:sldId id="3541" r:id="rId54"/>
    <p:sldId id="3542" r:id="rId55"/>
    <p:sldId id="3543" r:id="rId56"/>
    <p:sldId id="3544" r:id="rId57"/>
    <p:sldId id="3545" r:id="rId58"/>
    <p:sldId id="3546" r:id="rId59"/>
    <p:sldId id="3547" r:id="rId60"/>
    <p:sldId id="3548" r:id="rId61"/>
    <p:sldId id="3549" r:id="rId62"/>
    <p:sldId id="3550" r:id="rId63"/>
    <p:sldId id="3551" r:id="rId64"/>
    <p:sldId id="3552" r:id="rId65"/>
    <p:sldId id="3600" r:id="rId66"/>
    <p:sldId id="3553" r:id="rId67"/>
    <p:sldId id="3554" r:id="rId68"/>
    <p:sldId id="3555" r:id="rId69"/>
    <p:sldId id="3556" r:id="rId70"/>
    <p:sldId id="3601" r:id="rId71"/>
    <p:sldId id="3557" r:id="rId72"/>
    <p:sldId id="3558" r:id="rId73"/>
    <p:sldId id="3559" r:id="rId74"/>
    <p:sldId id="3560" r:id="rId75"/>
    <p:sldId id="3561" r:id="rId76"/>
    <p:sldId id="3562" r:id="rId77"/>
    <p:sldId id="3563" r:id="rId78"/>
    <p:sldId id="3564" r:id="rId79"/>
    <p:sldId id="3602" r:id="rId80"/>
    <p:sldId id="3565" r:id="rId81"/>
    <p:sldId id="3603" r:id="rId82"/>
    <p:sldId id="3566" r:id="rId83"/>
    <p:sldId id="3567" r:id="rId84"/>
    <p:sldId id="3568" r:id="rId85"/>
    <p:sldId id="3569" r:id="rId86"/>
    <p:sldId id="3570" r:id="rId87"/>
    <p:sldId id="3571" r:id="rId88"/>
    <p:sldId id="3572" r:id="rId89"/>
    <p:sldId id="3604" r:id="rId90"/>
    <p:sldId id="3462" r:id="rId91"/>
    <p:sldId id="3573" r:id="rId92"/>
    <p:sldId id="3574" r:id="rId93"/>
    <p:sldId id="3575" r:id="rId94"/>
    <p:sldId id="3576" r:id="rId95"/>
    <p:sldId id="3577" r:id="rId96"/>
    <p:sldId id="3578" r:id="rId97"/>
    <p:sldId id="3579" r:id="rId98"/>
    <p:sldId id="3580" r:id="rId99"/>
    <p:sldId id="3581" r:id="rId100"/>
    <p:sldId id="3582" r:id="rId101"/>
    <p:sldId id="3583" r:id="rId102"/>
    <p:sldId id="3584" r:id="rId103"/>
    <p:sldId id="3585" r:id="rId104"/>
    <p:sldId id="3586" r:id="rId105"/>
    <p:sldId id="3522" r:id="rId106"/>
    <p:sldId id="3588" r:id="rId107"/>
    <p:sldId id="3587" r:id="rId108"/>
    <p:sldId id="3589" r:id="rId109"/>
    <p:sldId id="3590" r:id="rId110"/>
    <p:sldId id="3591" r:id="rId111"/>
    <p:sldId id="3605" r:id="rId112"/>
    <p:sldId id="3592" r:id="rId113"/>
    <p:sldId id="3216" r:id="rId114"/>
    <p:sldId id="3594" r:id="rId115"/>
    <p:sldId id="3593" r:id="rId116"/>
  </p:sldIdLst>
  <p:sldSz cx="12190413" cy="6859588"/>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6425" indent="-173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025" indent="-34925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5625" indent="-52514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25" indent="-7016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255" algn="l" defTabSz="866775"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960" algn="l" defTabSz="866775"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030" algn="l" defTabSz="866775"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35" algn="l" defTabSz="866775"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28">
          <p15:clr>
            <a:srgbClr val="A4A3A4"/>
          </p15:clr>
        </p15:guide>
        <p15:guide id="2" orient="horz" pos="4206">
          <p15:clr>
            <a:srgbClr val="A4A3A4"/>
          </p15:clr>
        </p15:guide>
        <p15:guide id="3" orient="horz" pos="311">
          <p15:clr>
            <a:srgbClr val="A4A3A4"/>
          </p15:clr>
        </p15:guide>
        <p15:guide id="4" orient="horz" pos="4005">
          <p15:clr>
            <a:srgbClr val="A4A3A4"/>
          </p15:clr>
        </p15:guide>
        <p15:guide id="5" pos="4050">
          <p15:clr>
            <a:srgbClr val="A4A3A4"/>
          </p15:clr>
        </p15:guide>
        <p15:guide id="6" pos="556">
          <p15:clr>
            <a:srgbClr val="A4A3A4"/>
          </p15:clr>
        </p15:guide>
        <p15:guide id="7" pos="7608">
          <p15:clr>
            <a:srgbClr val="A4A3A4"/>
          </p15:clr>
        </p15:guide>
        <p15:guide id="8" pos="383">
          <p15:clr>
            <a:srgbClr val="A4A3A4"/>
          </p15:clr>
        </p15:guide>
        <p15:guide id="9" pos="1350">
          <p15:clr>
            <a:srgbClr val="A4A3A4"/>
          </p15:clr>
        </p15:guide>
        <p15:guide id="10" pos="3846">
          <p15:clr>
            <a:srgbClr val="A4A3A4"/>
          </p15:clr>
        </p15:guide>
        <p15:guide id="11" pos="7194">
          <p15:clr>
            <a:srgbClr val="A4A3A4"/>
          </p15:clr>
        </p15:guide>
        <p15:guide id="12" pos="12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C80BA0"/>
    <a:srgbClr val="A70BC1"/>
    <a:srgbClr val="6A2058"/>
    <a:srgbClr val="2B1997"/>
    <a:srgbClr val="58119F"/>
    <a:srgbClr val="933175"/>
    <a:srgbClr val="7A2872"/>
    <a:srgbClr val="7A2864"/>
    <a:srgbClr val="722864"/>
    <a:srgbClr val="BF0B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48" autoAdjust="0"/>
    <p:restoredTop sz="84012" autoAdjust="0"/>
  </p:normalViewPr>
  <p:slideViewPr>
    <p:cSldViewPr>
      <p:cViewPr varScale="1">
        <p:scale>
          <a:sx n="77" d="100"/>
          <a:sy n="77" d="100"/>
        </p:scale>
        <p:origin x="1164" y="72"/>
      </p:cViewPr>
      <p:guideLst>
        <p:guide orient="horz" pos="328"/>
        <p:guide orient="horz" pos="4206"/>
        <p:guide orient="horz" pos="311"/>
        <p:guide orient="horz" pos="4005"/>
        <p:guide pos="4050"/>
        <p:guide pos="556"/>
        <p:guide pos="7608"/>
        <p:guide pos="383"/>
        <p:guide pos="1350"/>
        <p:guide pos="3846"/>
        <p:guide pos="7194"/>
        <p:guide pos="1280"/>
      </p:guideLst>
    </p:cSldViewPr>
  </p:slideViewPr>
  <p:outlineViewPr>
    <p:cViewPr>
      <p:scale>
        <a:sx n="100" d="100"/>
        <a:sy n="100" d="100"/>
      </p:scale>
      <p:origin x="0" y="-14412"/>
    </p:cViewPr>
  </p:outlineViewPr>
  <p:notesTextViewPr>
    <p:cViewPr>
      <p:scale>
        <a:sx n="1" d="1"/>
        <a:sy n="1" d="1"/>
      </p:scale>
      <p:origin x="0" y="0"/>
    </p:cViewPr>
  </p:notesTextViewPr>
  <p:sorterViewPr>
    <p:cViewPr>
      <p:scale>
        <a:sx n="75" d="100"/>
        <a:sy n="75" d="100"/>
      </p:scale>
      <p:origin x="0" y="0"/>
    </p:cViewPr>
  </p:sorterViewPr>
  <p:notesViewPr>
    <p:cSldViewPr>
      <p:cViewPr varScale="1">
        <p:scale>
          <a:sx n="85" d="100"/>
          <a:sy n="85" d="100"/>
        </p:scale>
        <p:origin x="3804"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742FC-62BB-4B81-9CA5-3B750A4B4580}" type="datetimeFigureOut">
              <a:rPr lang="zh-CN" altLang="en-US" smtClean="0"/>
              <a:pPr/>
              <a:t>2019/11/16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7E82F1-5B17-4D95-A6D6-EB96F2D72B61}" type="slidenum">
              <a:rPr lang="zh-CN" altLang="en-US" smtClean="0"/>
              <a:pPr/>
              <a:t>‹#›</a:t>
            </a:fld>
            <a:endParaRPr lang="zh-CN" altLang="en-US"/>
          </a:p>
        </p:txBody>
      </p:sp>
    </p:spTree>
    <p:extLst>
      <p:ext uri="{BB962C8B-B14F-4D97-AF65-F5344CB8AC3E}">
        <p14:creationId xmlns:p14="http://schemas.microsoft.com/office/powerpoint/2010/main" val="20184298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pPr>
                <a:defRPr/>
              </a:pPr>
              <a:t>2019/11/16</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pPr/>
              <a:t>‹#›</a:t>
            </a:fld>
            <a:endParaRPr lang="zh-CN" altLang="en-US"/>
          </a:p>
        </p:txBody>
      </p:sp>
    </p:spTree>
    <p:extLst>
      <p:ext uri="{BB962C8B-B14F-4D97-AF65-F5344CB8AC3E}">
        <p14:creationId xmlns:p14="http://schemas.microsoft.com/office/powerpoint/2010/main" val="331672577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31800" algn="l" rtl="0" eaLnBrk="0" fontAlgn="base" hangingPunct="0">
      <a:spcBef>
        <a:spcPct val="30000"/>
      </a:spcBef>
      <a:spcAft>
        <a:spcPct val="0"/>
      </a:spcAft>
      <a:defRPr sz="1200" kern="1200">
        <a:solidFill>
          <a:schemeClr val="tx1"/>
        </a:solidFill>
        <a:latin typeface="+mn-lt"/>
        <a:ea typeface="+mn-ea"/>
        <a:cs typeface="+mn-cs"/>
      </a:defRPr>
    </a:lvl2pPr>
    <a:lvl3pPr marL="865505" algn="l" rtl="0" eaLnBrk="0" fontAlgn="base" hangingPunct="0">
      <a:spcBef>
        <a:spcPct val="30000"/>
      </a:spcBef>
      <a:spcAft>
        <a:spcPct val="0"/>
      </a:spcAft>
      <a:defRPr sz="1200" kern="1200">
        <a:solidFill>
          <a:schemeClr val="tx1"/>
        </a:solidFill>
        <a:latin typeface="+mn-lt"/>
        <a:ea typeface="+mn-ea"/>
        <a:cs typeface="+mn-cs"/>
      </a:defRPr>
    </a:lvl3pPr>
    <a:lvl4pPr marL="1299210" algn="l" rtl="0" eaLnBrk="0" fontAlgn="base" hangingPunct="0">
      <a:spcBef>
        <a:spcPct val="30000"/>
      </a:spcBef>
      <a:spcAft>
        <a:spcPct val="0"/>
      </a:spcAft>
      <a:defRPr sz="1200" kern="1200">
        <a:solidFill>
          <a:schemeClr val="tx1"/>
        </a:solidFill>
        <a:latin typeface="+mn-lt"/>
        <a:ea typeface="+mn-ea"/>
        <a:cs typeface="+mn-cs"/>
      </a:defRPr>
    </a:lvl4pPr>
    <a:lvl5pPr marL="1732280" algn="l" rtl="0" eaLnBrk="0" fontAlgn="base" hangingPunct="0">
      <a:spcBef>
        <a:spcPct val="30000"/>
      </a:spcBef>
      <a:spcAft>
        <a:spcPct val="0"/>
      </a:spcAft>
      <a:defRPr sz="1200" kern="1200">
        <a:solidFill>
          <a:schemeClr val="tx1"/>
        </a:solidFill>
        <a:latin typeface="+mn-lt"/>
        <a:ea typeface="+mn-ea"/>
        <a:cs typeface="+mn-cs"/>
      </a:defRPr>
    </a:lvl5pPr>
    <a:lvl6pPr marL="2166620" algn="l" defTabSz="866140" rtl="0" eaLnBrk="1" latinLnBrk="0" hangingPunct="1">
      <a:defRPr sz="1200" kern="1200">
        <a:solidFill>
          <a:schemeClr val="tx1"/>
        </a:solidFill>
        <a:latin typeface="+mn-lt"/>
        <a:ea typeface="+mn-ea"/>
        <a:cs typeface="+mn-cs"/>
      </a:defRPr>
    </a:lvl6pPr>
    <a:lvl7pPr marL="2600325" algn="l" defTabSz="866140" rtl="0" eaLnBrk="1" latinLnBrk="0" hangingPunct="1">
      <a:defRPr sz="1200" kern="1200">
        <a:solidFill>
          <a:schemeClr val="tx1"/>
        </a:solidFill>
        <a:latin typeface="+mn-lt"/>
        <a:ea typeface="+mn-ea"/>
        <a:cs typeface="+mn-cs"/>
      </a:defRPr>
    </a:lvl7pPr>
    <a:lvl8pPr marL="3033395" algn="l" defTabSz="866140" rtl="0" eaLnBrk="1" latinLnBrk="0" hangingPunct="1">
      <a:defRPr sz="1200" kern="1200">
        <a:solidFill>
          <a:schemeClr val="tx1"/>
        </a:solidFill>
        <a:latin typeface="+mn-lt"/>
        <a:ea typeface="+mn-ea"/>
        <a:cs typeface="+mn-cs"/>
      </a:defRPr>
    </a:lvl8pPr>
    <a:lvl9pPr marL="3467100" algn="l" defTabSz="86614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418F03C3-53C1-4F10-8DAF-D1F318E96C6E}" type="slidenum">
              <a:rPr lang="zh-CN" altLang="en-US" smtClean="0"/>
              <a:pPr/>
              <a:t>1</a:t>
            </a:fld>
            <a:endParaRPr lang="zh-CN" altLang="en-US"/>
          </a:p>
        </p:txBody>
      </p:sp>
    </p:spTree>
    <p:extLst>
      <p:ext uri="{BB962C8B-B14F-4D97-AF65-F5344CB8AC3E}">
        <p14:creationId xmlns:p14="http://schemas.microsoft.com/office/powerpoint/2010/main" val="1541783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28</a:t>
            </a:fld>
            <a:endParaRPr lang="zh-CN" altLang="en-US"/>
          </a:p>
        </p:txBody>
      </p:sp>
    </p:spTree>
    <p:extLst>
      <p:ext uri="{BB962C8B-B14F-4D97-AF65-F5344CB8AC3E}">
        <p14:creationId xmlns:p14="http://schemas.microsoft.com/office/powerpoint/2010/main" val="24854298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32</a:t>
            </a:fld>
            <a:endParaRPr lang="zh-CN" altLang="en-US"/>
          </a:p>
        </p:txBody>
      </p:sp>
    </p:spTree>
    <p:extLst>
      <p:ext uri="{BB962C8B-B14F-4D97-AF65-F5344CB8AC3E}">
        <p14:creationId xmlns:p14="http://schemas.microsoft.com/office/powerpoint/2010/main" val="655931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35</a:t>
            </a:fld>
            <a:endParaRPr lang="zh-CN" altLang="en-US"/>
          </a:p>
        </p:txBody>
      </p:sp>
    </p:spTree>
    <p:extLst>
      <p:ext uri="{BB962C8B-B14F-4D97-AF65-F5344CB8AC3E}">
        <p14:creationId xmlns:p14="http://schemas.microsoft.com/office/powerpoint/2010/main" val="3714326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36</a:t>
            </a:fld>
            <a:endParaRPr lang="zh-CN" altLang="en-US"/>
          </a:p>
        </p:txBody>
      </p:sp>
    </p:spTree>
    <p:extLst>
      <p:ext uri="{BB962C8B-B14F-4D97-AF65-F5344CB8AC3E}">
        <p14:creationId xmlns:p14="http://schemas.microsoft.com/office/powerpoint/2010/main" val="2898536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38</a:t>
            </a:fld>
            <a:endParaRPr lang="zh-CN" altLang="en-US"/>
          </a:p>
        </p:txBody>
      </p:sp>
    </p:spTree>
    <p:extLst>
      <p:ext uri="{BB962C8B-B14F-4D97-AF65-F5344CB8AC3E}">
        <p14:creationId xmlns:p14="http://schemas.microsoft.com/office/powerpoint/2010/main" val="4114132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0F80E-4C50-4349-B88D-B0AE2EDDF09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3204785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42</a:t>
            </a:fld>
            <a:endParaRPr lang="zh-CN" altLang="en-US"/>
          </a:p>
        </p:txBody>
      </p:sp>
    </p:spTree>
    <p:extLst>
      <p:ext uri="{BB962C8B-B14F-4D97-AF65-F5344CB8AC3E}">
        <p14:creationId xmlns:p14="http://schemas.microsoft.com/office/powerpoint/2010/main" val="26009106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44</a:t>
            </a:fld>
            <a:endParaRPr lang="zh-CN" altLang="en-US"/>
          </a:p>
        </p:txBody>
      </p:sp>
    </p:spTree>
    <p:extLst>
      <p:ext uri="{BB962C8B-B14F-4D97-AF65-F5344CB8AC3E}">
        <p14:creationId xmlns:p14="http://schemas.microsoft.com/office/powerpoint/2010/main" val="38320211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45</a:t>
            </a:fld>
            <a:endParaRPr lang="zh-CN" altLang="en-US"/>
          </a:p>
        </p:txBody>
      </p:sp>
    </p:spTree>
    <p:extLst>
      <p:ext uri="{BB962C8B-B14F-4D97-AF65-F5344CB8AC3E}">
        <p14:creationId xmlns:p14="http://schemas.microsoft.com/office/powerpoint/2010/main" val="12365210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2875" y="768350"/>
            <a:ext cx="6818313" cy="38369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49</a:t>
            </a:fld>
            <a:endParaRPr lang="zh-CN" altLang="en-US" dirty="0"/>
          </a:p>
        </p:txBody>
      </p:sp>
    </p:spTree>
    <p:extLst>
      <p:ext uri="{BB962C8B-B14F-4D97-AF65-F5344CB8AC3E}">
        <p14:creationId xmlns:p14="http://schemas.microsoft.com/office/powerpoint/2010/main" val="3669179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a:extLst>
              <a:ext uri="{FF2B5EF4-FFF2-40B4-BE49-F238E27FC236}">
                <a16:creationId xmlns="" xmlns:a16="http://schemas.microsoft.com/office/drawing/2014/main" id="{F7AF5D88-CDE6-0445-89FD-C408B8A89D50}"/>
              </a:ext>
            </a:extLst>
          </p:cNvPr>
          <p:cNvSpPr>
            <a:spLocks noGrp="1" noRot="1" noChangeAspect="1" noChangeArrowheads="1" noTextEdit="1"/>
          </p:cNvSpPr>
          <p:nvPr>
            <p:ph type="sldImg"/>
          </p:nvPr>
        </p:nvSpPr>
        <p:spPr>
          <a:ln/>
        </p:spPr>
      </p:sp>
      <p:sp>
        <p:nvSpPr>
          <p:cNvPr id="43011" name="备注占位符 2">
            <a:extLst>
              <a:ext uri="{FF2B5EF4-FFF2-40B4-BE49-F238E27FC236}">
                <a16:creationId xmlns="" xmlns:a16="http://schemas.microsoft.com/office/drawing/2014/main" id="{FED5E2A5-3B32-C045-B273-C53A943444EF}"/>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3012" name="灯片编号占位符 3">
            <a:extLst>
              <a:ext uri="{FF2B5EF4-FFF2-40B4-BE49-F238E27FC236}">
                <a16:creationId xmlns="" xmlns:a16="http://schemas.microsoft.com/office/drawing/2014/main" id="{A1FEA7B4-FA14-A545-A928-9D4B4F10CF0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fld id="{69859FD7-4783-5741-976E-DD7854DD2A4A}" type="slidenum">
              <a:rPr altLang="zh-CN" smtClean="0">
                <a:ea typeface="宋体" panose="02010600030101010101" pitchFamily="2" charset="-122"/>
              </a:rPr>
              <a:pPr/>
              <a:t>2</a:t>
            </a:fld>
            <a:endParaRPr lang="zh-CN" altLang="zh-CN">
              <a:ea typeface="宋体" panose="02010600030101010101" pitchFamily="2" charset="-122"/>
            </a:endParaRPr>
          </a:p>
        </p:txBody>
      </p:sp>
    </p:spTree>
    <p:extLst>
      <p:ext uri="{BB962C8B-B14F-4D97-AF65-F5344CB8AC3E}">
        <p14:creationId xmlns:p14="http://schemas.microsoft.com/office/powerpoint/2010/main" val="11713046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20F80E-4C50-4349-B88D-B0AE2EDDF095}" type="slidenum">
              <a:rPr lang="zh-CN" altLang="en-US" smtClean="0"/>
              <a:pPr/>
              <a:t>50</a:t>
            </a:fld>
            <a:endParaRPr lang="zh-CN" altLang="en-US"/>
          </a:p>
        </p:txBody>
      </p:sp>
    </p:spTree>
    <p:extLst>
      <p:ext uri="{BB962C8B-B14F-4D97-AF65-F5344CB8AC3E}">
        <p14:creationId xmlns:p14="http://schemas.microsoft.com/office/powerpoint/2010/main" val="3094509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20F80E-4C50-4349-B88D-B0AE2EDDF095}" type="slidenum">
              <a:rPr lang="zh-CN" altLang="en-US" smtClean="0"/>
              <a:pPr/>
              <a:t>51</a:t>
            </a:fld>
            <a:endParaRPr lang="zh-CN" altLang="en-US"/>
          </a:p>
        </p:txBody>
      </p:sp>
    </p:spTree>
    <p:extLst>
      <p:ext uri="{BB962C8B-B14F-4D97-AF65-F5344CB8AC3E}">
        <p14:creationId xmlns:p14="http://schemas.microsoft.com/office/powerpoint/2010/main" val="16828195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20F80E-4C50-4349-B88D-B0AE2EDDF095}" type="slidenum">
              <a:rPr lang="zh-CN" altLang="en-US" smtClean="0"/>
              <a:pPr/>
              <a:t>52</a:t>
            </a:fld>
            <a:endParaRPr lang="zh-CN" altLang="en-US"/>
          </a:p>
        </p:txBody>
      </p:sp>
    </p:spTree>
    <p:extLst>
      <p:ext uri="{BB962C8B-B14F-4D97-AF65-F5344CB8AC3E}">
        <p14:creationId xmlns:p14="http://schemas.microsoft.com/office/powerpoint/2010/main" val="38736742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53</a:t>
            </a:fld>
            <a:endParaRPr lang="zh-CN" altLang="en-US"/>
          </a:p>
        </p:txBody>
      </p:sp>
    </p:spTree>
    <p:extLst>
      <p:ext uri="{BB962C8B-B14F-4D97-AF65-F5344CB8AC3E}">
        <p14:creationId xmlns:p14="http://schemas.microsoft.com/office/powerpoint/2010/main" val="20917370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20F80E-4C50-4349-B88D-B0AE2EDDF095}" type="slidenum">
              <a:rPr lang="zh-CN" altLang="en-US" smtClean="0"/>
              <a:pPr/>
              <a:t>54</a:t>
            </a:fld>
            <a:endParaRPr lang="zh-CN" altLang="en-US"/>
          </a:p>
        </p:txBody>
      </p:sp>
    </p:spTree>
    <p:extLst>
      <p:ext uri="{BB962C8B-B14F-4D97-AF65-F5344CB8AC3E}">
        <p14:creationId xmlns:p14="http://schemas.microsoft.com/office/powerpoint/2010/main" val="7687000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20F80E-4C50-4349-B88D-B0AE2EDDF095}" type="slidenum">
              <a:rPr lang="zh-CN" altLang="en-US" smtClean="0"/>
              <a:pPr/>
              <a:t>55</a:t>
            </a:fld>
            <a:endParaRPr lang="zh-CN" altLang="en-US"/>
          </a:p>
        </p:txBody>
      </p:sp>
    </p:spTree>
    <p:extLst>
      <p:ext uri="{BB962C8B-B14F-4D97-AF65-F5344CB8AC3E}">
        <p14:creationId xmlns:p14="http://schemas.microsoft.com/office/powerpoint/2010/main" val="12265958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20F80E-4C50-4349-B88D-B0AE2EDDF095}" type="slidenum">
              <a:rPr lang="zh-CN" altLang="en-US" smtClean="0"/>
              <a:pPr/>
              <a:t>56</a:t>
            </a:fld>
            <a:endParaRPr lang="zh-CN" altLang="en-US"/>
          </a:p>
        </p:txBody>
      </p:sp>
    </p:spTree>
    <p:extLst>
      <p:ext uri="{BB962C8B-B14F-4D97-AF65-F5344CB8AC3E}">
        <p14:creationId xmlns:p14="http://schemas.microsoft.com/office/powerpoint/2010/main" val="751689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57</a:t>
            </a:fld>
            <a:endParaRPr lang="zh-CN" altLang="en-US"/>
          </a:p>
        </p:txBody>
      </p:sp>
    </p:spTree>
    <p:extLst>
      <p:ext uri="{BB962C8B-B14F-4D97-AF65-F5344CB8AC3E}">
        <p14:creationId xmlns:p14="http://schemas.microsoft.com/office/powerpoint/2010/main" val="6618783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58</a:t>
            </a:fld>
            <a:endParaRPr lang="zh-CN" altLang="en-US"/>
          </a:p>
        </p:txBody>
      </p:sp>
    </p:spTree>
    <p:extLst>
      <p:ext uri="{BB962C8B-B14F-4D97-AF65-F5344CB8AC3E}">
        <p14:creationId xmlns:p14="http://schemas.microsoft.com/office/powerpoint/2010/main" val="26273667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59</a:t>
            </a:fld>
            <a:endParaRPr lang="zh-CN" altLang="en-US"/>
          </a:p>
        </p:txBody>
      </p:sp>
    </p:spTree>
    <p:extLst>
      <p:ext uri="{BB962C8B-B14F-4D97-AF65-F5344CB8AC3E}">
        <p14:creationId xmlns:p14="http://schemas.microsoft.com/office/powerpoint/2010/main" val="40894881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6020F80E-4C50-4349-B88D-B0AE2EDDF095}"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5518502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61</a:t>
            </a:fld>
            <a:endParaRPr lang="zh-CN" altLang="en-US"/>
          </a:p>
        </p:txBody>
      </p:sp>
    </p:spTree>
    <p:extLst>
      <p:ext uri="{BB962C8B-B14F-4D97-AF65-F5344CB8AC3E}">
        <p14:creationId xmlns:p14="http://schemas.microsoft.com/office/powerpoint/2010/main" val="11631963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20F80E-4C50-4349-B88D-B0AE2EDDF095}" type="slidenum">
              <a:rPr lang="zh-CN" altLang="en-US" smtClean="0"/>
              <a:pPr/>
              <a:t>64</a:t>
            </a:fld>
            <a:endParaRPr lang="zh-CN" altLang="en-US"/>
          </a:p>
        </p:txBody>
      </p:sp>
    </p:spTree>
    <p:extLst>
      <p:ext uri="{BB962C8B-B14F-4D97-AF65-F5344CB8AC3E}">
        <p14:creationId xmlns:p14="http://schemas.microsoft.com/office/powerpoint/2010/main" val="3094509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20F80E-4C50-4349-B88D-B0AE2EDDF095}" type="slidenum">
              <a:rPr lang="zh-CN" altLang="en-US" smtClean="0"/>
              <a:pPr/>
              <a:t>65</a:t>
            </a:fld>
            <a:endParaRPr lang="zh-CN" altLang="en-US"/>
          </a:p>
        </p:txBody>
      </p:sp>
    </p:spTree>
    <p:extLst>
      <p:ext uri="{BB962C8B-B14F-4D97-AF65-F5344CB8AC3E}">
        <p14:creationId xmlns:p14="http://schemas.microsoft.com/office/powerpoint/2010/main" val="20130054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20F80E-4C50-4349-B88D-B0AE2EDDF095}" type="slidenum">
              <a:rPr lang="zh-CN" altLang="en-US" smtClean="0"/>
              <a:pPr/>
              <a:t>66</a:t>
            </a:fld>
            <a:endParaRPr lang="zh-CN" altLang="en-US"/>
          </a:p>
        </p:txBody>
      </p:sp>
    </p:spTree>
    <p:extLst>
      <p:ext uri="{BB962C8B-B14F-4D97-AF65-F5344CB8AC3E}">
        <p14:creationId xmlns:p14="http://schemas.microsoft.com/office/powerpoint/2010/main" val="3094509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20F80E-4C50-4349-B88D-B0AE2EDDF095}" type="slidenum">
              <a:rPr lang="zh-CN" altLang="en-US" smtClean="0"/>
              <a:pPr/>
              <a:t>67</a:t>
            </a:fld>
            <a:endParaRPr lang="zh-CN" altLang="en-US"/>
          </a:p>
        </p:txBody>
      </p:sp>
    </p:spTree>
    <p:extLst>
      <p:ext uri="{BB962C8B-B14F-4D97-AF65-F5344CB8AC3E}">
        <p14:creationId xmlns:p14="http://schemas.microsoft.com/office/powerpoint/2010/main" val="3094509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20F80E-4C50-4349-B88D-B0AE2EDDF095}" type="slidenum">
              <a:rPr lang="zh-CN" altLang="en-US" smtClean="0"/>
              <a:pPr/>
              <a:t>72</a:t>
            </a:fld>
            <a:endParaRPr lang="zh-CN" altLang="en-US"/>
          </a:p>
        </p:txBody>
      </p:sp>
    </p:spTree>
    <p:extLst>
      <p:ext uri="{BB962C8B-B14F-4D97-AF65-F5344CB8AC3E}">
        <p14:creationId xmlns:p14="http://schemas.microsoft.com/office/powerpoint/2010/main" val="17697043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20F80E-4C50-4349-B88D-B0AE2EDDF095}" type="slidenum">
              <a:rPr lang="zh-CN" altLang="en-US" smtClean="0"/>
              <a:pPr/>
              <a:t>73</a:t>
            </a:fld>
            <a:endParaRPr lang="zh-CN" altLang="en-US"/>
          </a:p>
        </p:txBody>
      </p:sp>
    </p:spTree>
    <p:extLst>
      <p:ext uri="{BB962C8B-B14F-4D97-AF65-F5344CB8AC3E}">
        <p14:creationId xmlns:p14="http://schemas.microsoft.com/office/powerpoint/2010/main" val="25436898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20F80E-4C50-4349-B88D-B0AE2EDDF095}" type="slidenum">
              <a:rPr lang="zh-CN" altLang="en-US" smtClean="0"/>
              <a:pPr/>
              <a:t>74</a:t>
            </a:fld>
            <a:endParaRPr lang="zh-CN" altLang="en-US"/>
          </a:p>
        </p:txBody>
      </p:sp>
    </p:spTree>
    <p:extLst>
      <p:ext uri="{BB962C8B-B14F-4D97-AF65-F5344CB8AC3E}">
        <p14:creationId xmlns:p14="http://schemas.microsoft.com/office/powerpoint/2010/main" val="9716381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20F80E-4C50-4349-B88D-B0AE2EDDF095}" type="slidenum">
              <a:rPr lang="zh-CN" altLang="en-US" smtClean="0"/>
              <a:pPr/>
              <a:t>75</a:t>
            </a:fld>
            <a:endParaRPr lang="zh-CN" altLang="en-US"/>
          </a:p>
        </p:txBody>
      </p:sp>
    </p:spTree>
    <p:extLst>
      <p:ext uri="{BB962C8B-B14F-4D97-AF65-F5344CB8AC3E}">
        <p14:creationId xmlns:p14="http://schemas.microsoft.com/office/powerpoint/2010/main" val="31127266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20F80E-4C50-4349-B88D-B0AE2EDDF095}" type="slidenum">
              <a:rPr lang="zh-CN" altLang="en-US" smtClean="0"/>
              <a:pPr/>
              <a:t>76</a:t>
            </a:fld>
            <a:endParaRPr lang="zh-CN" altLang="en-US"/>
          </a:p>
        </p:txBody>
      </p:sp>
    </p:spTree>
    <p:extLst>
      <p:ext uri="{BB962C8B-B14F-4D97-AF65-F5344CB8AC3E}">
        <p14:creationId xmlns:p14="http://schemas.microsoft.com/office/powerpoint/2010/main" val="3548078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2875" y="768350"/>
            <a:ext cx="6818313" cy="38369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4</a:t>
            </a:fld>
            <a:endParaRPr lang="zh-CN" altLang="en-US" dirty="0"/>
          </a:p>
        </p:txBody>
      </p:sp>
    </p:spTree>
    <p:extLst>
      <p:ext uri="{BB962C8B-B14F-4D97-AF65-F5344CB8AC3E}">
        <p14:creationId xmlns:p14="http://schemas.microsoft.com/office/powerpoint/2010/main" val="30163456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20F80E-4C50-4349-B88D-B0AE2EDDF095}" type="slidenum">
              <a:rPr lang="zh-CN" altLang="en-US" smtClean="0"/>
              <a:pPr/>
              <a:t>77</a:t>
            </a:fld>
            <a:endParaRPr lang="zh-CN" altLang="en-US"/>
          </a:p>
        </p:txBody>
      </p:sp>
    </p:spTree>
    <p:extLst>
      <p:ext uri="{BB962C8B-B14F-4D97-AF65-F5344CB8AC3E}">
        <p14:creationId xmlns:p14="http://schemas.microsoft.com/office/powerpoint/2010/main" val="9183927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20F80E-4C50-4349-B88D-B0AE2EDDF095}" type="slidenum">
              <a:rPr lang="zh-CN" altLang="en-US" smtClean="0"/>
              <a:pPr/>
              <a:t>78</a:t>
            </a:fld>
            <a:endParaRPr lang="zh-CN" altLang="en-US"/>
          </a:p>
        </p:txBody>
      </p:sp>
    </p:spTree>
    <p:extLst>
      <p:ext uri="{BB962C8B-B14F-4D97-AF65-F5344CB8AC3E}">
        <p14:creationId xmlns:p14="http://schemas.microsoft.com/office/powerpoint/2010/main" val="33339952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20F80E-4C50-4349-B88D-B0AE2EDDF095}" type="slidenum">
              <a:rPr lang="zh-CN" altLang="en-US" smtClean="0"/>
              <a:pPr/>
              <a:t>79</a:t>
            </a:fld>
            <a:endParaRPr lang="zh-CN" altLang="en-US"/>
          </a:p>
        </p:txBody>
      </p:sp>
    </p:spTree>
    <p:extLst>
      <p:ext uri="{BB962C8B-B14F-4D97-AF65-F5344CB8AC3E}">
        <p14:creationId xmlns:p14="http://schemas.microsoft.com/office/powerpoint/2010/main" val="42459259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20F80E-4C50-4349-B88D-B0AE2EDDF095}" type="slidenum">
              <a:rPr lang="zh-CN" altLang="en-US" smtClean="0"/>
              <a:pPr/>
              <a:t>80</a:t>
            </a:fld>
            <a:endParaRPr lang="zh-CN" altLang="en-US"/>
          </a:p>
        </p:txBody>
      </p:sp>
    </p:spTree>
    <p:extLst>
      <p:ext uri="{BB962C8B-B14F-4D97-AF65-F5344CB8AC3E}">
        <p14:creationId xmlns:p14="http://schemas.microsoft.com/office/powerpoint/2010/main" val="4631776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20F80E-4C50-4349-B88D-B0AE2EDDF095}" type="slidenum">
              <a:rPr lang="zh-CN" altLang="en-US" smtClean="0"/>
              <a:pPr/>
              <a:t>81</a:t>
            </a:fld>
            <a:endParaRPr lang="zh-CN" altLang="en-US"/>
          </a:p>
        </p:txBody>
      </p:sp>
    </p:spTree>
    <p:extLst>
      <p:ext uri="{BB962C8B-B14F-4D97-AF65-F5344CB8AC3E}">
        <p14:creationId xmlns:p14="http://schemas.microsoft.com/office/powerpoint/2010/main" val="6797318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20F80E-4C50-4349-B88D-B0AE2EDDF095}" type="slidenum">
              <a:rPr lang="zh-CN" altLang="en-US" smtClean="0"/>
              <a:pPr/>
              <a:t>82</a:t>
            </a:fld>
            <a:endParaRPr lang="zh-CN" altLang="en-US"/>
          </a:p>
        </p:txBody>
      </p:sp>
    </p:spTree>
    <p:extLst>
      <p:ext uri="{BB962C8B-B14F-4D97-AF65-F5344CB8AC3E}">
        <p14:creationId xmlns:p14="http://schemas.microsoft.com/office/powerpoint/2010/main" val="2172659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20F80E-4C50-4349-B88D-B0AE2EDDF095}" type="slidenum">
              <a:rPr lang="zh-CN" altLang="en-US" smtClean="0"/>
              <a:pPr/>
              <a:t>83</a:t>
            </a:fld>
            <a:endParaRPr lang="zh-CN" altLang="en-US"/>
          </a:p>
        </p:txBody>
      </p:sp>
    </p:spTree>
    <p:extLst>
      <p:ext uri="{BB962C8B-B14F-4D97-AF65-F5344CB8AC3E}">
        <p14:creationId xmlns:p14="http://schemas.microsoft.com/office/powerpoint/2010/main" val="36644029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20F80E-4C50-4349-B88D-B0AE2EDDF095}" type="slidenum">
              <a:rPr lang="zh-CN" altLang="en-US" smtClean="0"/>
              <a:pPr/>
              <a:t>84</a:t>
            </a:fld>
            <a:endParaRPr lang="zh-CN" altLang="en-US"/>
          </a:p>
        </p:txBody>
      </p:sp>
    </p:spTree>
    <p:extLst>
      <p:ext uri="{BB962C8B-B14F-4D97-AF65-F5344CB8AC3E}">
        <p14:creationId xmlns:p14="http://schemas.microsoft.com/office/powerpoint/2010/main" val="21747969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20F80E-4C50-4349-B88D-B0AE2EDDF095}" type="slidenum">
              <a:rPr lang="zh-CN" altLang="en-US" smtClean="0"/>
              <a:pPr/>
              <a:t>85</a:t>
            </a:fld>
            <a:endParaRPr lang="zh-CN" altLang="en-US"/>
          </a:p>
        </p:txBody>
      </p:sp>
    </p:spTree>
    <p:extLst>
      <p:ext uri="{BB962C8B-B14F-4D97-AF65-F5344CB8AC3E}">
        <p14:creationId xmlns:p14="http://schemas.microsoft.com/office/powerpoint/2010/main" val="24034948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20F80E-4C50-4349-B88D-B0AE2EDDF095}" type="slidenum">
              <a:rPr lang="zh-CN" altLang="en-US" smtClean="0"/>
              <a:pPr/>
              <a:t>86</a:t>
            </a:fld>
            <a:endParaRPr lang="zh-CN" altLang="en-US"/>
          </a:p>
        </p:txBody>
      </p:sp>
    </p:spTree>
    <p:extLst>
      <p:ext uri="{BB962C8B-B14F-4D97-AF65-F5344CB8AC3E}">
        <p14:creationId xmlns:p14="http://schemas.microsoft.com/office/powerpoint/2010/main" val="4008852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8</a:t>
            </a:fld>
            <a:endParaRPr lang="zh-CN" altLang="en-US"/>
          </a:p>
        </p:txBody>
      </p:sp>
    </p:spTree>
    <p:extLst>
      <p:ext uri="{BB962C8B-B14F-4D97-AF65-F5344CB8AC3E}">
        <p14:creationId xmlns:p14="http://schemas.microsoft.com/office/powerpoint/2010/main" val="11897977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20F80E-4C50-4349-B88D-B0AE2EDDF095}" type="slidenum">
              <a:rPr lang="zh-CN" altLang="en-US" smtClean="0"/>
              <a:pPr/>
              <a:t>87</a:t>
            </a:fld>
            <a:endParaRPr lang="zh-CN" altLang="en-US"/>
          </a:p>
        </p:txBody>
      </p:sp>
    </p:spTree>
    <p:extLst>
      <p:ext uri="{BB962C8B-B14F-4D97-AF65-F5344CB8AC3E}">
        <p14:creationId xmlns:p14="http://schemas.microsoft.com/office/powerpoint/2010/main" val="29633645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20F80E-4C50-4349-B88D-B0AE2EDDF095}" type="slidenum">
              <a:rPr lang="zh-CN" altLang="en-US" smtClean="0"/>
              <a:pPr/>
              <a:t>88</a:t>
            </a:fld>
            <a:endParaRPr lang="zh-CN" altLang="en-US"/>
          </a:p>
        </p:txBody>
      </p:sp>
    </p:spTree>
    <p:extLst>
      <p:ext uri="{BB962C8B-B14F-4D97-AF65-F5344CB8AC3E}">
        <p14:creationId xmlns:p14="http://schemas.microsoft.com/office/powerpoint/2010/main" val="1481116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20F80E-4C50-4349-B88D-B0AE2EDDF095}" type="slidenum">
              <a:rPr lang="zh-CN" altLang="en-US" smtClean="0"/>
              <a:pPr/>
              <a:t>89</a:t>
            </a:fld>
            <a:endParaRPr lang="zh-CN" altLang="en-US"/>
          </a:p>
        </p:txBody>
      </p:sp>
    </p:spTree>
    <p:extLst>
      <p:ext uri="{BB962C8B-B14F-4D97-AF65-F5344CB8AC3E}">
        <p14:creationId xmlns:p14="http://schemas.microsoft.com/office/powerpoint/2010/main" val="41111343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2875" y="768350"/>
            <a:ext cx="6818313" cy="38369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90</a:t>
            </a:fld>
            <a:endParaRPr lang="zh-CN" altLang="en-US" dirty="0"/>
          </a:p>
        </p:txBody>
      </p:sp>
    </p:spTree>
    <p:extLst>
      <p:ext uri="{BB962C8B-B14F-4D97-AF65-F5344CB8AC3E}">
        <p14:creationId xmlns:p14="http://schemas.microsoft.com/office/powerpoint/2010/main" val="29822321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20F80E-4C50-4349-B88D-B0AE2EDDF095}" type="slidenum">
              <a:rPr lang="zh-CN" altLang="en-US" smtClean="0"/>
              <a:pPr/>
              <a:t>91</a:t>
            </a:fld>
            <a:endParaRPr lang="zh-CN" altLang="en-US"/>
          </a:p>
        </p:txBody>
      </p:sp>
    </p:spTree>
    <p:extLst>
      <p:ext uri="{BB962C8B-B14F-4D97-AF65-F5344CB8AC3E}">
        <p14:creationId xmlns:p14="http://schemas.microsoft.com/office/powerpoint/2010/main" val="53578844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20F80E-4C50-4349-B88D-B0AE2EDDF095}" type="slidenum">
              <a:rPr lang="zh-CN" altLang="en-US" smtClean="0"/>
              <a:pPr/>
              <a:t>92</a:t>
            </a:fld>
            <a:endParaRPr lang="zh-CN" altLang="en-US"/>
          </a:p>
        </p:txBody>
      </p:sp>
    </p:spTree>
    <p:extLst>
      <p:ext uri="{BB962C8B-B14F-4D97-AF65-F5344CB8AC3E}">
        <p14:creationId xmlns:p14="http://schemas.microsoft.com/office/powerpoint/2010/main" val="27763394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20F80E-4C50-4349-B88D-B0AE2EDDF095}" type="slidenum">
              <a:rPr lang="zh-CN" altLang="en-US" smtClean="0"/>
              <a:pPr/>
              <a:t>93</a:t>
            </a:fld>
            <a:endParaRPr lang="zh-CN" altLang="en-US"/>
          </a:p>
        </p:txBody>
      </p:sp>
    </p:spTree>
    <p:extLst>
      <p:ext uri="{BB962C8B-B14F-4D97-AF65-F5344CB8AC3E}">
        <p14:creationId xmlns:p14="http://schemas.microsoft.com/office/powerpoint/2010/main" val="12363957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20F80E-4C50-4349-B88D-B0AE2EDDF095}" type="slidenum">
              <a:rPr lang="zh-CN" altLang="en-US" smtClean="0"/>
              <a:pPr/>
              <a:t>94</a:t>
            </a:fld>
            <a:endParaRPr lang="zh-CN" altLang="en-US"/>
          </a:p>
        </p:txBody>
      </p:sp>
    </p:spTree>
    <p:extLst>
      <p:ext uri="{BB962C8B-B14F-4D97-AF65-F5344CB8AC3E}">
        <p14:creationId xmlns:p14="http://schemas.microsoft.com/office/powerpoint/2010/main" val="177057359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20F80E-4C50-4349-B88D-B0AE2EDDF095}" type="slidenum">
              <a:rPr lang="zh-CN" altLang="en-US" smtClean="0"/>
              <a:pPr/>
              <a:t>95</a:t>
            </a:fld>
            <a:endParaRPr lang="zh-CN" altLang="en-US"/>
          </a:p>
        </p:txBody>
      </p:sp>
    </p:spTree>
    <p:extLst>
      <p:ext uri="{BB962C8B-B14F-4D97-AF65-F5344CB8AC3E}">
        <p14:creationId xmlns:p14="http://schemas.microsoft.com/office/powerpoint/2010/main" val="11956645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20F80E-4C50-4349-B88D-B0AE2EDDF095}" type="slidenum">
              <a:rPr lang="zh-CN" altLang="en-US" smtClean="0"/>
              <a:pPr/>
              <a:t>96</a:t>
            </a:fld>
            <a:endParaRPr lang="zh-CN" altLang="en-US"/>
          </a:p>
        </p:txBody>
      </p:sp>
    </p:spTree>
    <p:extLst>
      <p:ext uri="{BB962C8B-B14F-4D97-AF65-F5344CB8AC3E}">
        <p14:creationId xmlns:p14="http://schemas.microsoft.com/office/powerpoint/2010/main" val="15106846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16</a:t>
            </a:fld>
            <a:endParaRPr lang="zh-CN" altLang="en-US"/>
          </a:p>
        </p:txBody>
      </p:sp>
    </p:spTree>
    <p:extLst>
      <p:ext uri="{BB962C8B-B14F-4D97-AF65-F5344CB8AC3E}">
        <p14:creationId xmlns:p14="http://schemas.microsoft.com/office/powerpoint/2010/main" val="34482222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20F80E-4C50-4349-B88D-B0AE2EDDF095}" type="slidenum">
              <a:rPr lang="zh-CN" altLang="en-US" smtClean="0"/>
              <a:pPr/>
              <a:t>97</a:t>
            </a:fld>
            <a:endParaRPr lang="zh-CN" altLang="en-US"/>
          </a:p>
        </p:txBody>
      </p:sp>
    </p:spTree>
    <p:extLst>
      <p:ext uri="{BB962C8B-B14F-4D97-AF65-F5344CB8AC3E}">
        <p14:creationId xmlns:p14="http://schemas.microsoft.com/office/powerpoint/2010/main" val="29538433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20F80E-4C50-4349-B88D-B0AE2EDDF095}" type="slidenum">
              <a:rPr lang="zh-CN" altLang="en-US" smtClean="0"/>
              <a:pPr/>
              <a:t>98</a:t>
            </a:fld>
            <a:endParaRPr lang="zh-CN" altLang="en-US"/>
          </a:p>
        </p:txBody>
      </p:sp>
    </p:spTree>
    <p:extLst>
      <p:ext uri="{BB962C8B-B14F-4D97-AF65-F5344CB8AC3E}">
        <p14:creationId xmlns:p14="http://schemas.microsoft.com/office/powerpoint/2010/main" val="10466800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20F80E-4C50-4349-B88D-B0AE2EDDF095}" type="slidenum">
              <a:rPr lang="zh-CN" altLang="en-US" smtClean="0"/>
              <a:pPr/>
              <a:t>99</a:t>
            </a:fld>
            <a:endParaRPr lang="zh-CN" altLang="en-US"/>
          </a:p>
        </p:txBody>
      </p:sp>
    </p:spTree>
    <p:extLst>
      <p:ext uri="{BB962C8B-B14F-4D97-AF65-F5344CB8AC3E}">
        <p14:creationId xmlns:p14="http://schemas.microsoft.com/office/powerpoint/2010/main" val="349299733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20F80E-4C50-4349-B88D-B0AE2EDDF095}" type="slidenum">
              <a:rPr lang="zh-CN" altLang="en-US" smtClean="0"/>
              <a:pPr/>
              <a:t>100</a:t>
            </a:fld>
            <a:endParaRPr lang="zh-CN" altLang="en-US"/>
          </a:p>
        </p:txBody>
      </p:sp>
    </p:spTree>
    <p:extLst>
      <p:ext uri="{BB962C8B-B14F-4D97-AF65-F5344CB8AC3E}">
        <p14:creationId xmlns:p14="http://schemas.microsoft.com/office/powerpoint/2010/main" val="39247530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20F80E-4C50-4349-B88D-B0AE2EDDF095}" type="slidenum">
              <a:rPr lang="zh-CN" altLang="en-US" smtClean="0"/>
              <a:pPr/>
              <a:t>101</a:t>
            </a:fld>
            <a:endParaRPr lang="zh-CN" altLang="en-US"/>
          </a:p>
        </p:txBody>
      </p:sp>
    </p:spTree>
    <p:extLst>
      <p:ext uri="{BB962C8B-B14F-4D97-AF65-F5344CB8AC3E}">
        <p14:creationId xmlns:p14="http://schemas.microsoft.com/office/powerpoint/2010/main" val="39247530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20F80E-4C50-4349-B88D-B0AE2EDDF095}" type="slidenum">
              <a:rPr lang="zh-CN" altLang="en-US" smtClean="0"/>
              <a:pPr/>
              <a:t>102</a:t>
            </a:fld>
            <a:endParaRPr lang="zh-CN" altLang="en-US"/>
          </a:p>
        </p:txBody>
      </p:sp>
    </p:spTree>
    <p:extLst>
      <p:ext uri="{BB962C8B-B14F-4D97-AF65-F5344CB8AC3E}">
        <p14:creationId xmlns:p14="http://schemas.microsoft.com/office/powerpoint/2010/main" val="39247530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20F80E-4C50-4349-B88D-B0AE2EDDF095}" type="slidenum">
              <a:rPr lang="zh-CN" altLang="en-US" smtClean="0"/>
              <a:pPr/>
              <a:t>103</a:t>
            </a:fld>
            <a:endParaRPr lang="zh-CN" altLang="en-US"/>
          </a:p>
        </p:txBody>
      </p:sp>
    </p:spTree>
    <p:extLst>
      <p:ext uri="{BB962C8B-B14F-4D97-AF65-F5344CB8AC3E}">
        <p14:creationId xmlns:p14="http://schemas.microsoft.com/office/powerpoint/2010/main" val="39247530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20F80E-4C50-4349-B88D-B0AE2EDDF095}" type="slidenum">
              <a:rPr lang="zh-CN" altLang="en-US" smtClean="0"/>
              <a:pPr/>
              <a:t>104</a:t>
            </a:fld>
            <a:endParaRPr lang="zh-CN" altLang="en-US"/>
          </a:p>
        </p:txBody>
      </p:sp>
    </p:spTree>
    <p:extLst>
      <p:ext uri="{BB962C8B-B14F-4D97-AF65-F5344CB8AC3E}">
        <p14:creationId xmlns:p14="http://schemas.microsoft.com/office/powerpoint/2010/main" val="4032585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20F80E-4C50-4349-B88D-B0AE2EDDF095}" type="slidenum">
              <a:rPr lang="zh-CN" altLang="en-US" smtClean="0"/>
              <a:pPr/>
              <a:t>106</a:t>
            </a:fld>
            <a:endParaRPr lang="zh-CN" altLang="en-US"/>
          </a:p>
        </p:txBody>
      </p:sp>
    </p:spTree>
    <p:extLst>
      <p:ext uri="{BB962C8B-B14F-4D97-AF65-F5344CB8AC3E}">
        <p14:creationId xmlns:p14="http://schemas.microsoft.com/office/powerpoint/2010/main" val="41526835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20F80E-4C50-4349-B88D-B0AE2EDDF095}" type="slidenum">
              <a:rPr lang="zh-CN" altLang="en-US" smtClean="0"/>
              <a:pPr/>
              <a:t>107</a:t>
            </a:fld>
            <a:endParaRPr lang="zh-CN" altLang="en-US"/>
          </a:p>
        </p:txBody>
      </p:sp>
    </p:spTree>
    <p:extLst>
      <p:ext uri="{BB962C8B-B14F-4D97-AF65-F5344CB8AC3E}">
        <p14:creationId xmlns:p14="http://schemas.microsoft.com/office/powerpoint/2010/main" val="11033985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dirty="0">
                <a:ea typeface="仿宋_GB2312"/>
                <a:cs typeface="Times New Roman" panose="02020603050405020304" pitchFamily="18" charset="0"/>
              </a:rPr>
              <a:t>南开的本科教育定位，可以表述为以学生为中心，质量为导向的公能素质教育。具体而言，南开本科教育始终坚持</a:t>
            </a:r>
            <a:r>
              <a:rPr lang="zh-CN" altLang="zh-CN" b="1" dirty="0">
                <a:ea typeface="仿宋_GB2312"/>
                <a:cs typeface="Times New Roman" panose="02020603050405020304" pitchFamily="18" charset="0"/>
              </a:rPr>
              <a:t>德育为先、以本为本、改革创新、协同育人，并在此基础上，</a:t>
            </a:r>
            <a:r>
              <a:rPr lang="zh-CN" altLang="zh-CN" dirty="0">
                <a:ea typeface="仿宋_GB2312"/>
                <a:cs typeface="Times New Roman" panose="02020603050405020304" pitchFamily="18" charset="0"/>
              </a:rPr>
              <a:t>以深化教育教学改革、创新育人模式为核心，以持续提升本科教育质量为主线，推动德智体美劳“五育融合”，培养“公能”兼备、全面发展的“南开品格”一流人才。</a:t>
            </a:r>
            <a:r>
              <a:rPr lang="zh-CN" altLang="zh-CN" dirty="0"/>
              <a:t> </a:t>
            </a:r>
            <a:endParaRPr lang="zh-CN" altLang="en-US" dirty="0"/>
          </a:p>
        </p:txBody>
      </p:sp>
      <p:sp>
        <p:nvSpPr>
          <p:cNvPr id="4" name="灯片编号占位符 3"/>
          <p:cNvSpPr>
            <a:spLocks noGrp="1"/>
          </p:cNvSpPr>
          <p:nvPr>
            <p:ph type="sldNum" sz="quarter" idx="5"/>
          </p:nvPr>
        </p:nvSpPr>
        <p:spPr/>
        <p:txBody>
          <a:bodyPr/>
          <a:lstStyle/>
          <a:p>
            <a:fld id="{418F03C3-53C1-4F10-8DAF-D1F318E96C6E}" type="slidenum">
              <a:rPr lang="zh-CN" altLang="en-US" smtClean="0"/>
              <a:pPr/>
              <a:t>21</a:t>
            </a:fld>
            <a:endParaRPr lang="zh-CN" altLang="en-US"/>
          </a:p>
        </p:txBody>
      </p:sp>
    </p:spTree>
    <p:extLst>
      <p:ext uri="{BB962C8B-B14F-4D97-AF65-F5344CB8AC3E}">
        <p14:creationId xmlns:p14="http://schemas.microsoft.com/office/powerpoint/2010/main" val="42861352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20F80E-4C50-4349-B88D-B0AE2EDDF095}" type="slidenum">
              <a:rPr lang="zh-CN" altLang="en-US" smtClean="0"/>
              <a:pPr/>
              <a:t>108</a:t>
            </a:fld>
            <a:endParaRPr lang="zh-CN" altLang="en-US"/>
          </a:p>
        </p:txBody>
      </p:sp>
    </p:spTree>
    <p:extLst>
      <p:ext uri="{BB962C8B-B14F-4D97-AF65-F5344CB8AC3E}">
        <p14:creationId xmlns:p14="http://schemas.microsoft.com/office/powerpoint/2010/main" val="381098719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20F80E-4C50-4349-B88D-B0AE2EDDF095}" type="slidenum">
              <a:rPr lang="zh-CN" altLang="en-US" smtClean="0"/>
              <a:pPr/>
              <a:t>109</a:t>
            </a:fld>
            <a:endParaRPr lang="zh-CN" altLang="en-US"/>
          </a:p>
        </p:txBody>
      </p:sp>
    </p:spTree>
    <p:extLst>
      <p:ext uri="{BB962C8B-B14F-4D97-AF65-F5344CB8AC3E}">
        <p14:creationId xmlns:p14="http://schemas.microsoft.com/office/powerpoint/2010/main" val="21001157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020F80E-4C50-4349-B88D-B0AE2EDDF095}" type="slidenum">
              <a:rPr lang="zh-CN" altLang="en-US" smtClean="0"/>
              <a:pPr/>
              <a:t>110</a:t>
            </a:fld>
            <a:endParaRPr lang="zh-CN" altLang="en-US"/>
          </a:p>
        </p:txBody>
      </p:sp>
    </p:spTree>
    <p:extLst>
      <p:ext uri="{BB962C8B-B14F-4D97-AF65-F5344CB8AC3E}">
        <p14:creationId xmlns:p14="http://schemas.microsoft.com/office/powerpoint/2010/main" val="19638482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20F80E-4C50-4349-B88D-B0AE2EDDF095}" type="slidenum">
              <a:rPr lang="zh-CN" altLang="en-US" smtClean="0"/>
              <a:pPr/>
              <a:t>111</a:t>
            </a:fld>
            <a:endParaRPr lang="zh-CN" altLang="en-US"/>
          </a:p>
        </p:txBody>
      </p:sp>
    </p:spTree>
    <p:extLst>
      <p:ext uri="{BB962C8B-B14F-4D97-AF65-F5344CB8AC3E}">
        <p14:creationId xmlns:p14="http://schemas.microsoft.com/office/powerpoint/2010/main" val="212970249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020F80E-4C50-4349-B88D-B0AE2EDDF095}" type="slidenum">
              <a:rPr lang="zh-CN" altLang="en-US" smtClean="0"/>
              <a:pPr/>
              <a:t>112</a:t>
            </a:fld>
            <a:endParaRPr lang="zh-CN" altLang="en-US"/>
          </a:p>
        </p:txBody>
      </p:sp>
    </p:spTree>
    <p:extLst>
      <p:ext uri="{BB962C8B-B14F-4D97-AF65-F5344CB8AC3E}">
        <p14:creationId xmlns:p14="http://schemas.microsoft.com/office/powerpoint/2010/main" val="139818368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2875" y="768350"/>
            <a:ext cx="6818313" cy="38369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114</a:t>
            </a:fld>
            <a:endParaRPr lang="zh-CN" altLang="en-US" dirty="0"/>
          </a:p>
        </p:txBody>
      </p:sp>
    </p:spTree>
    <p:extLst>
      <p:ext uri="{BB962C8B-B14F-4D97-AF65-F5344CB8AC3E}">
        <p14:creationId xmlns:p14="http://schemas.microsoft.com/office/powerpoint/2010/main" val="200968215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2875" y="768350"/>
            <a:ext cx="6818313" cy="38369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115</a:t>
            </a:fld>
            <a:endParaRPr lang="zh-CN" altLang="en-US" dirty="0"/>
          </a:p>
        </p:txBody>
      </p:sp>
    </p:spTree>
    <p:extLst>
      <p:ext uri="{BB962C8B-B14F-4D97-AF65-F5344CB8AC3E}">
        <p14:creationId xmlns:p14="http://schemas.microsoft.com/office/powerpoint/2010/main" val="2549127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22</a:t>
            </a:fld>
            <a:endParaRPr lang="zh-CN" altLang="en-US"/>
          </a:p>
        </p:txBody>
      </p:sp>
    </p:spTree>
    <p:extLst>
      <p:ext uri="{BB962C8B-B14F-4D97-AF65-F5344CB8AC3E}">
        <p14:creationId xmlns:p14="http://schemas.microsoft.com/office/powerpoint/2010/main" val="3939310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27</a:t>
            </a:fld>
            <a:endParaRPr lang="zh-CN" altLang="en-US"/>
          </a:p>
        </p:txBody>
      </p:sp>
    </p:spTree>
    <p:extLst>
      <p:ext uri="{BB962C8B-B14F-4D97-AF65-F5344CB8AC3E}">
        <p14:creationId xmlns:p14="http://schemas.microsoft.com/office/powerpoint/2010/main" val="39441533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合理交通结构">
    <p:spTree>
      <p:nvGrpSpPr>
        <p:cNvPr id="1" name=""/>
        <p:cNvGrpSpPr/>
        <p:nvPr/>
      </p:nvGrpSpPr>
      <p:grpSpPr>
        <a:xfrm>
          <a:off x="0" y="0"/>
          <a:ext cx="0" cy="0"/>
          <a:chOff x="0" y="0"/>
          <a:chExt cx="0" cy="0"/>
        </a:xfrm>
      </p:grpSpPr>
      <p:sp>
        <p:nvSpPr>
          <p:cNvPr id="8" name="灯片编号占位符 5"/>
          <p:cNvSpPr>
            <a:spLocks noGrp="1"/>
          </p:cNvSpPr>
          <p:nvPr>
            <p:ph type="sldNum" sz="quarter" idx="4"/>
          </p:nvPr>
        </p:nvSpPr>
        <p:spPr>
          <a:xfrm>
            <a:off x="8610044" y="6358219"/>
            <a:ext cx="2742091" cy="364359"/>
          </a:xfrm>
          <a:prstGeom prst="rect">
            <a:avLst/>
          </a:prstGeom>
        </p:spPr>
        <p:txBody>
          <a:bodyPr vert="horz" lIns="86695" tIns="43347" rIns="86695" bIns="43347" rtlCol="0" anchor="ctr"/>
          <a:lstStyle>
            <a:lvl1pPr algn="r">
              <a:defRPr sz="1600" b="1">
                <a:solidFill>
                  <a:schemeClr val="tx1">
                    <a:tint val="75000"/>
                  </a:schemeClr>
                </a:solidFill>
              </a:defRPr>
            </a:lvl1pPr>
          </a:lstStyle>
          <a:p>
            <a:fld id="{118D5ACA-62CA-46DB-AD6B-12EDD6D51A23}" type="slidenum">
              <a:rPr lang="zh-CN" altLang="en-US" smtClean="0"/>
              <a:pPr/>
              <a:t>‹#›</a:t>
            </a:fld>
            <a:endParaRPr lang="zh-CN" altLang="en-US" dirty="0"/>
          </a:p>
        </p:txBody>
      </p:sp>
    </p:spTree>
  </p:cSld>
  <p:clrMapOvr>
    <a:masterClrMapping/>
  </p:clrMapOvr>
  <p:transition spd="slow" advTm="4000">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空白1">
    <p:spTree>
      <p:nvGrpSpPr>
        <p:cNvPr id="1" name=""/>
        <p:cNvGrpSpPr/>
        <p:nvPr/>
      </p:nvGrpSpPr>
      <p:grpSpPr>
        <a:xfrm>
          <a:off x="0" y="0"/>
          <a:ext cx="0" cy="0"/>
          <a:chOff x="0" y="0"/>
          <a:chExt cx="0" cy="0"/>
        </a:xfrm>
      </p:grpSpPr>
      <p:sp>
        <p:nvSpPr>
          <p:cNvPr id="2" name="日期占位符 1">
            <a:extLst>
              <a:ext uri="{FF2B5EF4-FFF2-40B4-BE49-F238E27FC236}">
                <a16:creationId xmlns="" xmlns:a16="http://schemas.microsoft.com/office/drawing/2014/main" id="{94E43216-2FD0-E44E-907D-62DB470BCD54}"/>
              </a:ext>
            </a:extLst>
          </p:cNvPr>
          <p:cNvSpPr>
            <a:spLocks noGrp="1"/>
          </p:cNvSpPr>
          <p:nvPr>
            <p:ph type="dt" sz="half" idx="10"/>
          </p:nvPr>
        </p:nvSpPr>
        <p:spPr/>
        <p:txBody>
          <a:bodyPr/>
          <a:lstStyle/>
          <a:p>
            <a:endParaRPr lang="zh-CN" altLang="en-US"/>
          </a:p>
        </p:txBody>
      </p:sp>
      <p:sp>
        <p:nvSpPr>
          <p:cNvPr id="3" name="页脚占位符 2">
            <a:extLst>
              <a:ext uri="{FF2B5EF4-FFF2-40B4-BE49-F238E27FC236}">
                <a16:creationId xmlns="" xmlns:a16="http://schemas.microsoft.com/office/drawing/2014/main" id="{D7F2F051-F3E5-EF4E-8A23-999FAEFB883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 xmlns:a16="http://schemas.microsoft.com/office/drawing/2014/main" id="{7D944E38-916E-8846-A282-B317B9CD787E}"/>
              </a:ext>
            </a:extLst>
          </p:cNvPr>
          <p:cNvSpPr>
            <a:spLocks noGrp="1"/>
          </p:cNvSpPr>
          <p:nvPr>
            <p:ph type="sldNum" sz="quarter" idx="12"/>
          </p:nvPr>
        </p:nvSpPr>
        <p:spPr/>
        <p:txBody>
          <a:bodyPr/>
          <a:lstStyle>
            <a:lvl1pPr>
              <a:defRPr sz="1600"/>
            </a:lvl1pPr>
          </a:lstStyle>
          <a:p>
            <a:fld id="{118D5ACA-62CA-46DB-AD6B-12EDD6D51A23}" type="slidenum">
              <a:rPr lang="zh-CN" altLang="en-US" smtClean="0"/>
              <a:pPr/>
              <a:t>‹#›</a:t>
            </a:fld>
            <a:endParaRPr lang="zh-CN" altLang="en-US" dirty="0"/>
          </a:p>
        </p:txBody>
      </p:sp>
    </p:spTree>
    <p:extLst>
      <p:ext uri="{BB962C8B-B14F-4D97-AF65-F5344CB8AC3E}">
        <p14:creationId xmlns:p14="http://schemas.microsoft.com/office/powerpoint/2010/main" val="2086836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21" name="图片 20">
            <a:extLst>
              <a:ext uri="{FF2B5EF4-FFF2-40B4-BE49-F238E27FC236}">
                <a16:creationId xmlns="" xmlns:a16="http://schemas.microsoft.com/office/drawing/2014/main" id="{DDBC9F97-7D2B-CA48-83A9-05AC6957EA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652"/>
            <a:ext cx="12190413" cy="1699950"/>
          </a:xfrm>
          <a:prstGeom prst="rect">
            <a:avLst/>
          </a:prstGeom>
        </p:spPr>
      </p:pic>
      <p:grpSp>
        <p:nvGrpSpPr>
          <p:cNvPr id="3" name="组合 3">
            <a:extLst>
              <a:ext uri="{FF2B5EF4-FFF2-40B4-BE49-F238E27FC236}">
                <a16:creationId xmlns="" xmlns:a16="http://schemas.microsoft.com/office/drawing/2014/main" id="{40CDDD53-8F3A-F640-8D45-3856D3F6483C}"/>
              </a:ext>
            </a:extLst>
          </p:cNvPr>
          <p:cNvGrpSpPr>
            <a:grpSpLocks/>
          </p:cNvGrpSpPr>
          <p:nvPr userDrawn="1"/>
        </p:nvGrpSpPr>
        <p:grpSpPr bwMode="auto">
          <a:xfrm>
            <a:off x="25473" y="6127582"/>
            <a:ext cx="12190413" cy="732006"/>
            <a:chOff x="1" y="2947547"/>
            <a:chExt cx="9143999" cy="2827685"/>
          </a:xfrm>
        </p:grpSpPr>
        <p:sp>
          <p:nvSpPr>
            <p:cNvPr id="4" name="任意多边形 2">
              <a:extLst>
                <a:ext uri="{FF2B5EF4-FFF2-40B4-BE49-F238E27FC236}">
                  <a16:creationId xmlns="" xmlns:a16="http://schemas.microsoft.com/office/drawing/2014/main" id="{26ADB6E4-CD31-B945-9981-17ECAE231D49}"/>
                </a:ext>
              </a:extLst>
            </p:cNvPr>
            <p:cNvSpPr/>
            <p:nvPr/>
          </p:nvSpPr>
          <p:spPr>
            <a:xfrm>
              <a:off x="1" y="2947547"/>
              <a:ext cx="9143999" cy="2300177"/>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gradFill>
              <a:gsLst>
                <a:gs pos="0">
                  <a:srgbClr val="720808"/>
                </a:gs>
                <a:gs pos="100000">
                  <a:srgbClr val="342275">
                    <a:alpha val="80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 name="任意多边形 3">
              <a:extLst>
                <a:ext uri="{FF2B5EF4-FFF2-40B4-BE49-F238E27FC236}">
                  <a16:creationId xmlns="" xmlns:a16="http://schemas.microsoft.com/office/drawing/2014/main" id="{F3399605-C9DA-7D4A-BDAE-AA77DD830780}"/>
                </a:ext>
              </a:extLst>
            </p:cNvPr>
            <p:cNvSpPr/>
            <p:nvPr/>
          </p:nvSpPr>
          <p:spPr>
            <a:xfrm>
              <a:off x="1" y="3560928"/>
              <a:ext cx="9143999" cy="2214304"/>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gradFill flip="none" rotWithShape="1">
              <a:gsLst>
                <a:gs pos="26000">
                  <a:schemeClr val="bg1"/>
                </a:gs>
                <a:gs pos="100000">
                  <a:srgbClr val="DFDFDF">
                    <a:lumMod val="52000"/>
                    <a:lumOff val="4800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pic>
        <p:nvPicPr>
          <p:cNvPr id="13" name="图片 12">
            <a:extLst>
              <a:ext uri="{FF2B5EF4-FFF2-40B4-BE49-F238E27FC236}">
                <a16:creationId xmlns="" xmlns:a16="http://schemas.microsoft.com/office/drawing/2014/main" id="{9C3E2DF9-2664-4E4C-AFBE-9D49A146FA44}"/>
              </a:ext>
            </a:extLst>
          </p:cNvPr>
          <p:cNvPicPr>
            <a:picLocks noChangeAspect="1"/>
          </p:cNvPicPr>
          <p:nvPr userDrawn="1"/>
        </p:nvPicPr>
        <p:blipFill>
          <a:blip r:embed="rId3" cstate="print"/>
          <a:stretch>
            <a:fillRect/>
          </a:stretch>
        </p:blipFill>
        <p:spPr>
          <a:xfrm>
            <a:off x="10307884" y="174956"/>
            <a:ext cx="1599939" cy="549474"/>
          </a:xfrm>
          <a:prstGeom prst="rect">
            <a:avLst/>
          </a:prstGeom>
        </p:spPr>
      </p:pic>
      <p:sp>
        <p:nvSpPr>
          <p:cNvPr id="19" name="文本框 18">
            <a:extLst>
              <a:ext uri="{FF2B5EF4-FFF2-40B4-BE49-F238E27FC236}">
                <a16:creationId xmlns="" xmlns:a16="http://schemas.microsoft.com/office/drawing/2014/main" id="{62932F1F-6454-8942-95B5-4AB75F6DA6DC}"/>
              </a:ext>
            </a:extLst>
          </p:cNvPr>
          <p:cNvSpPr txBox="1"/>
          <p:nvPr userDrawn="1"/>
        </p:nvSpPr>
        <p:spPr>
          <a:xfrm>
            <a:off x="9787577" y="1413570"/>
            <a:ext cx="2402836" cy="1239925"/>
          </a:xfrm>
          <a:prstGeom prst="rect">
            <a:avLst/>
          </a:prstGeom>
          <a:solidFill>
            <a:schemeClr val="bg1"/>
          </a:solidFill>
        </p:spPr>
        <p:txBody>
          <a:bodyPr wrap="square" rtlCol="0">
            <a:spAutoFit/>
          </a:bodyPr>
          <a:lstStyle/>
          <a:p>
            <a:endParaRPr kumimoji="1" lang="zh-CN" altLang="en-US" dirty="0"/>
          </a:p>
        </p:txBody>
      </p:sp>
      <p:sp>
        <p:nvSpPr>
          <p:cNvPr id="22" name="日期占位符 21">
            <a:extLst>
              <a:ext uri="{FF2B5EF4-FFF2-40B4-BE49-F238E27FC236}">
                <a16:creationId xmlns="" xmlns:a16="http://schemas.microsoft.com/office/drawing/2014/main" id="{33CD6027-58AE-ED48-BAC5-1E739BA0D2DA}"/>
              </a:ext>
            </a:extLst>
          </p:cNvPr>
          <p:cNvSpPr>
            <a:spLocks noGrp="1"/>
          </p:cNvSpPr>
          <p:nvPr>
            <p:ph type="dt" sz="half" idx="10"/>
          </p:nvPr>
        </p:nvSpPr>
        <p:spPr/>
        <p:txBody>
          <a:bodyPr/>
          <a:lstStyle/>
          <a:p>
            <a:endParaRPr lang="zh-CN" altLang="en-US"/>
          </a:p>
        </p:txBody>
      </p:sp>
      <p:sp>
        <p:nvSpPr>
          <p:cNvPr id="23" name="页脚占位符 22">
            <a:extLst>
              <a:ext uri="{FF2B5EF4-FFF2-40B4-BE49-F238E27FC236}">
                <a16:creationId xmlns="" xmlns:a16="http://schemas.microsoft.com/office/drawing/2014/main" id="{2AD1466D-B777-D645-AD9C-63295ADF11A2}"/>
              </a:ext>
            </a:extLst>
          </p:cNvPr>
          <p:cNvSpPr>
            <a:spLocks noGrp="1"/>
          </p:cNvSpPr>
          <p:nvPr>
            <p:ph type="ftr" sz="quarter" idx="11"/>
          </p:nvPr>
        </p:nvSpPr>
        <p:spPr/>
        <p:txBody>
          <a:bodyPr/>
          <a:lstStyle/>
          <a:p>
            <a:endParaRPr lang="zh-CN" altLang="en-US"/>
          </a:p>
        </p:txBody>
      </p:sp>
      <p:sp>
        <p:nvSpPr>
          <p:cNvPr id="24" name="灯片编号占位符 23">
            <a:extLst>
              <a:ext uri="{FF2B5EF4-FFF2-40B4-BE49-F238E27FC236}">
                <a16:creationId xmlns="" xmlns:a16="http://schemas.microsoft.com/office/drawing/2014/main" id="{C0BF7C03-367E-D34E-A7AD-CCF553F3F02D}"/>
              </a:ext>
            </a:extLst>
          </p:cNvPr>
          <p:cNvSpPr>
            <a:spLocks noGrp="1"/>
          </p:cNvSpPr>
          <p:nvPr>
            <p:ph type="sldNum" sz="quarter" idx="12"/>
          </p:nvPr>
        </p:nvSpPr>
        <p:spPr/>
        <p:txBody>
          <a:bodyPr/>
          <a:lstStyle>
            <a:lvl1pPr>
              <a:defRPr sz="1600"/>
            </a:lvl1pPr>
          </a:lstStyle>
          <a:p>
            <a:fld id="{118D5ACA-62CA-46DB-AD6B-12EDD6D51A23}" type="slidenum">
              <a:rPr lang="zh-CN" altLang="en-US" smtClean="0"/>
              <a:pPr/>
              <a:t>‹#›</a:t>
            </a:fld>
            <a:endParaRPr lang="zh-CN" altLang="en-US" dirty="0"/>
          </a:p>
        </p:txBody>
      </p:sp>
    </p:spTree>
    <p:extLst>
      <p:ext uri="{BB962C8B-B14F-4D97-AF65-F5344CB8AC3E}">
        <p14:creationId xmlns:p14="http://schemas.microsoft.com/office/powerpoint/2010/main" val="7849189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06862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4201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 name="灯片编号占位符 5"/>
          <p:cNvSpPr>
            <a:spLocks noGrp="1"/>
          </p:cNvSpPr>
          <p:nvPr>
            <p:ph type="sldNum" sz="quarter" idx="4"/>
          </p:nvPr>
        </p:nvSpPr>
        <p:spPr>
          <a:xfrm>
            <a:off x="8610044" y="6358219"/>
            <a:ext cx="2742091" cy="364359"/>
          </a:xfrm>
          <a:prstGeom prst="rect">
            <a:avLst/>
          </a:prstGeom>
        </p:spPr>
        <p:txBody>
          <a:bodyPr vert="horz" lIns="86695" tIns="43347" rIns="86695" bIns="43347" rtlCol="0" anchor="ctr"/>
          <a:lstStyle>
            <a:lvl1pPr algn="r">
              <a:defRPr sz="1400" b="1">
                <a:solidFill>
                  <a:schemeClr val="tx1">
                    <a:tint val="75000"/>
                  </a:schemeClr>
                </a:solidFill>
              </a:defRPr>
            </a:lvl1pPr>
          </a:lstStyle>
          <a:p>
            <a:fld id="{118D5ACA-62CA-46DB-AD6B-12EDD6D51A23}" type="slidenum">
              <a:rPr lang="zh-CN" altLang="en-US" smtClean="0"/>
              <a:pPr/>
              <a:t>‹#›</a:t>
            </a:fld>
            <a:endParaRPr lang="zh-CN" altLang="en-US" dirty="0"/>
          </a:p>
        </p:txBody>
      </p:sp>
    </p:spTree>
    <p:extLst>
      <p:ext uri="{BB962C8B-B14F-4D97-AF65-F5344CB8AC3E}">
        <p14:creationId xmlns:p14="http://schemas.microsoft.com/office/powerpoint/2010/main" val="3842310386"/>
      </p:ext>
    </p:extLst>
  </p:cSld>
  <p:clrMapOvr>
    <a:masterClrMapping/>
  </p:clrMapOvr>
  <p:transition spd="slow" advTm="4000">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80" y="365865"/>
            <a:ext cx="10513855" cy="1324943"/>
          </a:xfrm>
          <a:prstGeom prst="rect">
            <a:avLst/>
          </a:prstGeom>
        </p:spPr>
        <p:txBody>
          <a:bodyPr vert="horz" lIns="86695" tIns="43347" rIns="86695" bIns="43347"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80" y="1826313"/>
            <a:ext cx="10513855" cy="4352737"/>
          </a:xfrm>
          <a:prstGeom prst="rect">
            <a:avLst/>
          </a:prstGeom>
        </p:spPr>
        <p:txBody>
          <a:bodyPr vert="horz" lIns="86695" tIns="43347" rIns="86695" bIns="43347"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80" y="6358219"/>
            <a:ext cx="2742091" cy="364359"/>
          </a:xfrm>
          <a:prstGeom prst="rect">
            <a:avLst/>
          </a:prstGeom>
        </p:spPr>
        <p:txBody>
          <a:bodyPr vert="horz" lIns="86695" tIns="43347" rIns="86695" bIns="43347"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7888" y="6358219"/>
            <a:ext cx="4114640" cy="364359"/>
          </a:xfrm>
          <a:prstGeom prst="rect">
            <a:avLst/>
          </a:prstGeom>
        </p:spPr>
        <p:txBody>
          <a:bodyPr vert="horz" lIns="86695" tIns="43347" rIns="86695" bIns="43347"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044" y="6358219"/>
            <a:ext cx="2742091" cy="364359"/>
          </a:xfrm>
          <a:prstGeom prst="rect">
            <a:avLst/>
          </a:prstGeom>
        </p:spPr>
        <p:txBody>
          <a:bodyPr vert="horz" lIns="86695" tIns="43347" rIns="86695" bIns="43347" rtlCol="0" anchor="ctr"/>
          <a:lstStyle>
            <a:lvl1pPr algn="r">
              <a:defRPr sz="1600" b="1">
                <a:solidFill>
                  <a:schemeClr val="tx1">
                    <a:tint val="75000"/>
                  </a:schemeClr>
                </a:solidFill>
              </a:defRPr>
            </a:lvl1pPr>
          </a:lstStyle>
          <a:p>
            <a:fld id="{118D5ACA-62CA-46DB-AD6B-12EDD6D51A23}"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9" r:id="rId2"/>
    <p:sldLayoutId id="2147483661" r:id="rId3"/>
    <p:sldLayoutId id="2147483663" r:id="rId4"/>
    <p:sldLayoutId id="2147483664" r:id="rId5"/>
    <p:sldLayoutId id="2147483665" r:id="rId6"/>
  </p:sldLayoutIdLst>
  <p:transition spd="slow" advTm="4000">
    <p:fade/>
  </p:transition>
  <p:hf hdr="0" ftr="0" dt="0"/>
  <p:txStyles>
    <p:titleStyle>
      <a:lvl1pPr algn="l" defTabSz="866775" rtl="0" eaLnBrk="1" latinLnBrk="0" hangingPunct="1">
        <a:lnSpc>
          <a:spcPct val="90000"/>
        </a:lnSpc>
        <a:spcBef>
          <a:spcPct val="0"/>
        </a:spcBef>
        <a:buNone/>
        <a:defRPr sz="410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20204" pitchFamily="34" charset="0"/>
        <a:buChar char="•"/>
        <a:defRPr sz="2700"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20204" pitchFamily="34" charset="0"/>
        <a:buChar char="•"/>
        <a:defRPr sz="2300" kern="1200">
          <a:solidFill>
            <a:schemeClr val="tx1"/>
          </a:solidFill>
          <a:latin typeface="+mn-lt"/>
          <a:ea typeface="+mn-ea"/>
          <a:cs typeface="+mn-cs"/>
        </a:defRPr>
      </a:lvl2pPr>
      <a:lvl3pPr marL="1083945" indent="-216535" algn="l" defTabSz="866775" rtl="0" eaLnBrk="1" latinLnBrk="0" hangingPunct="1">
        <a:lnSpc>
          <a:spcPct val="90000"/>
        </a:lnSpc>
        <a:spcBef>
          <a:spcPts val="475"/>
        </a:spcBef>
        <a:buFont typeface="Arial" panose="020B0604020202020204" pitchFamily="34" charset="0"/>
        <a:buChar char="•"/>
        <a:defRPr sz="1900"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20204" pitchFamily="34" charset="0"/>
        <a:buChar char="•"/>
        <a:defRPr sz="1700" kern="1200">
          <a:solidFill>
            <a:schemeClr val="tx1"/>
          </a:solidFill>
          <a:latin typeface="+mn-lt"/>
          <a:ea typeface="+mn-ea"/>
          <a:cs typeface="+mn-cs"/>
        </a:defRPr>
      </a:lvl4pPr>
      <a:lvl5pPr marL="1950720" indent="-216535" algn="l" defTabSz="866775" rtl="0" eaLnBrk="1" latinLnBrk="0" hangingPunct="1">
        <a:lnSpc>
          <a:spcPct val="90000"/>
        </a:lnSpc>
        <a:spcBef>
          <a:spcPts val="475"/>
        </a:spcBef>
        <a:buFont typeface="Arial" panose="020B0604020202020204" pitchFamily="34" charset="0"/>
        <a:buChar char="•"/>
        <a:defRPr sz="1700" kern="1200">
          <a:solidFill>
            <a:schemeClr val="tx1"/>
          </a:solidFill>
          <a:latin typeface="+mn-lt"/>
          <a:ea typeface="+mn-ea"/>
          <a:cs typeface="+mn-cs"/>
        </a:defRPr>
      </a:lvl5pPr>
      <a:lvl6pPr marL="2384425" indent="-216535" algn="l" defTabSz="866775" rtl="0" eaLnBrk="1" latinLnBrk="0" hangingPunct="1">
        <a:lnSpc>
          <a:spcPct val="90000"/>
        </a:lnSpc>
        <a:spcBef>
          <a:spcPts val="475"/>
        </a:spcBef>
        <a:buFont typeface="Arial" panose="020B0604020202020204" pitchFamily="34" charset="0"/>
        <a:buChar char="•"/>
        <a:defRPr sz="1700" kern="1200">
          <a:solidFill>
            <a:schemeClr val="tx1"/>
          </a:solidFill>
          <a:latin typeface="+mn-lt"/>
          <a:ea typeface="+mn-ea"/>
          <a:cs typeface="+mn-cs"/>
        </a:defRPr>
      </a:lvl6pPr>
      <a:lvl7pPr marL="2817495" indent="-216535" algn="l" defTabSz="866775" rtl="0" eaLnBrk="1" latinLnBrk="0" hangingPunct="1">
        <a:lnSpc>
          <a:spcPct val="90000"/>
        </a:lnSpc>
        <a:spcBef>
          <a:spcPts val="475"/>
        </a:spcBef>
        <a:buFont typeface="Arial" panose="020B0604020202020204" pitchFamily="34" charset="0"/>
        <a:buChar char="•"/>
        <a:defRPr sz="1700" kern="1200">
          <a:solidFill>
            <a:schemeClr val="tx1"/>
          </a:solidFill>
          <a:latin typeface="+mn-lt"/>
          <a:ea typeface="+mn-ea"/>
          <a:cs typeface="+mn-cs"/>
        </a:defRPr>
      </a:lvl7pPr>
      <a:lvl8pPr marL="3251200" indent="-216535" algn="l" defTabSz="866775" rtl="0" eaLnBrk="1" latinLnBrk="0" hangingPunct="1">
        <a:lnSpc>
          <a:spcPct val="90000"/>
        </a:lnSpc>
        <a:spcBef>
          <a:spcPts val="475"/>
        </a:spcBef>
        <a:buFont typeface="Arial" panose="020B0604020202020204" pitchFamily="34" charset="0"/>
        <a:buChar char="•"/>
        <a:defRPr sz="1700"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20204" pitchFamily="34" charset="0"/>
        <a:buChar char="•"/>
        <a:defRPr sz="1700" kern="1200">
          <a:solidFill>
            <a:schemeClr val="tx1"/>
          </a:solidFill>
          <a:latin typeface="+mn-lt"/>
          <a:ea typeface="+mn-ea"/>
          <a:cs typeface="+mn-cs"/>
        </a:defRPr>
      </a:lvl9pPr>
    </p:bodyStyle>
    <p:otherStyle>
      <a:defPPr>
        <a:defRPr lang="zh-CN"/>
      </a:defPPr>
      <a:lvl1pPr marL="0" algn="l" defTabSz="866775" rtl="0" eaLnBrk="1" latinLnBrk="0" hangingPunct="1">
        <a:defRPr sz="1700" kern="1200">
          <a:solidFill>
            <a:schemeClr val="tx1"/>
          </a:solidFill>
          <a:latin typeface="+mn-lt"/>
          <a:ea typeface="+mn-ea"/>
          <a:cs typeface="+mn-cs"/>
        </a:defRPr>
      </a:lvl1pPr>
      <a:lvl2pPr marL="433705" algn="l" defTabSz="866775" rtl="0" eaLnBrk="1" latinLnBrk="0" hangingPunct="1">
        <a:defRPr sz="1700" kern="1200">
          <a:solidFill>
            <a:schemeClr val="tx1"/>
          </a:solidFill>
          <a:latin typeface="+mn-lt"/>
          <a:ea typeface="+mn-ea"/>
          <a:cs typeface="+mn-cs"/>
        </a:defRPr>
      </a:lvl2pPr>
      <a:lvl3pPr marL="866775" algn="l" defTabSz="866775" rtl="0" eaLnBrk="1" latinLnBrk="0" hangingPunct="1">
        <a:defRPr sz="1700" kern="1200">
          <a:solidFill>
            <a:schemeClr val="tx1"/>
          </a:solidFill>
          <a:latin typeface="+mn-lt"/>
          <a:ea typeface="+mn-ea"/>
          <a:cs typeface="+mn-cs"/>
        </a:defRPr>
      </a:lvl3pPr>
      <a:lvl4pPr marL="1300480" algn="l" defTabSz="866775" rtl="0" eaLnBrk="1" latinLnBrk="0" hangingPunct="1">
        <a:defRPr sz="1700" kern="1200">
          <a:solidFill>
            <a:schemeClr val="tx1"/>
          </a:solidFill>
          <a:latin typeface="+mn-lt"/>
          <a:ea typeface="+mn-ea"/>
          <a:cs typeface="+mn-cs"/>
        </a:defRPr>
      </a:lvl4pPr>
      <a:lvl5pPr marL="1734185" algn="l" defTabSz="866775" rtl="0" eaLnBrk="1" latinLnBrk="0" hangingPunct="1">
        <a:defRPr sz="1700" kern="1200">
          <a:solidFill>
            <a:schemeClr val="tx1"/>
          </a:solidFill>
          <a:latin typeface="+mn-lt"/>
          <a:ea typeface="+mn-ea"/>
          <a:cs typeface="+mn-cs"/>
        </a:defRPr>
      </a:lvl5pPr>
      <a:lvl6pPr marL="2167255" algn="l" defTabSz="866775" rtl="0" eaLnBrk="1" latinLnBrk="0" hangingPunct="1">
        <a:defRPr sz="1700" kern="1200">
          <a:solidFill>
            <a:schemeClr val="tx1"/>
          </a:solidFill>
          <a:latin typeface="+mn-lt"/>
          <a:ea typeface="+mn-ea"/>
          <a:cs typeface="+mn-cs"/>
        </a:defRPr>
      </a:lvl6pPr>
      <a:lvl7pPr marL="2600960" algn="l" defTabSz="866775" rtl="0" eaLnBrk="1" latinLnBrk="0" hangingPunct="1">
        <a:defRPr sz="1700" kern="1200">
          <a:solidFill>
            <a:schemeClr val="tx1"/>
          </a:solidFill>
          <a:latin typeface="+mn-lt"/>
          <a:ea typeface="+mn-ea"/>
          <a:cs typeface="+mn-cs"/>
        </a:defRPr>
      </a:lvl7pPr>
      <a:lvl8pPr marL="3034030" algn="l" defTabSz="866775" rtl="0" eaLnBrk="1" latinLnBrk="0" hangingPunct="1">
        <a:defRPr sz="1700" kern="1200">
          <a:solidFill>
            <a:schemeClr val="tx1"/>
          </a:solidFill>
          <a:latin typeface="+mn-lt"/>
          <a:ea typeface="+mn-ea"/>
          <a:cs typeface="+mn-cs"/>
        </a:defRPr>
      </a:lvl8pPr>
      <a:lvl9pPr marL="3467735" algn="l" defTabSz="866775"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5.xml"/><Relationship Id="rId1" Type="http://schemas.openxmlformats.org/officeDocument/2006/relationships/slideLayout" Target="../slideLayouts/slideLayout3.xml"/><Relationship Id="rId5" Type="http://schemas.openxmlformats.org/officeDocument/2006/relationships/image" Target="../media/image95.png"/><Relationship Id="rId4" Type="http://schemas.openxmlformats.org/officeDocument/2006/relationships/image" Target="../media/image94.jpeg"/></Relationships>
</file>

<file path=ppt/slides/_rels/slide103.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8" Type="http://schemas.openxmlformats.org/officeDocument/2006/relationships/tags" Target="../tags/tag26.xml"/><Relationship Id="rId3" Type="http://schemas.openxmlformats.org/officeDocument/2006/relationships/tags" Target="../tags/tag21.xml"/><Relationship Id="rId7" Type="http://schemas.openxmlformats.org/officeDocument/2006/relationships/tags" Target="../tags/tag25.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image" Target="../media/image98.jpeg"/><Relationship Id="rId5" Type="http://schemas.openxmlformats.org/officeDocument/2006/relationships/tags" Target="../tags/tag23.xml"/><Relationship Id="rId10" Type="http://schemas.openxmlformats.org/officeDocument/2006/relationships/slideLayout" Target="../slideLayouts/slideLayout3.xml"/><Relationship Id="rId4" Type="http://schemas.openxmlformats.org/officeDocument/2006/relationships/tags" Target="../tags/tag22.xml"/><Relationship Id="rId9" Type="http://schemas.openxmlformats.org/officeDocument/2006/relationships/tags" Target="../tags/tag27.xml"/></Relationships>
</file>

<file path=ppt/slides/_rels/slide106.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100.jp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71.xml"/><Relationship Id="rId1" Type="http://schemas.openxmlformats.org/officeDocument/2006/relationships/slideLayout" Target="../slideLayouts/slideLayout3.xml"/><Relationship Id="rId5" Type="http://schemas.openxmlformats.org/officeDocument/2006/relationships/image" Target="../media/image104.jpg"/><Relationship Id="rId4" Type="http://schemas.openxmlformats.org/officeDocument/2006/relationships/image" Target="../media/image103.jp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6.jpeg"/><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19.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8.jpeg"/><Relationship Id="rId5" Type="http://schemas.openxmlformats.org/officeDocument/2006/relationships/slideLayout" Target="../slideLayouts/slideLayout3.xml"/><Relationship Id="rId4" Type="http://schemas.openxmlformats.org/officeDocument/2006/relationships/tags" Target="../tags/tag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1.xml"/><Relationship Id="rId5" Type="http://schemas.openxmlformats.org/officeDocument/2006/relationships/image" Target="../media/image19.sv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7.xml"/><Relationship Id="rId6" Type="http://schemas.openxmlformats.org/officeDocument/2006/relationships/image" Target="../media/image28.jpeg"/><Relationship Id="rId5" Type="http://schemas.openxmlformats.org/officeDocument/2006/relationships/image" Target="../media/image19.svg"/><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tags" Target="../tags/tag10.xml"/><Relationship Id="rId7" Type="http://schemas.openxmlformats.org/officeDocument/2006/relationships/image" Target="../media/image29.jpe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notesSlide" Target="../notesSlides/notesSlide16.xml"/><Relationship Id="rId5" Type="http://schemas.openxmlformats.org/officeDocument/2006/relationships/slideLayout" Target="../slideLayouts/slideLayout3.xml"/><Relationship Id="rId4" Type="http://schemas.openxmlformats.org/officeDocument/2006/relationships/tags" Target="../tags/tag11.xml"/></Relationships>
</file>

<file path=ppt/slides/_rels/slide4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31.jpe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notesSlide" Target="../notesSlides/notesSlide18.xml"/><Relationship Id="rId5" Type="http://schemas.openxmlformats.org/officeDocument/2006/relationships/slideLayout" Target="../slideLayouts/slideLayout3.xml"/><Relationship Id="rId4" Type="http://schemas.openxmlformats.org/officeDocument/2006/relationships/tags" Target="../tags/tag15.xml"/></Relationships>
</file>

<file path=ppt/slides/_rels/slide4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3.xml"/><Relationship Id="rId4" Type="http://schemas.openxmlformats.org/officeDocument/2006/relationships/image" Target="../media/image34.jpeg"/></Relationships>
</file>

<file path=ppt/slides/_rels/slide4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3.xml"/><Relationship Id="rId4" Type="http://schemas.openxmlformats.org/officeDocument/2006/relationships/image" Target="../media/image37.jpeg"/></Relationships>
</file>

<file path=ppt/slides/_rels/slide4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6.xml"/></Relationships>
</file>

<file path=ppt/slides/_rels/slide64.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54.jp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7.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61.jpg"/></Relationships>
</file>

<file path=ppt/slides/_rels/slide76.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65.jpeg"/><Relationship Id="rId4" Type="http://schemas.openxmlformats.org/officeDocument/2006/relationships/image" Target="../media/image64.jpeg"/></Relationships>
</file>

<file path=ppt/slides/_rels/slide78.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66.jp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jpeg"/></Relationships>
</file>

<file path=ppt/slides/_rels/slide8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84.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78.jpeg"/></Relationships>
</file>

<file path=ppt/slides/_rels/slide8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52.xml"/><Relationship Id="rId1" Type="http://schemas.openxmlformats.org/officeDocument/2006/relationships/slideLayout" Target="../slideLayouts/slideLayout3.xml"/><Relationship Id="rId6" Type="http://schemas.openxmlformats.org/officeDocument/2006/relationships/image" Target="../media/image84.jpg"/><Relationship Id="rId5" Type="http://schemas.openxmlformats.org/officeDocument/2006/relationships/image" Target="../media/image83.jpg"/><Relationship Id="rId4" Type="http://schemas.openxmlformats.org/officeDocument/2006/relationships/image" Target="../media/image8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13" name="星形: 五角 12"/>
          <p:cNvSpPr/>
          <p:nvPr/>
        </p:nvSpPr>
        <p:spPr>
          <a:xfrm>
            <a:off x="8820484" y="2042869"/>
            <a:ext cx="204760" cy="204760"/>
          </a:xfrm>
          <a:prstGeom prst="star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星形: 五角 13"/>
          <p:cNvSpPr/>
          <p:nvPr/>
        </p:nvSpPr>
        <p:spPr>
          <a:xfrm>
            <a:off x="9233973" y="2283343"/>
            <a:ext cx="122221" cy="122221"/>
          </a:xfrm>
          <a:prstGeom prst="star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星形: 五角 14"/>
          <p:cNvSpPr/>
          <p:nvPr/>
        </p:nvSpPr>
        <p:spPr>
          <a:xfrm>
            <a:off x="9070482" y="2515473"/>
            <a:ext cx="91723" cy="91723"/>
          </a:xfrm>
          <a:prstGeom prst="star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 xmlns:a16="http://schemas.microsoft.com/office/drawing/2014/main" id="{70A3DCCC-4B60-814D-BD02-FB52CBE80062}"/>
              </a:ext>
            </a:extLst>
          </p:cNvPr>
          <p:cNvSpPr txBox="1"/>
          <p:nvPr/>
        </p:nvSpPr>
        <p:spPr>
          <a:xfrm>
            <a:off x="406574" y="3739764"/>
            <a:ext cx="11377264" cy="609398"/>
          </a:xfrm>
          <a:prstGeom prst="rect">
            <a:avLst/>
          </a:prstGeom>
          <a:noFill/>
        </p:spPr>
        <p:txBody>
          <a:bodyPr wrap="square" rtlCol="0">
            <a:spAutoFit/>
          </a:bodyPr>
          <a:lstStyle/>
          <a:p>
            <a:pPr algn="ctr">
              <a:lnSpc>
                <a:spcPct val="120000"/>
              </a:lnSpc>
            </a:pPr>
            <a:r>
              <a:rPr lang="en-US" altLang="zh-CN" sz="2800" b="1" kern="100" spc="300" dirty="0" smtClean="0">
                <a:solidFill>
                  <a:schemeClr val="bg1">
                    <a:lumMod val="95000"/>
                  </a:schemeClr>
                </a:solidFill>
                <a:latin typeface="Microsoft YaHei" panose="020B0503020204020204" pitchFamily="34" charset="-122"/>
                <a:ea typeface="Microsoft YaHei" panose="020B0503020204020204" pitchFamily="34" charset="-122"/>
                <a:cs typeface="Times New Roman" panose="02020603050405020304" pitchFamily="18" charset="0"/>
              </a:rPr>
              <a:t>Health Education</a:t>
            </a:r>
            <a:r>
              <a:rPr lang="zh-CN" altLang="en-US" sz="2800" b="1" kern="100" spc="300" dirty="0" smtClean="0">
                <a:solidFill>
                  <a:schemeClr val="bg1">
                    <a:lumMod val="95000"/>
                  </a:schemeClr>
                </a:solidFill>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2800" b="1" kern="100" spc="300" dirty="0">
                <a:solidFill>
                  <a:schemeClr val="bg1">
                    <a:lumMod val="95000"/>
                  </a:schemeClr>
                </a:solidFill>
                <a:latin typeface="Microsoft YaHei" panose="020B0503020204020204" pitchFamily="34" charset="-122"/>
                <a:ea typeface="Microsoft YaHei" panose="020B0503020204020204" pitchFamily="34" charset="-122"/>
                <a:cs typeface="Times New Roman" panose="02020603050405020304" pitchFamily="18" charset="0"/>
              </a:rPr>
              <a:t>in</a:t>
            </a:r>
            <a:r>
              <a:rPr lang="zh-CN" altLang="en-US" sz="2800" b="1" kern="100" spc="300" dirty="0">
                <a:solidFill>
                  <a:schemeClr val="bg1">
                    <a:lumMod val="95000"/>
                  </a:schemeClr>
                </a:solidFill>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2800" b="1" kern="100" spc="300" dirty="0">
                <a:solidFill>
                  <a:schemeClr val="bg1">
                    <a:lumMod val="95000"/>
                  </a:schemeClr>
                </a:solidFill>
                <a:latin typeface="Microsoft YaHei" panose="020B0503020204020204" pitchFamily="34" charset="-122"/>
                <a:ea typeface="Microsoft YaHei" panose="020B0503020204020204" pitchFamily="34" charset="-122"/>
                <a:cs typeface="Times New Roman" panose="02020603050405020304" pitchFamily="18" charset="0"/>
              </a:rPr>
              <a:t>Nankai</a:t>
            </a:r>
            <a:r>
              <a:rPr lang="zh-CN" altLang="en-US" sz="2800" b="1" kern="100" spc="300" dirty="0">
                <a:solidFill>
                  <a:schemeClr val="bg1">
                    <a:lumMod val="95000"/>
                  </a:schemeClr>
                </a:solidFill>
                <a:latin typeface="Microsoft YaHei" panose="020B0503020204020204" pitchFamily="34" charset="-122"/>
                <a:ea typeface="Microsoft YaHei" panose="020B0503020204020204" pitchFamily="34" charset="-122"/>
                <a:cs typeface="Times New Roman" panose="02020603050405020304" pitchFamily="18" charset="0"/>
              </a:rPr>
              <a:t> </a:t>
            </a:r>
            <a:r>
              <a:rPr lang="en-US" altLang="zh-CN" sz="2800" b="1" kern="100" spc="300" dirty="0">
                <a:solidFill>
                  <a:schemeClr val="bg1">
                    <a:lumMod val="95000"/>
                  </a:schemeClr>
                </a:solidFill>
                <a:latin typeface="Microsoft YaHei" panose="020B0503020204020204" pitchFamily="34" charset="-122"/>
                <a:ea typeface="Microsoft YaHei" panose="020B0503020204020204" pitchFamily="34" charset="-122"/>
                <a:cs typeface="Times New Roman" panose="02020603050405020304" pitchFamily="18" charset="0"/>
              </a:rPr>
              <a:t>University</a:t>
            </a:r>
            <a:endParaRPr lang="zh-CN" altLang="en-US" sz="2800" b="1" kern="100" spc="300" dirty="0">
              <a:solidFill>
                <a:schemeClr val="bg1">
                  <a:lumMod val="95000"/>
                </a:schemeClr>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22" name="文本框 21">
            <a:extLst>
              <a:ext uri="{FF2B5EF4-FFF2-40B4-BE49-F238E27FC236}">
                <a16:creationId xmlns="" xmlns:a16="http://schemas.microsoft.com/office/drawing/2014/main" id="{1A6A9EA6-B3F6-C541-92AA-EC3F9D6B64F2}"/>
              </a:ext>
            </a:extLst>
          </p:cNvPr>
          <p:cNvSpPr txBox="1"/>
          <p:nvPr/>
        </p:nvSpPr>
        <p:spPr>
          <a:xfrm>
            <a:off x="500064" y="2382881"/>
            <a:ext cx="11190284" cy="923330"/>
          </a:xfrm>
          <a:prstGeom prst="rect">
            <a:avLst/>
          </a:prstGeom>
          <a:noFill/>
        </p:spPr>
        <p:txBody>
          <a:bodyPr wrap="square" rtlCol="0">
            <a:spAutoFit/>
          </a:bodyPr>
          <a:lstStyle/>
          <a:p>
            <a:pPr algn="ctr"/>
            <a:r>
              <a:rPr lang="zh-CN" altLang="en-US" sz="5400" b="1" kern="100" dirty="0" smtClean="0">
                <a:solidFill>
                  <a:srgbClr val="933175"/>
                </a:solidFill>
                <a:latin typeface="微软雅黑" panose="020B0503020204020204" pitchFamily="34" charset="-122"/>
                <a:ea typeface="微软雅黑" panose="020B0503020204020204" pitchFamily="34" charset="-122"/>
              </a:rPr>
              <a:t>南开大学健康教育课</a:t>
            </a:r>
            <a:endParaRPr lang="zh-CN" altLang="en-US" sz="5400" b="1" kern="100" dirty="0">
              <a:solidFill>
                <a:srgbClr val="933175"/>
              </a:solidFill>
              <a:latin typeface="微软雅黑" panose="020B0503020204020204" pitchFamily="34" charset="-122"/>
              <a:ea typeface="微软雅黑" panose="020B0503020204020204" pitchFamily="34" charset="-122"/>
            </a:endParaRPr>
          </a:p>
        </p:txBody>
      </p:sp>
      <p:sp>
        <p:nvSpPr>
          <p:cNvPr id="23" name="TextBox 8">
            <a:extLst>
              <a:ext uri="{FF2B5EF4-FFF2-40B4-BE49-F238E27FC236}">
                <a16:creationId xmlns="" xmlns:a16="http://schemas.microsoft.com/office/drawing/2014/main" id="{60C705E3-E43E-EB4B-9F2B-167DFBF0678C}"/>
              </a:ext>
            </a:extLst>
          </p:cNvPr>
          <p:cNvSpPr txBox="1"/>
          <p:nvPr/>
        </p:nvSpPr>
        <p:spPr>
          <a:xfrm>
            <a:off x="3560817" y="5020207"/>
            <a:ext cx="5068779" cy="581057"/>
          </a:xfrm>
          <a:prstGeom prst="rect">
            <a:avLst/>
          </a:prstGeom>
          <a:noFill/>
        </p:spPr>
        <p:txBody>
          <a:bodyPr wrap="square" rtlCol="0">
            <a:spAutoFit/>
          </a:bodyPr>
          <a:lstStyle/>
          <a:p>
            <a:pPr algn="ctr">
              <a:lnSpc>
                <a:spcPct val="150000"/>
              </a:lnSpc>
            </a:pPr>
            <a:r>
              <a:rPr lang="zh-CN" altLang="en-US" sz="2400" dirty="0" smtClean="0">
                <a:latin typeface="微软雅黑" panose="020B0503020204020204" pitchFamily="34" charset="-122"/>
                <a:ea typeface="微软雅黑" panose="020B0503020204020204" pitchFamily="34" charset="-122"/>
              </a:rPr>
              <a:t>南开大学校医院</a:t>
            </a:r>
            <a:endParaRPr lang="zh-CN" altLang="en-US" sz="2400" dirty="0">
              <a:latin typeface="微软雅黑" panose="020B0503020204020204" pitchFamily="34" charset="-122"/>
              <a:ea typeface="微软雅黑" panose="020B0503020204020204" pitchFamily="34" charset="-122"/>
            </a:endParaRPr>
          </a:p>
        </p:txBody>
      </p:sp>
      <p:sp>
        <p:nvSpPr>
          <p:cNvPr id="2" name="灯片编号占位符 1">
            <a:extLst>
              <a:ext uri="{FF2B5EF4-FFF2-40B4-BE49-F238E27FC236}">
                <a16:creationId xmlns="" xmlns:a16="http://schemas.microsoft.com/office/drawing/2014/main" id="{B34E9D63-750C-F14F-81A0-F464442F5D6A}"/>
              </a:ext>
            </a:extLst>
          </p:cNvPr>
          <p:cNvSpPr>
            <a:spLocks noGrp="1"/>
          </p:cNvSpPr>
          <p:nvPr>
            <p:ph type="sldNum" sz="quarter" idx="4"/>
          </p:nvPr>
        </p:nvSpPr>
        <p:spPr/>
        <p:txBody>
          <a:bodyPr/>
          <a:lstStyle/>
          <a:p>
            <a:fld id="{118D5ACA-62CA-46DB-AD6B-12EDD6D51A23}" type="slidenum">
              <a:rPr lang="zh-CN" altLang="en-US" smtClean="0"/>
              <a:pPr/>
              <a:t>1</a:t>
            </a:fld>
            <a:endParaRPr lang="zh-CN" altLang="en-US" dirty="0"/>
          </a:p>
        </p:txBody>
      </p:sp>
      <p:sp>
        <p:nvSpPr>
          <p:cNvPr id="3" name="矩形 2"/>
          <p:cNvSpPr/>
          <p:nvPr/>
        </p:nvSpPr>
        <p:spPr>
          <a:xfrm>
            <a:off x="4943078" y="5617068"/>
            <a:ext cx="6092825" cy="1200329"/>
          </a:xfrm>
          <a:prstGeom prst="rect">
            <a:avLst/>
          </a:prstGeom>
        </p:spPr>
        <p:txBody>
          <a:bodyPr>
            <a:spAutoFit/>
          </a:bodyPr>
          <a:lstStyle/>
          <a:p>
            <a:pPr eaLnBrk="1" hangingPunct="1">
              <a:defRPr/>
            </a:pPr>
            <a:r>
              <a:rPr lang="zh-CN" altLang="en-US" sz="2400" b="1" dirty="0">
                <a:effectLst>
                  <a:outerShdw blurRad="38100" dist="38100" dir="2700000" algn="tl">
                    <a:srgbClr val="C0C0C0"/>
                  </a:outerShdw>
                </a:effectLst>
              </a:rPr>
              <a:t>津 南 校 </a:t>
            </a:r>
            <a:r>
              <a:rPr lang="zh-CN" altLang="en-US" sz="2400" b="1" dirty="0" smtClean="0">
                <a:effectLst>
                  <a:outerShdw blurRad="38100" dist="38100" dir="2700000" algn="tl">
                    <a:srgbClr val="C0C0C0"/>
                  </a:outerShdw>
                </a:effectLst>
              </a:rPr>
              <a:t>区急诊：</a:t>
            </a:r>
            <a:r>
              <a:rPr lang="en-US" altLang="zh-CN" sz="2400" b="1" dirty="0">
                <a:effectLst>
                  <a:outerShdw blurRad="38100" dist="38100" dir="2700000" algn="tl">
                    <a:srgbClr val="C0C0C0"/>
                  </a:outerShdw>
                </a:effectLst>
              </a:rPr>
              <a:t>85358311</a:t>
            </a:r>
          </a:p>
          <a:p>
            <a:pPr eaLnBrk="1" hangingPunct="1">
              <a:defRPr/>
            </a:pPr>
            <a:r>
              <a:rPr lang="zh-CN" altLang="en-US" sz="2400" b="1" dirty="0">
                <a:effectLst>
                  <a:outerShdw blurRad="38100" dist="38100" dir="2700000" algn="tl">
                    <a:srgbClr val="C0C0C0"/>
                  </a:outerShdw>
                </a:effectLst>
              </a:rPr>
              <a:t>津南预防科：</a:t>
            </a:r>
            <a:r>
              <a:rPr lang="en-US" altLang="zh-CN" sz="2400" b="1" dirty="0">
                <a:effectLst>
                  <a:outerShdw blurRad="38100" dist="38100" dir="2700000" algn="tl">
                    <a:srgbClr val="C0C0C0"/>
                  </a:outerShdw>
                </a:effectLst>
              </a:rPr>
              <a:t>85358772</a:t>
            </a:r>
          </a:p>
          <a:p>
            <a:pPr eaLnBrk="1" hangingPunct="1">
              <a:defRPr/>
            </a:pPr>
            <a:r>
              <a:rPr lang="zh-CN" altLang="en-US" sz="2400" b="1" dirty="0">
                <a:effectLst>
                  <a:outerShdw blurRad="38100" dist="38100" dir="2700000" algn="tl">
                    <a:srgbClr val="C0C0C0"/>
                  </a:outerShdw>
                </a:effectLst>
              </a:rPr>
              <a:t>八里台校区：</a:t>
            </a:r>
            <a:r>
              <a:rPr lang="en-US" altLang="zh-CN" sz="2400" b="1" dirty="0">
                <a:effectLst>
                  <a:outerShdw blurRad="38100" dist="38100" dir="2700000" algn="tl">
                    <a:srgbClr val="C0C0C0"/>
                  </a:outerShdw>
                </a:effectLst>
              </a:rPr>
              <a:t>23498917</a:t>
            </a:r>
          </a:p>
        </p:txBody>
      </p:sp>
    </p:spTree>
    <p:extLst>
      <p:ext uri="{BB962C8B-B14F-4D97-AF65-F5344CB8AC3E}">
        <p14:creationId xmlns:p14="http://schemas.microsoft.com/office/powerpoint/2010/main" val="36274985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92">
            <a:extLst>
              <a:ext uri="{FF2B5EF4-FFF2-40B4-BE49-F238E27FC236}">
                <a16:creationId xmlns="" xmlns:a16="http://schemas.microsoft.com/office/drawing/2014/main" id="{ADA3F542-D817-CF42-A609-912ACC9F96B3}"/>
              </a:ext>
            </a:extLst>
          </p:cNvPr>
          <p:cNvSpPr txBox="1"/>
          <p:nvPr/>
        </p:nvSpPr>
        <p:spPr>
          <a:xfrm rot="21172913">
            <a:off x="70244" y="203897"/>
            <a:ext cx="2329921"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常见疾病</a:t>
            </a:r>
            <a:endParaRPr lang="en-US" altLang="zh-CN"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28" name="TextBox 33">
            <a:extLst>
              <a:ext uri="{FF2B5EF4-FFF2-40B4-BE49-F238E27FC236}">
                <a16:creationId xmlns="" xmlns:a16="http://schemas.microsoft.com/office/drawing/2014/main" id="{DF1739A2-10B6-4D46-85BD-C5008609C7BC}"/>
              </a:ext>
            </a:extLst>
          </p:cNvPr>
          <p:cNvSpPr txBox="1"/>
          <p:nvPr/>
        </p:nvSpPr>
        <p:spPr>
          <a:xfrm>
            <a:off x="4014263" y="837506"/>
            <a:ext cx="4161887" cy="699787"/>
          </a:xfrm>
          <a:prstGeom prst="rect">
            <a:avLst/>
          </a:prstGeom>
          <a:noFill/>
        </p:spPr>
        <p:txBody>
          <a:bodyPr wrap="square" lIns="91419" tIns="45710" rIns="91419" bIns="45710" rtlCol="0">
            <a:spAutoFit/>
          </a:bodyPr>
          <a:lstStyle/>
          <a:p>
            <a:pPr algn="ctr">
              <a:lnSpc>
                <a:spcPct val="120000"/>
              </a:lnSpc>
            </a:pPr>
            <a:r>
              <a:rPr lang="zh-CN" altLang="en-US" sz="3600" b="1" dirty="0" smtClean="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rPr>
              <a:t>腹痛</a:t>
            </a:r>
            <a:endParaRPr lang="en-US" altLang="zh-CN" sz="3600" b="1" dirty="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灯片编号占位符 5">
            <a:extLst>
              <a:ext uri="{FF2B5EF4-FFF2-40B4-BE49-F238E27FC236}">
                <a16:creationId xmlns="" xmlns:a16="http://schemas.microsoft.com/office/drawing/2014/main" id="{79240C64-A5E7-4448-921A-8A0FF9ACBCCD}"/>
              </a:ext>
            </a:extLst>
          </p:cNvPr>
          <p:cNvSpPr>
            <a:spLocks noGrp="1"/>
          </p:cNvSpPr>
          <p:nvPr>
            <p:ph type="sldNum" sz="quarter" idx="12"/>
          </p:nvPr>
        </p:nvSpPr>
        <p:spPr/>
        <p:txBody>
          <a:bodyPr/>
          <a:lstStyle/>
          <a:p>
            <a:fld id="{118D5ACA-62CA-46DB-AD6B-12EDD6D51A23}" type="slidenum">
              <a:rPr lang="zh-CN" altLang="en-US" smtClean="0"/>
              <a:pPr/>
              <a:t>10</a:t>
            </a:fld>
            <a:endParaRPr lang="zh-CN" altLang="en-US" dirty="0"/>
          </a:p>
        </p:txBody>
      </p:sp>
      <p:sp>
        <p:nvSpPr>
          <p:cNvPr id="8" name="矩形 7"/>
          <p:cNvSpPr/>
          <p:nvPr/>
        </p:nvSpPr>
        <p:spPr>
          <a:xfrm>
            <a:off x="380166" y="1500968"/>
            <a:ext cx="1725282" cy="720680"/>
          </a:xfrm>
          <a:prstGeom prst="rect">
            <a:avLst/>
          </a:prstGeom>
          <a:solidFill>
            <a:srgbClr val="7E0C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9852" tIns="44927" rIns="89852" bIns="44927" rtlCol="0" anchor="ctr"/>
          <a:lstStyle/>
          <a:p>
            <a:pPr algn="ctr"/>
            <a:r>
              <a:rPr lang="zh-CN" altLang="en-US" sz="3200" dirty="0" smtClean="0">
                <a:ea typeface="微软雅黑" panose="020B0503020204020204" pitchFamily="34" charset="-122"/>
              </a:rPr>
              <a:t>腹痛</a:t>
            </a:r>
            <a:endParaRPr lang="zh-CN" altLang="en-US" sz="3200" dirty="0">
              <a:ea typeface="微软雅黑" panose="020B0503020204020204" pitchFamily="34" charset="-122"/>
            </a:endParaRPr>
          </a:p>
        </p:txBody>
      </p:sp>
      <p:sp>
        <p:nvSpPr>
          <p:cNvPr id="9" name="文本框 14"/>
          <p:cNvSpPr txBox="1"/>
          <p:nvPr/>
        </p:nvSpPr>
        <p:spPr>
          <a:xfrm>
            <a:off x="2405359" y="1596023"/>
            <a:ext cx="8761946" cy="1107992"/>
          </a:xfrm>
          <a:prstGeom prst="rect">
            <a:avLst/>
          </a:prstGeom>
          <a:noFill/>
        </p:spPr>
        <p:txBody>
          <a:bodyPr wrap="square" lIns="121917" tIns="60958" rIns="121917" bIns="60958" rtlCol="0" anchor="t">
            <a:spAutoFit/>
          </a:bodyPr>
          <a:lstStyle/>
          <a:p>
            <a:pPr>
              <a:defRPr/>
            </a:pPr>
            <a:r>
              <a:rPr lang="zh-CN" altLang="en-US" sz="3200" dirty="0" smtClean="0">
                <a:latin typeface="华文新魏" panose="02010800040101010101" pitchFamily="2" charset="-122"/>
                <a:ea typeface="华文新魏" panose="02010800040101010101" pitchFamily="2" charset="-122"/>
              </a:rPr>
              <a:t>是临床上常见的症状，多数由腹部脏器疾病引起，但腹腔外疾病及全身疾病也可引起。</a:t>
            </a:r>
            <a:endParaRPr lang="zh-CN" altLang="en-US" sz="3200"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10" name="文本框 15"/>
          <p:cNvSpPr txBox="1"/>
          <p:nvPr/>
        </p:nvSpPr>
        <p:spPr>
          <a:xfrm>
            <a:off x="380166" y="2704015"/>
            <a:ext cx="11475680" cy="4001091"/>
          </a:xfrm>
          <a:prstGeom prst="rect">
            <a:avLst/>
          </a:prstGeom>
          <a:noFill/>
        </p:spPr>
        <p:txBody>
          <a:bodyPr wrap="square" lIns="121917" tIns="60958" rIns="121917" bIns="60958" rtlCol="0" anchor="t">
            <a:spAutoFit/>
          </a:bodyPr>
          <a:lstStyle/>
          <a:p>
            <a:pPr>
              <a:defRPr/>
            </a:pPr>
            <a:r>
              <a:rPr lang="zh-CN" altLang="en-US" sz="2800" b="1" dirty="0" smtClean="0">
                <a:latin typeface="华文新魏" panose="02010800040101010101" pitchFamily="2" charset="-122"/>
                <a:ea typeface="华文新魏" panose="02010800040101010101" pitchFamily="2" charset="-122"/>
              </a:rPr>
              <a:t>常见病因：</a:t>
            </a:r>
            <a:endParaRPr lang="en-US" altLang="zh-CN" sz="2800" b="1" dirty="0" smtClean="0">
              <a:latin typeface="华文新魏" panose="02010800040101010101" pitchFamily="2" charset="-122"/>
              <a:ea typeface="华文新魏" panose="02010800040101010101" pitchFamily="2" charset="-122"/>
            </a:endParaRPr>
          </a:p>
          <a:p>
            <a:pPr marL="0" indent="0">
              <a:buFontTx/>
              <a:buNone/>
              <a:defRPr/>
            </a:pPr>
            <a:r>
              <a:rPr lang="en-US" altLang="zh-CN" sz="2800" b="1" dirty="0" smtClean="0">
                <a:latin typeface="华文新魏" panose="02010800040101010101" pitchFamily="2" charset="-122"/>
                <a:ea typeface="华文新魏" panose="02010800040101010101" pitchFamily="2" charset="-122"/>
              </a:rPr>
              <a:t> </a:t>
            </a:r>
            <a:r>
              <a:rPr lang="en-US" altLang="zh-CN" sz="2800" dirty="0" smtClean="0">
                <a:latin typeface="华文新魏" panose="02010800040101010101" pitchFamily="2" charset="-122"/>
                <a:ea typeface="华文新魏" panose="02010800040101010101" pitchFamily="2" charset="-122"/>
              </a:rPr>
              <a:t>1</a:t>
            </a:r>
            <a:r>
              <a:rPr lang="zh-CN" altLang="en-US" sz="2800" dirty="0" smtClean="0">
                <a:latin typeface="华文新魏" panose="02010800040101010101" pitchFamily="2" charset="-122"/>
                <a:ea typeface="华文新魏" panose="02010800040101010101" pitchFamily="2" charset="-122"/>
              </a:rPr>
              <a:t>、胃十二指肠：急慢性胃、十二指肠炎；胃、十二指肠溃疡；胃肠痉挛等。</a:t>
            </a:r>
            <a:br>
              <a:rPr lang="zh-CN" altLang="en-US" sz="2800" dirty="0" smtClean="0">
                <a:latin typeface="华文新魏" panose="02010800040101010101" pitchFamily="2" charset="-122"/>
                <a:ea typeface="华文新魏" panose="02010800040101010101" pitchFamily="2" charset="-122"/>
              </a:rPr>
            </a:br>
            <a:r>
              <a:rPr lang="zh-CN" altLang="en-US" sz="2800" dirty="0" smtClean="0">
                <a:latin typeface="华文新魏" panose="02010800040101010101" pitchFamily="2" charset="-122"/>
                <a:ea typeface="华文新魏" panose="02010800040101010101" pitchFamily="2" charset="-122"/>
              </a:rPr>
              <a:t> </a:t>
            </a:r>
            <a:r>
              <a:rPr lang="en-US" altLang="zh-CN" sz="2800" dirty="0" smtClean="0">
                <a:latin typeface="华文新魏" panose="02010800040101010101" pitchFamily="2" charset="-122"/>
                <a:ea typeface="华文新魏" panose="02010800040101010101" pitchFamily="2" charset="-122"/>
              </a:rPr>
              <a:t>2</a:t>
            </a:r>
            <a:r>
              <a:rPr lang="zh-CN" altLang="en-US" sz="2800" dirty="0" smtClean="0">
                <a:latin typeface="华文新魏" panose="02010800040101010101" pitchFamily="2" charset="-122"/>
                <a:ea typeface="华文新魏" panose="02010800040101010101" pitchFamily="2" charset="-122"/>
              </a:rPr>
              <a:t>、胰腺：急慢性胰腺炎，胰腺肿瘤等。</a:t>
            </a:r>
            <a:r>
              <a:rPr lang="en-US" altLang="zh-CN" sz="2800" dirty="0" smtClean="0">
                <a:latin typeface="华文新魏" panose="02010800040101010101" pitchFamily="2" charset="-122"/>
                <a:ea typeface="华文新魏" panose="02010800040101010101" pitchFamily="2" charset="-122"/>
              </a:rPr>
              <a:t/>
            </a:r>
            <a:br>
              <a:rPr lang="en-US" altLang="zh-CN" sz="2800" dirty="0" smtClean="0">
                <a:latin typeface="华文新魏" panose="02010800040101010101" pitchFamily="2" charset="-122"/>
                <a:ea typeface="华文新魏" panose="02010800040101010101" pitchFamily="2" charset="-122"/>
              </a:rPr>
            </a:br>
            <a:r>
              <a:rPr lang="en-US" altLang="zh-CN" sz="2800" dirty="0" smtClean="0">
                <a:latin typeface="华文新魏" panose="02010800040101010101" pitchFamily="2" charset="-122"/>
                <a:ea typeface="华文新魏" panose="02010800040101010101" pitchFamily="2" charset="-122"/>
              </a:rPr>
              <a:t> 3</a:t>
            </a:r>
            <a:r>
              <a:rPr lang="zh-CN" altLang="en-US" sz="2800" dirty="0" smtClean="0">
                <a:latin typeface="华文新魏" panose="02010800040101010101" pitchFamily="2" charset="-122"/>
                <a:ea typeface="华文新魏" panose="02010800040101010101" pitchFamily="2" charset="-122"/>
              </a:rPr>
              <a:t>、肝胆疾病：急慢性胆囊炎，胆石症，胆管炎，肝硬化，肝占位等。</a:t>
            </a:r>
            <a:endParaRPr lang="en-US" altLang="zh-CN" sz="2800" dirty="0" smtClean="0">
              <a:latin typeface="华文新魏" panose="02010800040101010101" pitchFamily="2" charset="-122"/>
              <a:ea typeface="华文新魏" panose="02010800040101010101" pitchFamily="2" charset="-122"/>
            </a:endParaRPr>
          </a:p>
          <a:p>
            <a:pPr marL="0" indent="0">
              <a:buFontTx/>
              <a:buNone/>
              <a:defRPr/>
            </a:pPr>
            <a:r>
              <a:rPr lang="en-US" altLang="zh-CN" sz="2800" dirty="0" smtClean="0">
                <a:latin typeface="华文新魏" panose="02010800040101010101" pitchFamily="2" charset="-122"/>
                <a:ea typeface="华文新魏" panose="02010800040101010101" pitchFamily="2" charset="-122"/>
              </a:rPr>
              <a:t> 4</a:t>
            </a:r>
            <a:r>
              <a:rPr lang="zh-CN" altLang="en-US" sz="2800" dirty="0" smtClean="0">
                <a:latin typeface="华文新魏" panose="02010800040101010101" pitchFamily="2" charset="-122"/>
                <a:ea typeface="华文新魏" panose="02010800040101010101" pitchFamily="2" charset="-122"/>
              </a:rPr>
              <a:t>、小肠、结肠：小肠炎，阑尾炎，乙状结肠炎，肠梗阻，肠套叠等。</a:t>
            </a:r>
            <a:endParaRPr lang="en-US" altLang="zh-CN" sz="2800" dirty="0" smtClean="0">
              <a:latin typeface="华文新魏" panose="02010800040101010101" pitchFamily="2" charset="-122"/>
              <a:ea typeface="华文新魏" panose="02010800040101010101" pitchFamily="2" charset="-122"/>
            </a:endParaRPr>
          </a:p>
          <a:p>
            <a:pPr marL="0" indent="0">
              <a:buFontTx/>
              <a:buNone/>
              <a:defRPr/>
            </a:pPr>
            <a:r>
              <a:rPr lang="en-US" altLang="zh-CN" sz="2800" dirty="0" smtClean="0">
                <a:latin typeface="华文新魏" panose="02010800040101010101" pitchFamily="2" charset="-122"/>
                <a:ea typeface="华文新魏" panose="02010800040101010101" pitchFamily="2" charset="-122"/>
              </a:rPr>
              <a:t> 5</a:t>
            </a:r>
            <a:r>
              <a:rPr lang="zh-CN" altLang="en-US" sz="2800" dirty="0" smtClean="0">
                <a:latin typeface="华文新魏" panose="02010800040101010101" pitchFamily="2" charset="-122"/>
                <a:ea typeface="华文新魏" panose="02010800040101010101" pitchFamily="2" charset="-122"/>
              </a:rPr>
              <a:t>、泌尿生殖系统疾病：泌尿系统结石，泌尿系统感染，泌尿系统肿瘤、妇科疾病等。</a:t>
            </a:r>
            <a:r>
              <a:rPr lang="en-US" altLang="zh-CN" sz="2800" dirty="0">
                <a:latin typeface="华文新魏" panose="02010800040101010101" pitchFamily="2" charset="-122"/>
                <a:ea typeface="华文新魏" panose="02010800040101010101" pitchFamily="2" charset="-122"/>
              </a:rPr>
              <a:t/>
            </a:r>
            <a:br>
              <a:rPr lang="en-US" altLang="zh-CN" sz="2800" dirty="0">
                <a:latin typeface="华文新魏" panose="02010800040101010101" pitchFamily="2" charset="-122"/>
                <a:ea typeface="华文新魏" panose="02010800040101010101" pitchFamily="2" charset="-122"/>
              </a:rPr>
            </a:br>
            <a:endParaRPr lang="zh-CN" altLang="en-US" sz="2800" dirty="0">
              <a:solidFill>
                <a:schemeClr val="accent1"/>
              </a:solidFill>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417008607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9">
            <a:extLst>
              <a:ext uri="{FF2B5EF4-FFF2-40B4-BE49-F238E27FC236}">
                <a16:creationId xmlns="" xmlns:a16="http://schemas.microsoft.com/office/drawing/2014/main" id="{8BADC70B-FDF3-3E40-8F8D-8959087615D1}"/>
              </a:ext>
            </a:extLst>
          </p:cNvPr>
          <p:cNvSpPr>
            <a:spLocks noGrp="1"/>
          </p:cNvSpPr>
          <p:nvPr>
            <p:ph type="sldNum" sz="quarter" idx="12"/>
          </p:nvPr>
        </p:nvSpPr>
        <p:spPr>
          <a:xfrm>
            <a:off x="8610044" y="6358219"/>
            <a:ext cx="2742091" cy="364359"/>
          </a:xfrm>
        </p:spPr>
        <p:txBody>
          <a:bodyPr/>
          <a:lstStyle/>
          <a:p>
            <a:fld id="{2F34C2B8-B519-4620-9BF5-835074449E9C}" type="slidenum">
              <a:rPr lang="zh-CN" altLang="en-US" smtClean="0"/>
              <a:pPr/>
              <a:t>100</a:t>
            </a:fld>
            <a:endParaRPr lang="zh-CN" altLang="en-US" dirty="0"/>
          </a:p>
        </p:txBody>
      </p:sp>
      <p:sp>
        <p:nvSpPr>
          <p:cNvPr id="38" name="文本框 92">
            <a:extLst>
              <a:ext uri="{FF2B5EF4-FFF2-40B4-BE49-F238E27FC236}">
                <a16:creationId xmlns="" xmlns:a16="http://schemas.microsoft.com/office/drawing/2014/main" id="{C340928B-AB52-EE4F-9A7D-5399736D4F7E}"/>
              </a:ext>
            </a:extLst>
          </p:cNvPr>
          <p:cNvSpPr txBox="1"/>
          <p:nvPr/>
        </p:nvSpPr>
        <p:spPr>
          <a:xfrm rot="21172913">
            <a:off x="33685" y="106754"/>
            <a:ext cx="2627967" cy="646319"/>
          </a:xfrm>
          <a:prstGeom prst="rect">
            <a:avLst/>
          </a:prstGeom>
          <a:noFill/>
        </p:spPr>
        <p:txBody>
          <a:bodyPr wrap="square" lIns="91430" tIns="45714" rIns="91430" bIns="45714" rtlCol="0">
            <a:spAutoFit/>
          </a:bodyPr>
          <a:lstStyle/>
          <a:p>
            <a:r>
              <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rPr>
              <a:t>慢</a:t>
            </a:r>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病病因</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3" name="矩形 2"/>
          <p:cNvSpPr/>
          <p:nvPr/>
        </p:nvSpPr>
        <p:spPr>
          <a:xfrm>
            <a:off x="4511026" y="916865"/>
            <a:ext cx="2954655" cy="825419"/>
          </a:xfrm>
          <a:prstGeom prst="rect">
            <a:avLst/>
          </a:prstGeom>
        </p:spPr>
        <p:txBody>
          <a:bodyPr wrap="none">
            <a:spAutoFit/>
          </a:bodyPr>
          <a:lstStyle/>
          <a:p>
            <a:pPr algn="ctr">
              <a:lnSpc>
                <a:spcPct val="150000"/>
              </a:lnSpc>
            </a:pPr>
            <a:r>
              <a:rPr lang="zh-CN" altLang="en-US" sz="3600" b="1" dirty="0" smtClean="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rPr>
              <a:t>慢性疾病病因</a:t>
            </a:r>
            <a:endParaRPr lang="zh-CN" altLang="en-US" sz="3600" b="1" dirty="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endParaRPr>
          </a:p>
        </p:txBody>
      </p:sp>
      <p:sp>
        <p:nvSpPr>
          <p:cNvPr id="4" name="矩形 3"/>
          <p:cNvSpPr/>
          <p:nvPr/>
        </p:nvSpPr>
        <p:spPr>
          <a:xfrm>
            <a:off x="2494806" y="2363178"/>
            <a:ext cx="6840760" cy="1200329"/>
          </a:xfrm>
          <a:prstGeom prst="rect">
            <a:avLst/>
          </a:prstGeom>
        </p:spPr>
        <p:txBody>
          <a:bodyPr wrap="square">
            <a:spAutoFit/>
          </a:bodyPr>
          <a:lstStyle/>
          <a:p>
            <a:pPr>
              <a:buFont typeface="Arial" panose="020B0604020202020204" pitchFamily="34" charset="0"/>
              <a:buNone/>
            </a:pPr>
            <a:endParaRPr lang="zh-CN" altLang="en-US" sz="3600" dirty="0"/>
          </a:p>
          <a:p>
            <a:pPr eaLnBrk="1" hangingPunct="1"/>
            <a:endParaRPr lang="ko-KR" altLang="en-US" sz="3600" b="1" dirty="0">
              <a:latin typeface="华文新魏" panose="02010800040101010101" pitchFamily="2" charset="-122"/>
              <a:ea typeface="Gulim" panose="020B0600000101010101" pitchFamily="34" charset="-127"/>
            </a:endParaRPr>
          </a:p>
        </p:txBody>
      </p:sp>
      <p:sp>
        <p:nvSpPr>
          <p:cNvPr id="2" name="矩形 1"/>
          <p:cNvSpPr/>
          <p:nvPr/>
        </p:nvSpPr>
        <p:spPr>
          <a:xfrm>
            <a:off x="1126654" y="2333251"/>
            <a:ext cx="5400600" cy="719492"/>
          </a:xfrm>
          <a:prstGeom prst="rect">
            <a:avLst/>
          </a:prstGeom>
        </p:spPr>
        <p:txBody>
          <a:bodyPr wrap="square">
            <a:spAutoFit/>
          </a:bodyPr>
          <a:lstStyle/>
          <a:p>
            <a:pPr marL="360045" lvl="1" indent="0">
              <a:lnSpc>
                <a:spcPct val="120000"/>
              </a:lnSpc>
              <a:spcBef>
                <a:spcPts val="0"/>
              </a:spcBef>
              <a:buFont typeface="Wingdings" panose="05000000000000000000" pitchFamily="2" charset="2"/>
              <a:buNone/>
              <a:defRPr/>
            </a:pPr>
            <a:r>
              <a:rPr lang="en-US" altLang="zh-CN" sz="3600" b="1" dirty="0" smtClean="0">
                <a:latin typeface="华文新魏" panose="02010800040101010101" pitchFamily="2" charset="-122"/>
                <a:ea typeface="华文新魏" panose="02010800040101010101" pitchFamily="2" charset="-122"/>
              </a:rPr>
              <a:t>     </a:t>
            </a:r>
            <a:endParaRPr lang="en-US" altLang="zh-CN" sz="3600" b="1" dirty="0">
              <a:latin typeface="华文新魏" panose="02010800040101010101" pitchFamily="2" charset="-122"/>
              <a:ea typeface="华文新魏" panose="02010800040101010101" pitchFamily="2" charset="-122"/>
            </a:endParaRPr>
          </a:p>
        </p:txBody>
      </p:sp>
      <p:sp>
        <p:nvSpPr>
          <p:cNvPr id="8" name="矩形 7"/>
          <p:cNvSpPr/>
          <p:nvPr/>
        </p:nvSpPr>
        <p:spPr>
          <a:xfrm>
            <a:off x="589393" y="1756050"/>
            <a:ext cx="7666053" cy="3970318"/>
          </a:xfrm>
          <a:prstGeom prst="rect">
            <a:avLst/>
          </a:prstGeom>
        </p:spPr>
        <p:txBody>
          <a:bodyPr wrap="square">
            <a:spAutoFit/>
          </a:bodyPr>
          <a:lstStyle/>
          <a:p>
            <a:pPr>
              <a:lnSpc>
                <a:spcPct val="120000"/>
              </a:lnSpc>
            </a:pPr>
            <a:r>
              <a:rPr lang="zh-CN" altLang="zh-CN" sz="2800" b="1" dirty="0" smtClean="0">
                <a:latin typeface="华文新魏" panose="02010800040101010101" pitchFamily="2" charset="-122"/>
                <a:ea typeface="华文新魏" panose="02010800040101010101" pitchFamily="2" charset="-122"/>
              </a:rPr>
              <a:t>危险致病因素之一，不合理膳食。</a:t>
            </a:r>
            <a:endParaRPr lang="zh-CN" altLang="zh-CN" sz="2800" dirty="0" smtClean="0">
              <a:latin typeface="华文新魏" panose="02010800040101010101" pitchFamily="2" charset="-122"/>
              <a:ea typeface="华文新魏" panose="02010800040101010101" pitchFamily="2" charset="-122"/>
            </a:endParaRPr>
          </a:p>
          <a:p>
            <a:pPr>
              <a:lnSpc>
                <a:spcPct val="130000"/>
              </a:lnSpc>
            </a:pPr>
            <a:r>
              <a:rPr lang="en-US" altLang="zh-CN" sz="2800" dirty="0" smtClean="0">
                <a:latin typeface="华文新魏" panose="02010800040101010101" pitchFamily="2" charset="-122"/>
                <a:ea typeface="华文新魏" panose="02010800040101010101" pitchFamily="2" charset="-122"/>
              </a:rPr>
              <a:t>1.</a:t>
            </a:r>
            <a:r>
              <a:rPr lang="zh-CN" altLang="zh-CN" sz="2800" b="1" dirty="0" smtClean="0">
                <a:latin typeface="华文新魏" panose="02010800040101010101" pitchFamily="2" charset="-122"/>
                <a:ea typeface="华文新魏" panose="02010800040101010101" pitchFamily="2" charset="-122"/>
              </a:rPr>
              <a:t>人们偏离平衡膳食的食物消费行为日益突出，随心所欲，我行我素。</a:t>
            </a:r>
          </a:p>
          <a:p>
            <a:pPr>
              <a:lnSpc>
                <a:spcPct val="130000"/>
              </a:lnSpc>
            </a:pPr>
            <a:r>
              <a:rPr lang="en-US" altLang="zh-CN" sz="2800" b="1" dirty="0" smtClean="0">
                <a:latin typeface="华文新魏" panose="02010800040101010101" pitchFamily="2" charset="-122"/>
                <a:ea typeface="华文新魏" panose="02010800040101010101" pitchFamily="2" charset="-122"/>
              </a:rPr>
              <a:t>2.</a:t>
            </a:r>
            <a:r>
              <a:rPr lang="zh-CN" altLang="zh-CN" sz="2800" b="1" dirty="0" smtClean="0">
                <a:latin typeface="华文新魏" panose="02010800040101010101" pitchFamily="2" charset="-122"/>
                <a:ea typeface="华文新魏" panose="02010800040101010101" pitchFamily="2" charset="-122"/>
              </a:rPr>
              <a:t>肉类和油脂消费的增加导致脂肪供热快速上升，谷物、蔬菜类消费明显下降，食盐摄入过高。</a:t>
            </a:r>
          </a:p>
          <a:p>
            <a:pPr>
              <a:lnSpc>
                <a:spcPct val="130000"/>
              </a:lnSpc>
            </a:pPr>
            <a:r>
              <a:rPr lang="en-US" altLang="zh-CN" sz="2800" b="1" dirty="0" smtClean="0">
                <a:latin typeface="华文新魏" panose="02010800040101010101" pitchFamily="2" charset="-122"/>
                <a:ea typeface="华文新魏" panose="02010800040101010101" pitchFamily="2" charset="-122"/>
              </a:rPr>
              <a:t>3.</a:t>
            </a:r>
            <a:r>
              <a:rPr lang="zh-CN" altLang="zh-CN" sz="2800" b="1" dirty="0" smtClean="0">
                <a:latin typeface="华文新魏" panose="02010800040101010101" pitchFamily="2" charset="-122"/>
                <a:ea typeface="华文新魏" panose="02010800040101010101" pitchFamily="2" charset="-122"/>
              </a:rPr>
              <a:t>过量膳食导致超重或肥胖、高血压、糖尿病、高胆固醇血症，是心脑血管疾病的主要危险因素</a:t>
            </a:r>
            <a:r>
              <a:rPr lang="zh-CN" altLang="zh-CN" sz="2400" b="1" dirty="0" smtClean="0">
                <a:latin typeface="华文新魏" panose="02010800040101010101" pitchFamily="2" charset="-122"/>
                <a:ea typeface="华文新魏" panose="02010800040101010101" pitchFamily="2" charset="-122"/>
              </a:rPr>
              <a:t>。</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5446" y="1667062"/>
            <a:ext cx="4140358" cy="4140358"/>
          </a:xfrm>
          <a:prstGeom prst="rect">
            <a:avLst/>
          </a:prstGeom>
        </p:spPr>
      </p:pic>
    </p:spTree>
    <p:extLst>
      <p:ext uri="{BB962C8B-B14F-4D97-AF65-F5344CB8AC3E}">
        <p14:creationId xmlns:p14="http://schemas.microsoft.com/office/powerpoint/2010/main" val="3949016454"/>
      </p:ext>
    </p:extLst>
  </p:cSld>
  <p:clrMapOvr>
    <a:masterClrMapping/>
  </p:clrMapOvr>
  <p:transition spd="slow" advTm="4000">
    <p:fad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9">
            <a:extLst>
              <a:ext uri="{FF2B5EF4-FFF2-40B4-BE49-F238E27FC236}">
                <a16:creationId xmlns="" xmlns:a16="http://schemas.microsoft.com/office/drawing/2014/main" id="{8BADC70B-FDF3-3E40-8F8D-8959087615D1}"/>
              </a:ext>
            </a:extLst>
          </p:cNvPr>
          <p:cNvSpPr>
            <a:spLocks noGrp="1"/>
          </p:cNvSpPr>
          <p:nvPr>
            <p:ph type="sldNum" sz="quarter" idx="12"/>
          </p:nvPr>
        </p:nvSpPr>
        <p:spPr>
          <a:xfrm>
            <a:off x="8610044" y="6358219"/>
            <a:ext cx="2742091" cy="364359"/>
          </a:xfrm>
        </p:spPr>
        <p:txBody>
          <a:bodyPr/>
          <a:lstStyle/>
          <a:p>
            <a:fld id="{2F34C2B8-B519-4620-9BF5-835074449E9C}" type="slidenum">
              <a:rPr lang="zh-CN" altLang="en-US" smtClean="0"/>
              <a:pPr/>
              <a:t>101</a:t>
            </a:fld>
            <a:endParaRPr lang="zh-CN" altLang="en-US" dirty="0"/>
          </a:p>
        </p:txBody>
      </p:sp>
      <p:sp>
        <p:nvSpPr>
          <p:cNvPr id="38" name="文本框 92">
            <a:extLst>
              <a:ext uri="{FF2B5EF4-FFF2-40B4-BE49-F238E27FC236}">
                <a16:creationId xmlns="" xmlns:a16="http://schemas.microsoft.com/office/drawing/2014/main" id="{C340928B-AB52-EE4F-9A7D-5399736D4F7E}"/>
              </a:ext>
            </a:extLst>
          </p:cNvPr>
          <p:cNvSpPr txBox="1"/>
          <p:nvPr/>
        </p:nvSpPr>
        <p:spPr>
          <a:xfrm rot="21172913">
            <a:off x="33685" y="106754"/>
            <a:ext cx="2627967" cy="646319"/>
          </a:xfrm>
          <a:prstGeom prst="rect">
            <a:avLst/>
          </a:prstGeom>
          <a:noFill/>
        </p:spPr>
        <p:txBody>
          <a:bodyPr wrap="square" lIns="91430" tIns="45714" rIns="91430" bIns="45714" rtlCol="0">
            <a:spAutoFit/>
          </a:bodyPr>
          <a:lstStyle/>
          <a:p>
            <a:r>
              <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rPr>
              <a:t>慢</a:t>
            </a:r>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病病因</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3" name="矩形 2"/>
          <p:cNvSpPr/>
          <p:nvPr/>
        </p:nvSpPr>
        <p:spPr>
          <a:xfrm>
            <a:off x="4511026" y="916865"/>
            <a:ext cx="2954655" cy="825419"/>
          </a:xfrm>
          <a:prstGeom prst="rect">
            <a:avLst/>
          </a:prstGeom>
        </p:spPr>
        <p:txBody>
          <a:bodyPr wrap="none">
            <a:spAutoFit/>
          </a:bodyPr>
          <a:lstStyle/>
          <a:p>
            <a:pPr algn="ctr">
              <a:lnSpc>
                <a:spcPct val="150000"/>
              </a:lnSpc>
            </a:pPr>
            <a:r>
              <a:rPr lang="zh-CN" altLang="en-US" sz="3600" b="1" dirty="0" smtClean="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rPr>
              <a:t>慢性疾病病因</a:t>
            </a:r>
            <a:endParaRPr lang="zh-CN" altLang="en-US" sz="3600" b="1" dirty="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endParaRPr>
          </a:p>
        </p:txBody>
      </p:sp>
      <p:sp>
        <p:nvSpPr>
          <p:cNvPr id="4" name="矩形 3"/>
          <p:cNvSpPr/>
          <p:nvPr/>
        </p:nvSpPr>
        <p:spPr>
          <a:xfrm>
            <a:off x="2494806" y="2363178"/>
            <a:ext cx="6840760" cy="1200329"/>
          </a:xfrm>
          <a:prstGeom prst="rect">
            <a:avLst/>
          </a:prstGeom>
        </p:spPr>
        <p:txBody>
          <a:bodyPr wrap="square">
            <a:spAutoFit/>
          </a:bodyPr>
          <a:lstStyle/>
          <a:p>
            <a:pPr>
              <a:buFont typeface="Arial" panose="020B0604020202020204" pitchFamily="34" charset="0"/>
              <a:buNone/>
            </a:pPr>
            <a:endParaRPr lang="zh-CN" altLang="en-US" sz="3600" dirty="0"/>
          </a:p>
          <a:p>
            <a:pPr eaLnBrk="1" hangingPunct="1"/>
            <a:endParaRPr lang="ko-KR" altLang="en-US" sz="3600" b="1" dirty="0">
              <a:latin typeface="华文新魏" panose="02010800040101010101" pitchFamily="2" charset="-122"/>
              <a:ea typeface="Gulim" panose="020B0600000101010101" pitchFamily="34" charset="-127"/>
            </a:endParaRPr>
          </a:p>
        </p:txBody>
      </p:sp>
      <p:sp>
        <p:nvSpPr>
          <p:cNvPr id="2" name="矩形 1"/>
          <p:cNvSpPr/>
          <p:nvPr/>
        </p:nvSpPr>
        <p:spPr>
          <a:xfrm>
            <a:off x="1126654" y="2333251"/>
            <a:ext cx="5400600" cy="719492"/>
          </a:xfrm>
          <a:prstGeom prst="rect">
            <a:avLst/>
          </a:prstGeom>
        </p:spPr>
        <p:txBody>
          <a:bodyPr wrap="square">
            <a:spAutoFit/>
          </a:bodyPr>
          <a:lstStyle/>
          <a:p>
            <a:pPr marL="360045" lvl="1" indent="0">
              <a:lnSpc>
                <a:spcPct val="120000"/>
              </a:lnSpc>
              <a:spcBef>
                <a:spcPts val="0"/>
              </a:spcBef>
              <a:buFont typeface="Wingdings" panose="05000000000000000000" pitchFamily="2" charset="2"/>
              <a:buNone/>
              <a:defRPr/>
            </a:pPr>
            <a:r>
              <a:rPr lang="en-US" altLang="zh-CN" sz="3600" b="1" dirty="0" smtClean="0">
                <a:latin typeface="华文新魏" panose="02010800040101010101" pitchFamily="2" charset="-122"/>
                <a:ea typeface="华文新魏" panose="02010800040101010101" pitchFamily="2" charset="-122"/>
              </a:rPr>
              <a:t>     </a:t>
            </a:r>
            <a:endParaRPr lang="en-US" altLang="zh-CN" sz="3600" b="1" dirty="0">
              <a:latin typeface="华文新魏" panose="02010800040101010101" pitchFamily="2" charset="-122"/>
              <a:ea typeface="华文新魏" panose="02010800040101010101" pitchFamily="2" charset="-122"/>
            </a:endParaRPr>
          </a:p>
        </p:txBody>
      </p:sp>
      <p:sp>
        <p:nvSpPr>
          <p:cNvPr id="9" name="矩形 8"/>
          <p:cNvSpPr/>
          <p:nvPr/>
        </p:nvSpPr>
        <p:spPr>
          <a:xfrm>
            <a:off x="1347668" y="1794533"/>
            <a:ext cx="7094592" cy="4745915"/>
          </a:xfrm>
          <a:prstGeom prst="rect">
            <a:avLst/>
          </a:prstGeom>
        </p:spPr>
        <p:txBody>
          <a:bodyPr wrap="square">
            <a:spAutoFit/>
          </a:bodyPr>
          <a:lstStyle/>
          <a:p>
            <a:pPr marL="0" indent="0">
              <a:lnSpc>
                <a:spcPct val="120000"/>
              </a:lnSpc>
              <a:buFontTx/>
              <a:buNone/>
            </a:pPr>
            <a:r>
              <a:rPr lang="zh-CN" altLang="zh-CN" sz="2800" b="1" dirty="0" smtClean="0">
                <a:latin typeface="华文新魏" panose="02010800040101010101" pitchFamily="2" charset="-122"/>
                <a:ea typeface="华文新魏" panose="02010800040101010101" pitchFamily="2" charset="-122"/>
              </a:rPr>
              <a:t>危险致病因素之二，体力活动不足。</a:t>
            </a:r>
          </a:p>
          <a:p>
            <a:pPr marL="0" indent="0">
              <a:lnSpc>
                <a:spcPct val="120000"/>
              </a:lnSpc>
              <a:buFontTx/>
              <a:buNone/>
            </a:pPr>
            <a:r>
              <a:rPr lang="en-US" altLang="zh-CN" sz="2800" b="1" dirty="0" smtClean="0">
                <a:latin typeface="华文新魏" panose="02010800040101010101" pitchFamily="2" charset="-122"/>
                <a:ea typeface="华文新魏" panose="02010800040101010101" pitchFamily="2" charset="-122"/>
              </a:rPr>
              <a:t> 1.</a:t>
            </a:r>
            <a:r>
              <a:rPr lang="zh-CN" altLang="zh-CN" sz="2800" b="1" dirty="0" smtClean="0">
                <a:latin typeface="华文新魏" panose="02010800040101010101" pitchFamily="2" charset="-122"/>
                <a:ea typeface="华文新魏" panose="02010800040101010101" pitchFamily="2" charset="-122"/>
              </a:rPr>
              <a:t>体力活动不足可以导致超重或肥胖、高血压、糖尿病、高胆固醇血症。</a:t>
            </a:r>
          </a:p>
          <a:p>
            <a:pPr marL="0" indent="0">
              <a:lnSpc>
                <a:spcPct val="120000"/>
              </a:lnSpc>
              <a:buFontTx/>
              <a:buNone/>
            </a:pPr>
            <a:r>
              <a:rPr lang="en-US" altLang="zh-CN" sz="2800" b="1" dirty="0" smtClean="0">
                <a:latin typeface="华文新魏" panose="02010800040101010101" pitchFamily="2" charset="-122"/>
                <a:ea typeface="华文新魏" panose="02010800040101010101" pitchFamily="2" charset="-122"/>
              </a:rPr>
              <a:t> 2.</a:t>
            </a:r>
            <a:r>
              <a:rPr lang="zh-CN" altLang="zh-CN" sz="2800" b="1" dirty="0" smtClean="0">
                <a:latin typeface="华文新魏" panose="02010800040101010101" pitchFamily="2" charset="-122"/>
                <a:ea typeface="华文新魏" panose="02010800040101010101" pitchFamily="2" charset="-122"/>
              </a:rPr>
              <a:t>体力活动不足和不合理膳食对慢病患病危险因素有协同作用。</a:t>
            </a:r>
          </a:p>
          <a:p>
            <a:pPr marL="0" indent="0">
              <a:lnSpc>
                <a:spcPct val="120000"/>
              </a:lnSpc>
              <a:buFontTx/>
              <a:buNone/>
            </a:pPr>
            <a:r>
              <a:rPr lang="en-US" altLang="zh-CN" sz="2800" b="1" dirty="0" smtClean="0">
                <a:latin typeface="华文新魏" panose="02010800040101010101" pitchFamily="2" charset="-122"/>
                <a:ea typeface="华文新魏" panose="02010800040101010101" pitchFamily="2" charset="-122"/>
              </a:rPr>
              <a:t> 3.</a:t>
            </a:r>
            <a:r>
              <a:rPr lang="zh-CN" altLang="zh-CN" sz="2800" b="1" dirty="0" smtClean="0">
                <a:latin typeface="华文新魏" panose="02010800040101010101" pitchFamily="2" charset="-122"/>
                <a:ea typeface="华文新魏" panose="02010800040101010101" pitchFamily="2" charset="-122"/>
              </a:rPr>
              <a:t>居民每周参加</a:t>
            </a:r>
            <a:r>
              <a:rPr lang="en-US" altLang="zh-CN" sz="2800" b="1" dirty="0" smtClean="0">
                <a:latin typeface="华文新魏" panose="02010800040101010101" pitchFamily="2" charset="-122"/>
                <a:ea typeface="华文新魏" panose="02010800040101010101" pitchFamily="2" charset="-122"/>
              </a:rPr>
              <a:t>3</a:t>
            </a:r>
            <a:r>
              <a:rPr lang="zh-CN" altLang="zh-CN" sz="2800" b="1" dirty="0" smtClean="0">
                <a:latin typeface="华文新魏" panose="02010800040101010101" pitchFamily="2" charset="-122"/>
                <a:ea typeface="华文新魏" panose="02010800040101010101" pitchFamily="2" charset="-122"/>
              </a:rPr>
              <a:t>次以上体育锻炼的比例不足</a:t>
            </a:r>
            <a:r>
              <a:rPr lang="en-US" altLang="zh-CN" sz="2800" b="1" dirty="0" smtClean="0">
                <a:latin typeface="华文新魏" panose="02010800040101010101" pitchFamily="2" charset="-122"/>
                <a:ea typeface="华文新魏" panose="02010800040101010101" pitchFamily="2" charset="-122"/>
              </a:rPr>
              <a:t>1/3</a:t>
            </a:r>
            <a:r>
              <a:rPr lang="zh-CN" altLang="zh-CN" sz="2800" b="1" dirty="0" smtClean="0">
                <a:latin typeface="华文新魏" panose="02010800040101010101" pitchFamily="2" charset="-122"/>
                <a:ea typeface="华文新魏" panose="02010800040101010101" pitchFamily="2" charset="-122"/>
              </a:rPr>
              <a:t>，以</a:t>
            </a:r>
            <a:r>
              <a:rPr lang="en-US" altLang="zh-CN" sz="2800" b="1" dirty="0" smtClean="0">
                <a:latin typeface="华文新魏" panose="02010800040101010101" pitchFamily="2" charset="-122"/>
                <a:ea typeface="华文新魏" panose="02010800040101010101" pitchFamily="2" charset="-122"/>
              </a:rPr>
              <a:t>30</a:t>
            </a:r>
            <a:r>
              <a:rPr lang="en-US" altLang="zh-CN" sz="2800" b="1" dirty="0" smtClean="0">
                <a:latin typeface="华文新魏" panose="02010800040101010101" pitchFamily="2" charset="-122"/>
                <a:ea typeface="华文新魏" panose="02010800040101010101" pitchFamily="2" charset="-122"/>
                <a:sym typeface="Symbol" panose="05050102010706020507" pitchFamily="18" charset="2"/>
              </a:rPr>
              <a:t></a:t>
            </a:r>
            <a:r>
              <a:rPr lang="en-US" altLang="zh-CN" sz="2800" b="1" dirty="0" smtClean="0">
                <a:latin typeface="华文新魏" panose="02010800040101010101" pitchFamily="2" charset="-122"/>
                <a:ea typeface="华文新魏" panose="02010800040101010101" pitchFamily="2" charset="-122"/>
              </a:rPr>
              <a:t>49</a:t>
            </a:r>
            <a:r>
              <a:rPr lang="zh-CN" altLang="zh-CN" sz="2800" b="1" dirty="0" smtClean="0">
                <a:latin typeface="华文新魏" panose="02010800040101010101" pitchFamily="2" charset="-122"/>
                <a:ea typeface="华文新魏" panose="02010800040101010101" pitchFamily="2" charset="-122"/>
              </a:rPr>
              <a:t>岁的中年人锻炼最少，这一群体恰是社会、单位、家庭的中坚力量，也是慢病的高发人群。</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97214" y="2363178"/>
            <a:ext cx="3793199" cy="3793199"/>
          </a:xfrm>
          <a:prstGeom prst="rect">
            <a:avLst/>
          </a:prstGeom>
        </p:spPr>
      </p:pic>
    </p:spTree>
    <p:extLst>
      <p:ext uri="{BB962C8B-B14F-4D97-AF65-F5344CB8AC3E}">
        <p14:creationId xmlns:p14="http://schemas.microsoft.com/office/powerpoint/2010/main" val="3949016454"/>
      </p:ext>
    </p:extLst>
  </p:cSld>
  <p:clrMapOvr>
    <a:masterClrMapping/>
  </p:clrMapOvr>
  <p:transition spd="slow" advTm="4000">
    <p:fad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9">
            <a:extLst>
              <a:ext uri="{FF2B5EF4-FFF2-40B4-BE49-F238E27FC236}">
                <a16:creationId xmlns="" xmlns:a16="http://schemas.microsoft.com/office/drawing/2014/main" id="{8BADC70B-FDF3-3E40-8F8D-8959087615D1}"/>
              </a:ext>
            </a:extLst>
          </p:cNvPr>
          <p:cNvSpPr>
            <a:spLocks noGrp="1"/>
          </p:cNvSpPr>
          <p:nvPr>
            <p:ph type="sldNum" sz="quarter" idx="12"/>
          </p:nvPr>
        </p:nvSpPr>
        <p:spPr>
          <a:xfrm>
            <a:off x="8610044" y="6358219"/>
            <a:ext cx="2742091" cy="364359"/>
          </a:xfrm>
        </p:spPr>
        <p:txBody>
          <a:bodyPr/>
          <a:lstStyle/>
          <a:p>
            <a:fld id="{2F34C2B8-B519-4620-9BF5-835074449E9C}" type="slidenum">
              <a:rPr lang="zh-CN" altLang="en-US" smtClean="0"/>
              <a:pPr/>
              <a:t>102</a:t>
            </a:fld>
            <a:endParaRPr lang="zh-CN" altLang="en-US" dirty="0"/>
          </a:p>
        </p:txBody>
      </p:sp>
      <p:sp>
        <p:nvSpPr>
          <p:cNvPr id="38" name="文本框 92">
            <a:extLst>
              <a:ext uri="{FF2B5EF4-FFF2-40B4-BE49-F238E27FC236}">
                <a16:creationId xmlns="" xmlns:a16="http://schemas.microsoft.com/office/drawing/2014/main" id="{C340928B-AB52-EE4F-9A7D-5399736D4F7E}"/>
              </a:ext>
            </a:extLst>
          </p:cNvPr>
          <p:cNvSpPr txBox="1"/>
          <p:nvPr/>
        </p:nvSpPr>
        <p:spPr>
          <a:xfrm rot="21172913">
            <a:off x="33685" y="106754"/>
            <a:ext cx="2627967" cy="646319"/>
          </a:xfrm>
          <a:prstGeom prst="rect">
            <a:avLst/>
          </a:prstGeom>
          <a:noFill/>
        </p:spPr>
        <p:txBody>
          <a:bodyPr wrap="square" lIns="91430" tIns="45714" rIns="91430" bIns="45714" rtlCol="0">
            <a:spAutoFit/>
          </a:bodyPr>
          <a:lstStyle/>
          <a:p>
            <a:r>
              <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rPr>
              <a:t>慢</a:t>
            </a:r>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病病因</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3" name="矩形 2"/>
          <p:cNvSpPr/>
          <p:nvPr/>
        </p:nvSpPr>
        <p:spPr>
          <a:xfrm>
            <a:off x="4511026" y="916865"/>
            <a:ext cx="2954655" cy="825419"/>
          </a:xfrm>
          <a:prstGeom prst="rect">
            <a:avLst/>
          </a:prstGeom>
        </p:spPr>
        <p:txBody>
          <a:bodyPr wrap="none">
            <a:spAutoFit/>
          </a:bodyPr>
          <a:lstStyle/>
          <a:p>
            <a:pPr algn="ctr">
              <a:lnSpc>
                <a:spcPct val="150000"/>
              </a:lnSpc>
            </a:pPr>
            <a:r>
              <a:rPr lang="zh-CN" altLang="en-US" sz="3600" b="1" dirty="0" smtClean="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rPr>
              <a:t>慢性疾病病因</a:t>
            </a:r>
            <a:endParaRPr lang="zh-CN" altLang="en-US" sz="3600" b="1" dirty="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endParaRPr>
          </a:p>
        </p:txBody>
      </p:sp>
      <p:sp>
        <p:nvSpPr>
          <p:cNvPr id="4" name="矩形 3"/>
          <p:cNvSpPr/>
          <p:nvPr/>
        </p:nvSpPr>
        <p:spPr>
          <a:xfrm>
            <a:off x="2494806" y="2363178"/>
            <a:ext cx="6840760" cy="1200329"/>
          </a:xfrm>
          <a:prstGeom prst="rect">
            <a:avLst/>
          </a:prstGeom>
        </p:spPr>
        <p:txBody>
          <a:bodyPr wrap="square">
            <a:spAutoFit/>
          </a:bodyPr>
          <a:lstStyle/>
          <a:p>
            <a:pPr>
              <a:buFont typeface="Arial" panose="020B0604020202020204" pitchFamily="34" charset="0"/>
              <a:buNone/>
            </a:pPr>
            <a:endParaRPr lang="zh-CN" altLang="en-US" sz="3600" dirty="0"/>
          </a:p>
          <a:p>
            <a:pPr eaLnBrk="1" hangingPunct="1"/>
            <a:endParaRPr lang="ko-KR" altLang="en-US" sz="3600" b="1" dirty="0">
              <a:latin typeface="华文新魏" panose="02010800040101010101" pitchFamily="2" charset="-122"/>
              <a:ea typeface="Gulim" panose="020B0600000101010101" pitchFamily="34" charset="-127"/>
            </a:endParaRPr>
          </a:p>
        </p:txBody>
      </p:sp>
      <p:sp>
        <p:nvSpPr>
          <p:cNvPr id="2" name="矩形 1"/>
          <p:cNvSpPr/>
          <p:nvPr/>
        </p:nvSpPr>
        <p:spPr>
          <a:xfrm>
            <a:off x="1126654" y="2333251"/>
            <a:ext cx="5400600" cy="719492"/>
          </a:xfrm>
          <a:prstGeom prst="rect">
            <a:avLst/>
          </a:prstGeom>
        </p:spPr>
        <p:txBody>
          <a:bodyPr wrap="square">
            <a:spAutoFit/>
          </a:bodyPr>
          <a:lstStyle/>
          <a:p>
            <a:pPr marL="360045" lvl="1" indent="0">
              <a:lnSpc>
                <a:spcPct val="120000"/>
              </a:lnSpc>
              <a:spcBef>
                <a:spcPts val="0"/>
              </a:spcBef>
              <a:buFont typeface="Wingdings" panose="05000000000000000000" pitchFamily="2" charset="2"/>
              <a:buNone/>
              <a:defRPr/>
            </a:pPr>
            <a:r>
              <a:rPr lang="en-US" altLang="zh-CN" sz="3600" b="1" dirty="0" smtClean="0">
                <a:latin typeface="华文新魏" panose="02010800040101010101" pitchFamily="2" charset="-122"/>
                <a:ea typeface="华文新魏" panose="02010800040101010101" pitchFamily="2" charset="-122"/>
              </a:rPr>
              <a:t>     </a:t>
            </a:r>
            <a:endParaRPr lang="en-US" altLang="zh-CN" sz="3600" b="1" dirty="0">
              <a:latin typeface="华文新魏" panose="02010800040101010101" pitchFamily="2" charset="-122"/>
              <a:ea typeface="华文新魏" panose="02010800040101010101" pitchFamily="2" charset="-122"/>
            </a:endParaRPr>
          </a:p>
        </p:txBody>
      </p:sp>
      <p:sp>
        <p:nvSpPr>
          <p:cNvPr id="9" name="矩形 8"/>
          <p:cNvSpPr/>
          <p:nvPr/>
        </p:nvSpPr>
        <p:spPr>
          <a:xfrm>
            <a:off x="737356" y="1572406"/>
            <a:ext cx="9215502" cy="1126462"/>
          </a:xfrm>
          <a:prstGeom prst="rect">
            <a:avLst/>
          </a:prstGeom>
        </p:spPr>
        <p:txBody>
          <a:bodyPr wrap="square">
            <a:spAutoFit/>
          </a:bodyPr>
          <a:lstStyle/>
          <a:p>
            <a:pPr marL="0" indent="0">
              <a:lnSpc>
                <a:spcPct val="120000"/>
              </a:lnSpc>
              <a:buFontTx/>
              <a:buNone/>
            </a:pPr>
            <a:r>
              <a:rPr lang="zh-CN" altLang="zh-CN" sz="2800" b="1" dirty="0" smtClean="0">
                <a:latin typeface="华文新魏" panose="02010800040101010101" pitchFamily="2" charset="-122"/>
                <a:ea typeface="华文新魏" panose="02010800040101010101" pitchFamily="2" charset="-122"/>
              </a:rPr>
              <a:t>危险致病因素之</a:t>
            </a:r>
            <a:r>
              <a:rPr lang="zh-CN" altLang="en-US" sz="2800" b="1" dirty="0" smtClean="0">
                <a:latin typeface="华文新魏" panose="02010800040101010101" pitchFamily="2" charset="-122"/>
                <a:ea typeface="华文新魏" panose="02010800040101010101" pitchFamily="2" charset="-122"/>
              </a:rPr>
              <a:t>三</a:t>
            </a:r>
            <a:r>
              <a:rPr lang="zh-CN" altLang="zh-CN" sz="2800" b="1" dirty="0" smtClean="0">
                <a:latin typeface="华文新魏" panose="02010800040101010101" pitchFamily="2" charset="-122"/>
                <a:ea typeface="华文新魏" panose="02010800040101010101" pitchFamily="2" charset="-122"/>
              </a:rPr>
              <a:t>，</a:t>
            </a:r>
            <a:r>
              <a:rPr lang="zh-CN" altLang="en-US" sz="2800" b="1" dirty="0" smtClean="0">
                <a:latin typeface="华文新魏" panose="02010800040101010101" pitchFamily="2" charset="-122"/>
                <a:ea typeface="华文新魏" panose="02010800040101010101" pitchFamily="2" charset="-122"/>
              </a:rPr>
              <a:t>吸烟</a:t>
            </a:r>
            <a:r>
              <a:rPr lang="zh-CN" altLang="zh-CN" sz="2800" b="1" dirty="0" smtClean="0">
                <a:latin typeface="华文新魏" panose="02010800040101010101" pitchFamily="2" charset="-122"/>
                <a:ea typeface="华文新魏" panose="02010800040101010101" pitchFamily="2" charset="-122"/>
              </a:rPr>
              <a:t>。</a:t>
            </a:r>
          </a:p>
          <a:p>
            <a:pPr marL="0" indent="0">
              <a:lnSpc>
                <a:spcPct val="120000"/>
              </a:lnSpc>
              <a:buFontTx/>
              <a:buNone/>
            </a:pPr>
            <a:r>
              <a:rPr lang="en-US" altLang="zh-CN" sz="2800" b="1" dirty="0" smtClean="0">
                <a:latin typeface="华文新魏" panose="02010800040101010101" pitchFamily="2" charset="-122"/>
                <a:ea typeface="华文新魏" panose="02010800040101010101" pitchFamily="2" charset="-122"/>
              </a:rPr>
              <a:t> </a:t>
            </a:r>
            <a:endParaRPr lang="zh-CN" altLang="zh-CN" sz="2800" b="1" dirty="0" smtClean="0">
              <a:latin typeface="华文新魏" panose="02010800040101010101" pitchFamily="2" charset="-122"/>
              <a:ea typeface="华文新魏" panose="02010800040101010101" pitchFamily="2" charset="-122"/>
            </a:endParaRPr>
          </a:p>
        </p:txBody>
      </p:sp>
      <p:sp>
        <p:nvSpPr>
          <p:cNvPr id="8" name="矩形 7"/>
          <p:cNvSpPr/>
          <p:nvPr/>
        </p:nvSpPr>
        <p:spPr>
          <a:xfrm>
            <a:off x="808794" y="2572538"/>
            <a:ext cx="2143140" cy="4081117"/>
          </a:xfrm>
          <a:prstGeom prst="rect">
            <a:avLst/>
          </a:prstGeom>
          <a:solidFill>
            <a:schemeClr val="accent2">
              <a:lumMod val="20000"/>
              <a:lumOff val="80000"/>
            </a:schemeClr>
          </a:solidFill>
        </p:spPr>
        <p:txBody>
          <a:bodyPr wrap="square">
            <a:spAutoFit/>
          </a:bodyPr>
          <a:lstStyle/>
          <a:p>
            <a:pPr>
              <a:lnSpc>
                <a:spcPct val="120000"/>
              </a:lnSpc>
            </a:pPr>
            <a:r>
              <a:rPr lang="zh-CN" altLang="zh-CN" sz="2400" b="1" dirty="0" smtClean="0">
                <a:latin typeface="华文新魏" panose="02010800040101010101" pitchFamily="2" charset="-122"/>
                <a:ea typeface="华文新魏" panose="02010800040101010101" pitchFamily="2" charset="-122"/>
              </a:rPr>
              <a:t>一支香烟中有</a:t>
            </a:r>
            <a:r>
              <a:rPr lang="en-US" altLang="zh-CN" sz="2400" b="1" dirty="0" smtClean="0">
                <a:latin typeface="华文新魏" panose="02010800040101010101" pitchFamily="2" charset="-122"/>
                <a:ea typeface="华文新魏" panose="02010800040101010101" pitchFamily="2" charset="-122"/>
              </a:rPr>
              <a:t>200</a:t>
            </a:r>
            <a:r>
              <a:rPr lang="zh-CN" altLang="zh-CN" sz="2400" b="1" dirty="0" smtClean="0">
                <a:latin typeface="华文新魏" panose="02010800040101010101" pitchFamily="2" charset="-122"/>
                <a:ea typeface="华文新魏" panose="02010800040101010101" pitchFamily="2" charset="-122"/>
              </a:rPr>
              <a:t>种有害化学物质，有</a:t>
            </a:r>
            <a:r>
              <a:rPr lang="en-US" altLang="zh-CN" sz="2400" b="1" dirty="0" smtClean="0">
                <a:latin typeface="华文新魏" panose="02010800040101010101" pitchFamily="2" charset="-122"/>
                <a:ea typeface="华文新魏" panose="02010800040101010101" pitchFamily="2" charset="-122"/>
              </a:rPr>
              <a:t>69</a:t>
            </a:r>
            <a:r>
              <a:rPr lang="zh-CN" altLang="zh-CN" sz="2400" b="1" dirty="0" smtClean="0">
                <a:latin typeface="华文新魏" panose="02010800040101010101" pitchFamily="2" charset="-122"/>
                <a:ea typeface="华文新魏" panose="02010800040101010101" pitchFamily="2" charset="-122"/>
              </a:rPr>
              <a:t>种确证的致癌物，是导致疾病和死亡的首要危险因素，也是可以避免的危险因素。</a:t>
            </a:r>
          </a:p>
        </p:txBody>
      </p:sp>
      <p:grpSp>
        <p:nvGrpSpPr>
          <p:cNvPr id="10" name="Group 3"/>
          <p:cNvGrpSpPr/>
          <p:nvPr/>
        </p:nvGrpSpPr>
        <p:grpSpPr bwMode="auto">
          <a:xfrm>
            <a:off x="3579815" y="2001034"/>
            <a:ext cx="8610598" cy="4225136"/>
            <a:chOff x="1062" y="1054"/>
            <a:chExt cx="5418" cy="3128"/>
          </a:xfrm>
        </p:grpSpPr>
        <p:pic>
          <p:nvPicPr>
            <p:cNvPr id="11" name="Picture 4"/>
            <p:cNvPicPr>
              <a:picLocks noChangeAspect="1" noChangeArrowheads="1"/>
            </p:cNvPicPr>
            <p:nvPr/>
          </p:nvPicPr>
          <p:blipFill>
            <a:blip r:embed="rId3" cstate="print">
              <a:clrChange>
                <a:clrFrom>
                  <a:srgbClr val="BA9D9A"/>
                </a:clrFrom>
                <a:clrTo>
                  <a:srgbClr val="BA9D9A">
                    <a:alpha val="0"/>
                  </a:srgbClr>
                </a:clrTo>
              </a:clrChange>
              <a:lum bright="-12000"/>
              <a:extLst>
                <a:ext uri="{28A0092B-C50C-407E-A947-70E740481C1C}">
                  <a14:useLocalDpi xmlns:a14="http://schemas.microsoft.com/office/drawing/2010/main" val="0"/>
                </a:ext>
              </a:extLst>
            </a:blip>
            <a:srcRect l="57730" t="23134" r="6418" b="621"/>
            <a:stretch>
              <a:fillRect/>
            </a:stretch>
          </p:blipFill>
          <p:spPr bwMode="invGray">
            <a:xfrm>
              <a:off x="2394" y="1054"/>
              <a:ext cx="1962" cy="3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5"/>
            <p:cNvSpPr>
              <a:spLocks noChangeArrowheads="1"/>
            </p:cNvSpPr>
            <p:nvPr/>
          </p:nvSpPr>
          <p:spPr bwMode="auto">
            <a:xfrm>
              <a:off x="1370" y="1092"/>
              <a:ext cx="86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50000"/>
                </a:lnSpc>
                <a:spcBef>
                  <a:spcPct val="20000"/>
                </a:spcBef>
                <a:buSzPct val="120000"/>
                <a:buBlip>
                  <a:blip r:embed="rId4"/>
                </a:buBlip>
                <a:defRPr sz="3400">
                  <a:solidFill>
                    <a:schemeClr val="tx1"/>
                  </a:solidFill>
                  <a:latin typeface="黑体" panose="02010609060101010101" pitchFamily="49" charset="-122"/>
                  <a:ea typeface="黑体" panose="02010609060101010101" pitchFamily="49" charset="-122"/>
                  <a:sym typeface="Arial" panose="020B0604020202020204" pitchFamily="34" charset="0"/>
                </a:defRPr>
              </a:lvl1pPr>
              <a:lvl2pPr marL="742950" indent="-285750">
                <a:lnSpc>
                  <a:spcPct val="150000"/>
                </a:lnSpc>
                <a:spcBef>
                  <a:spcPct val="20000"/>
                </a:spcBef>
                <a:buSzPct val="100000"/>
                <a:buFont typeface="Wingdings" panose="05000000000000000000" pitchFamily="2" charset="2"/>
                <a:buChar char="Ø"/>
                <a:defRPr sz="2900">
                  <a:solidFill>
                    <a:schemeClr val="tx1"/>
                  </a:solidFill>
                  <a:latin typeface="Arial" panose="020B0604020202020204" pitchFamily="34" charset="0"/>
                  <a:ea typeface="黑体" panose="02010609060101010101" pitchFamily="49" charset="-122"/>
                  <a:sym typeface="Arial" panose="020B0604020202020204" pitchFamily="34" charset="0"/>
                </a:defRPr>
              </a:lvl2pPr>
              <a:lvl3pPr marL="1143000" indent="-228600">
                <a:lnSpc>
                  <a:spcPct val="150000"/>
                </a:lnSpc>
                <a:spcBef>
                  <a:spcPct val="20000"/>
                </a:spcBef>
                <a:buFont typeface="Arial" panose="020B0604020202020204" pitchFamily="34" charset="0"/>
                <a:buChar char="•"/>
                <a:defRPr sz="2500">
                  <a:solidFill>
                    <a:schemeClr val="tx1"/>
                  </a:solidFill>
                  <a:latin typeface="Arial" panose="020B0604020202020204" pitchFamily="34" charset="0"/>
                  <a:ea typeface="黑体" panose="02010609060101010101" pitchFamily="49" charset="-122"/>
                  <a:sym typeface="Arial" panose="020B0604020202020204" pitchFamily="34" charset="0"/>
                </a:defRPr>
              </a:lvl3pPr>
              <a:lvl4pPr marL="1600200" indent="-228600">
                <a:lnSpc>
                  <a:spcPct val="150000"/>
                </a:lnSpc>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defRPr>
              </a:lvl9pPr>
            </a:lstStyle>
            <a:p>
              <a:pPr algn="ctr" eaLnBrk="1" hangingPunct="1">
                <a:lnSpc>
                  <a:spcPct val="100000"/>
                </a:lnSpc>
                <a:buClr>
                  <a:schemeClr val="hlink"/>
                </a:buClr>
                <a:buSzTx/>
                <a:buFont typeface="Wingdings" panose="05000000000000000000" pitchFamily="2" charset="2"/>
                <a:buNone/>
              </a:pPr>
              <a:r>
                <a:rPr lang="en-GB" altLang="zh-CN" sz="2400" b="1" dirty="0">
                  <a:solidFill>
                    <a:srgbClr val="CC0000"/>
                  </a:solidFill>
                  <a:latin typeface="华文新魏" panose="02010800040101010101" pitchFamily="2" charset="-122"/>
                  <a:ea typeface="华文新魏" panose="02010800040101010101" pitchFamily="2" charset="-122"/>
                </a:rPr>
                <a:t>癌</a:t>
              </a:r>
              <a:r>
                <a:rPr lang="zh-CN" altLang="en-GB" sz="2400" b="1" dirty="0">
                  <a:solidFill>
                    <a:srgbClr val="CC0000"/>
                  </a:solidFill>
                  <a:latin typeface="华文新魏" panose="02010800040101010101" pitchFamily="2" charset="-122"/>
                  <a:ea typeface="华文新魏" panose="02010800040101010101" pitchFamily="2" charset="-122"/>
                </a:rPr>
                <a:t>症</a:t>
              </a:r>
              <a:endParaRPr lang="en-GB" altLang="en-GB" sz="2400" b="1" dirty="0">
                <a:solidFill>
                  <a:srgbClr val="CC0000"/>
                </a:solidFill>
                <a:latin typeface="华文新魏" panose="02010800040101010101" pitchFamily="2" charset="-122"/>
                <a:ea typeface="华文新魏" panose="02010800040101010101" pitchFamily="2" charset="-122"/>
              </a:endParaRPr>
            </a:p>
          </p:txBody>
        </p:sp>
        <p:sp>
          <p:nvSpPr>
            <p:cNvPr id="13" name="Text Box 6"/>
            <p:cNvSpPr txBox="1">
              <a:spLocks noChangeArrowheads="1"/>
            </p:cNvSpPr>
            <p:nvPr/>
          </p:nvSpPr>
          <p:spPr bwMode="auto">
            <a:xfrm>
              <a:off x="1062" y="2453"/>
              <a:ext cx="565"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SzPct val="120000"/>
                <a:buBlip>
                  <a:blip r:embed="rId4"/>
                </a:buBlip>
                <a:defRPr sz="3400">
                  <a:solidFill>
                    <a:schemeClr val="tx1"/>
                  </a:solidFill>
                  <a:latin typeface="黑体" panose="02010609060101010101" pitchFamily="49" charset="-122"/>
                  <a:ea typeface="黑体" panose="02010609060101010101" pitchFamily="49" charset="-122"/>
                  <a:sym typeface="Arial" panose="020B0604020202020204" pitchFamily="34" charset="0"/>
                </a:defRPr>
              </a:lvl1pPr>
              <a:lvl2pPr marL="742950" indent="-285750">
                <a:lnSpc>
                  <a:spcPct val="150000"/>
                </a:lnSpc>
                <a:spcBef>
                  <a:spcPct val="20000"/>
                </a:spcBef>
                <a:buSzPct val="100000"/>
                <a:buFont typeface="Wingdings" panose="05000000000000000000" pitchFamily="2" charset="2"/>
                <a:buChar char="Ø"/>
                <a:defRPr sz="2900">
                  <a:solidFill>
                    <a:schemeClr val="tx1"/>
                  </a:solidFill>
                  <a:latin typeface="Arial" panose="020B0604020202020204" pitchFamily="34" charset="0"/>
                  <a:ea typeface="黑体" panose="02010609060101010101" pitchFamily="49" charset="-122"/>
                  <a:sym typeface="Arial" panose="020B0604020202020204" pitchFamily="34" charset="0"/>
                </a:defRPr>
              </a:lvl2pPr>
              <a:lvl3pPr marL="1143000" indent="-228600">
                <a:lnSpc>
                  <a:spcPct val="150000"/>
                </a:lnSpc>
                <a:spcBef>
                  <a:spcPct val="20000"/>
                </a:spcBef>
                <a:buFont typeface="Arial" panose="020B0604020202020204" pitchFamily="34" charset="0"/>
                <a:buChar char="•"/>
                <a:defRPr sz="2500">
                  <a:solidFill>
                    <a:schemeClr val="tx1"/>
                  </a:solidFill>
                  <a:latin typeface="Arial" panose="020B0604020202020204" pitchFamily="34" charset="0"/>
                  <a:ea typeface="黑体" panose="02010609060101010101" pitchFamily="49" charset="-122"/>
                  <a:sym typeface="Arial" panose="020B0604020202020204" pitchFamily="34" charset="0"/>
                </a:defRPr>
              </a:lvl3pPr>
              <a:lvl4pPr marL="1600200" indent="-228600">
                <a:lnSpc>
                  <a:spcPct val="150000"/>
                </a:lnSpc>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defRPr>
              </a:lvl9pPr>
            </a:lstStyle>
            <a:p>
              <a:pPr>
                <a:lnSpc>
                  <a:spcPct val="100000"/>
                </a:lnSpc>
                <a:spcBef>
                  <a:spcPct val="50000"/>
                </a:spcBef>
                <a:buSzTx/>
                <a:buFontTx/>
                <a:buNone/>
              </a:pPr>
              <a:r>
                <a:rPr lang="en-GB" altLang="en-GB" sz="1600">
                  <a:solidFill>
                    <a:schemeClr val="bg1"/>
                  </a:solidFill>
                  <a:latin typeface="Arial" panose="020B0604020202020204" pitchFamily="34" charset="0"/>
                  <a:ea typeface="宋体" panose="02010600030101010101" pitchFamily="2" charset="-122"/>
                </a:rPr>
                <a:t>Lung</a:t>
              </a:r>
              <a:endParaRPr lang="en-GB" altLang="en-GB" sz="1600">
                <a:latin typeface="Arial" panose="020B0604020202020204" pitchFamily="34" charset="0"/>
                <a:ea typeface="宋体" panose="02010600030101010101" pitchFamily="2" charset="-122"/>
              </a:endParaRPr>
            </a:p>
          </p:txBody>
        </p:sp>
        <p:sp>
          <p:nvSpPr>
            <p:cNvPr id="14" name="Text Box 7"/>
            <p:cNvSpPr txBox="1">
              <a:spLocks noChangeArrowheads="1"/>
            </p:cNvSpPr>
            <p:nvPr/>
          </p:nvSpPr>
          <p:spPr bwMode="auto">
            <a:xfrm>
              <a:off x="1062" y="1834"/>
              <a:ext cx="723"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SzPct val="120000"/>
                <a:buBlip>
                  <a:blip r:embed="rId4"/>
                </a:buBlip>
                <a:defRPr sz="3400">
                  <a:solidFill>
                    <a:schemeClr val="tx1"/>
                  </a:solidFill>
                  <a:latin typeface="黑体" panose="02010609060101010101" pitchFamily="49" charset="-122"/>
                  <a:ea typeface="黑体" panose="02010609060101010101" pitchFamily="49" charset="-122"/>
                  <a:sym typeface="Arial" panose="020B0604020202020204" pitchFamily="34" charset="0"/>
                </a:defRPr>
              </a:lvl1pPr>
              <a:lvl2pPr marL="742950" indent="-285750">
                <a:lnSpc>
                  <a:spcPct val="150000"/>
                </a:lnSpc>
                <a:spcBef>
                  <a:spcPct val="20000"/>
                </a:spcBef>
                <a:buSzPct val="100000"/>
                <a:buFont typeface="Wingdings" panose="05000000000000000000" pitchFamily="2" charset="2"/>
                <a:buChar char="Ø"/>
                <a:defRPr sz="2900">
                  <a:solidFill>
                    <a:schemeClr val="tx1"/>
                  </a:solidFill>
                  <a:latin typeface="Arial" panose="020B0604020202020204" pitchFamily="34" charset="0"/>
                  <a:ea typeface="黑体" panose="02010609060101010101" pitchFamily="49" charset="-122"/>
                  <a:sym typeface="Arial" panose="020B0604020202020204" pitchFamily="34" charset="0"/>
                </a:defRPr>
              </a:lvl2pPr>
              <a:lvl3pPr marL="1143000" indent="-228600">
                <a:lnSpc>
                  <a:spcPct val="150000"/>
                </a:lnSpc>
                <a:spcBef>
                  <a:spcPct val="20000"/>
                </a:spcBef>
                <a:buFont typeface="Arial" panose="020B0604020202020204" pitchFamily="34" charset="0"/>
                <a:buChar char="•"/>
                <a:defRPr sz="2500">
                  <a:solidFill>
                    <a:schemeClr val="tx1"/>
                  </a:solidFill>
                  <a:latin typeface="Arial" panose="020B0604020202020204" pitchFamily="34" charset="0"/>
                  <a:ea typeface="黑体" panose="02010609060101010101" pitchFamily="49" charset="-122"/>
                  <a:sym typeface="Arial" panose="020B0604020202020204" pitchFamily="34" charset="0"/>
                </a:defRPr>
              </a:lvl3pPr>
              <a:lvl4pPr marL="1600200" indent="-228600">
                <a:lnSpc>
                  <a:spcPct val="150000"/>
                </a:lnSpc>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defRPr>
              </a:lvl9pPr>
            </a:lstStyle>
            <a:p>
              <a:pPr>
                <a:lnSpc>
                  <a:spcPct val="100000"/>
                </a:lnSpc>
                <a:spcBef>
                  <a:spcPct val="50000"/>
                </a:spcBef>
                <a:buSzTx/>
                <a:buFontTx/>
                <a:buNone/>
              </a:pPr>
              <a:r>
                <a:rPr lang="en-US" altLang="en-GB" sz="1600">
                  <a:solidFill>
                    <a:schemeClr val="bg1"/>
                  </a:solidFill>
                  <a:latin typeface="Arial" panose="020B0604020202020204" pitchFamily="34" charset="0"/>
                  <a:ea typeface="宋体" panose="02010600030101010101" pitchFamily="2" charset="-122"/>
                </a:rPr>
                <a:t>Larynx</a:t>
              </a:r>
              <a:endParaRPr lang="en-GB" altLang="en-GB" sz="1600">
                <a:solidFill>
                  <a:schemeClr val="bg1"/>
                </a:solidFill>
                <a:latin typeface="Arial" panose="020B0604020202020204" pitchFamily="34" charset="0"/>
                <a:ea typeface="宋体" panose="02010600030101010101" pitchFamily="2" charset="-122"/>
              </a:endParaRPr>
            </a:p>
          </p:txBody>
        </p:sp>
        <p:sp>
          <p:nvSpPr>
            <p:cNvPr id="15" name="Text Box 8"/>
            <p:cNvSpPr txBox="1">
              <a:spLocks noChangeArrowheads="1"/>
            </p:cNvSpPr>
            <p:nvPr/>
          </p:nvSpPr>
          <p:spPr bwMode="auto">
            <a:xfrm>
              <a:off x="1062" y="1998"/>
              <a:ext cx="856"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SzPct val="120000"/>
                <a:buBlip>
                  <a:blip r:embed="rId4"/>
                </a:buBlip>
                <a:defRPr sz="3400">
                  <a:solidFill>
                    <a:schemeClr val="tx1"/>
                  </a:solidFill>
                  <a:latin typeface="黑体" panose="02010609060101010101" pitchFamily="49" charset="-122"/>
                  <a:ea typeface="黑体" panose="02010609060101010101" pitchFamily="49" charset="-122"/>
                  <a:sym typeface="Arial" panose="020B0604020202020204" pitchFamily="34" charset="0"/>
                </a:defRPr>
              </a:lvl1pPr>
              <a:lvl2pPr marL="742950" indent="-285750">
                <a:lnSpc>
                  <a:spcPct val="150000"/>
                </a:lnSpc>
                <a:spcBef>
                  <a:spcPct val="20000"/>
                </a:spcBef>
                <a:buSzPct val="100000"/>
                <a:buFont typeface="Wingdings" panose="05000000000000000000" pitchFamily="2" charset="2"/>
                <a:buChar char="Ø"/>
                <a:defRPr sz="2900">
                  <a:solidFill>
                    <a:schemeClr val="tx1"/>
                  </a:solidFill>
                  <a:latin typeface="Arial" panose="020B0604020202020204" pitchFamily="34" charset="0"/>
                  <a:ea typeface="黑体" panose="02010609060101010101" pitchFamily="49" charset="-122"/>
                  <a:sym typeface="Arial" panose="020B0604020202020204" pitchFamily="34" charset="0"/>
                </a:defRPr>
              </a:lvl2pPr>
              <a:lvl3pPr marL="1143000" indent="-228600">
                <a:lnSpc>
                  <a:spcPct val="150000"/>
                </a:lnSpc>
                <a:spcBef>
                  <a:spcPct val="20000"/>
                </a:spcBef>
                <a:buFont typeface="Arial" panose="020B0604020202020204" pitchFamily="34" charset="0"/>
                <a:buChar char="•"/>
                <a:defRPr sz="2500">
                  <a:solidFill>
                    <a:schemeClr val="tx1"/>
                  </a:solidFill>
                  <a:latin typeface="Arial" panose="020B0604020202020204" pitchFamily="34" charset="0"/>
                  <a:ea typeface="黑体" panose="02010609060101010101" pitchFamily="49" charset="-122"/>
                  <a:sym typeface="Arial" panose="020B0604020202020204" pitchFamily="34" charset="0"/>
                </a:defRPr>
              </a:lvl3pPr>
              <a:lvl4pPr marL="1600200" indent="-228600">
                <a:lnSpc>
                  <a:spcPct val="150000"/>
                </a:lnSpc>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defRPr>
              </a:lvl9pPr>
            </a:lstStyle>
            <a:p>
              <a:pPr>
                <a:lnSpc>
                  <a:spcPct val="100000"/>
                </a:lnSpc>
                <a:spcBef>
                  <a:spcPct val="50000"/>
                </a:spcBef>
                <a:buSzTx/>
                <a:buFontTx/>
                <a:buNone/>
              </a:pPr>
              <a:endParaRPr lang="en-GB" altLang="en-GB" sz="1600">
                <a:solidFill>
                  <a:schemeClr val="bg1"/>
                </a:solidFill>
                <a:latin typeface="Arial" panose="020B0604020202020204" pitchFamily="34" charset="0"/>
                <a:ea typeface="宋体" panose="02010600030101010101" pitchFamily="2" charset="-122"/>
              </a:endParaRPr>
            </a:p>
          </p:txBody>
        </p:sp>
        <p:sp>
          <p:nvSpPr>
            <p:cNvPr id="16" name="Text Box 9"/>
            <p:cNvSpPr txBox="1">
              <a:spLocks noChangeArrowheads="1"/>
            </p:cNvSpPr>
            <p:nvPr/>
          </p:nvSpPr>
          <p:spPr bwMode="auto">
            <a:xfrm>
              <a:off x="1062" y="3936"/>
              <a:ext cx="645"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SzPct val="120000"/>
                <a:buBlip>
                  <a:blip r:embed="rId4"/>
                </a:buBlip>
                <a:defRPr sz="3400">
                  <a:solidFill>
                    <a:schemeClr val="tx1"/>
                  </a:solidFill>
                  <a:latin typeface="黑体" panose="02010609060101010101" pitchFamily="49" charset="-122"/>
                  <a:ea typeface="黑体" panose="02010609060101010101" pitchFamily="49" charset="-122"/>
                  <a:sym typeface="Arial" panose="020B0604020202020204" pitchFamily="34" charset="0"/>
                </a:defRPr>
              </a:lvl1pPr>
              <a:lvl2pPr marL="742950" indent="-285750">
                <a:lnSpc>
                  <a:spcPct val="150000"/>
                </a:lnSpc>
                <a:spcBef>
                  <a:spcPct val="20000"/>
                </a:spcBef>
                <a:buSzPct val="100000"/>
                <a:buFont typeface="Wingdings" panose="05000000000000000000" pitchFamily="2" charset="2"/>
                <a:buChar char="Ø"/>
                <a:defRPr sz="2900">
                  <a:solidFill>
                    <a:schemeClr val="tx1"/>
                  </a:solidFill>
                  <a:latin typeface="Arial" panose="020B0604020202020204" pitchFamily="34" charset="0"/>
                  <a:ea typeface="黑体" panose="02010609060101010101" pitchFamily="49" charset="-122"/>
                  <a:sym typeface="Arial" panose="020B0604020202020204" pitchFamily="34" charset="0"/>
                </a:defRPr>
              </a:lvl2pPr>
              <a:lvl3pPr marL="1143000" indent="-228600">
                <a:lnSpc>
                  <a:spcPct val="150000"/>
                </a:lnSpc>
                <a:spcBef>
                  <a:spcPct val="20000"/>
                </a:spcBef>
                <a:buFont typeface="Arial" panose="020B0604020202020204" pitchFamily="34" charset="0"/>
                <a:buChar char="•"/>
                <a:defRPr sz="2500">
                  <a:solidFill>
                    <a:schemeClr val="tx1"/>
                  </a:solidFill>
                  <a:latin typeface="Arial" panose="020B0604020202020204" pitchFamily="34" charset="0"/>
                  <a:ea typeface="黑体" panose="02010609060101010101" pitchFamily="49" charset="-122"/>
                  <a:sym typeface="Arial" panose="020B0604020202020204" pitchFamily="34" charset="0"/>
                </a:defRPr>
              </a:lvl3pPr>
              <a:lvl4pPr marL="1600200" indent="-228600">
                <a:lnSpc>
                  <a:spcPct val="150000"/>
                </a:lnSpc>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defRPr>
              </a:lvl9pPr>
            </a:lstStyle>
            <a:p>
              <a:pPr>
                <a:lnSpc>
                  <a:spcPct val="100000"/>
                </a:lnSpc>
                <a:spcBef>
                  <a:spcPct val="50000"/>
                </a:spcBef>
                <a:buSzTx/>
                <a:buFontTx/>
                <a:buNone/>
              </a:pPr>
              <a:endParaRPr lang="en-GB" altLang="en-GB" sz="1600">
                <a:solidFill>
                  <a:schemeClr val="bg1"/>
                </a:solidFill>
                <a:latin typeface="Arial" panose="020B0604020202020204" pitchFamily="34" charset="0"/>
                <a:ea typeface="宋体" panose="02010600030101010101" pitchFamily="2" charset="-122"/>
              </a:endParaRPr>
            </a:p>
          </p:txBody>
        </p:sp>
        <p:sp>
          <p:nvSpPr>
            <p:cNvPr id="18" name="Text Box 11"/>
            <p:cNvSpPr txBox="1">
              <a:spLocks noChangeArrowheads="1"/>
            </p:cNvSpPr>
            <p:nvPr/>
          </p:nvSpPr>
          <p:spPr bwMode="auto">
            <a:xfrm>
              <a:off x="1062" y="3093"/>
              <a:ext cx="856"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SzPct val="120000"/>
                <a:buBlip>
                  <a:blip r:embed="rId4"/>
                </a:buBlip>
                <a:defRPr sz="3400">
                  <a:solidFill>
                    <a:schemeClr val="tx1"/>
                  </a:solidFill>
                  <a:latin typeface="黑体" panose="02010609060101010101" pitchFamily="49" charset="-122"/>
                  <a:ea typeface="黑体" panose="02010609060101010101" pitchFamily="49" charset="-122"/>
                  <a:sym typeface="Arial" panose="020B0604020202020204" pitchFamily="34" charset="0"/>
                </a:defRPr>
              </a:lvl1pPr>
              <a:lvl2pPr marL="742950" indent="-285750">
                <a:lnSpc>
                  <a:spcPct val="150000"/>
                </a:lnSpc>
                <a:spcBef>
                  <a:spcPct val="20000"/>
                </a:spcBef>
                <a:buSzPct val="100000"/>
                <a:buFont typeface="Wingdings" panose="05000000000000000000" pitchFamily="2" charset="2"/>
                <a:buChar char="Ø"/>
                <a:defRPr sz="2900">
                  <a:solidFill>
                    <a:schemeClr val="tx1"/>
                  </a:solidFill>
                  <a:latin typeface="Arial" panose="020B0604020202020204" pitchFamily="34" charset="0"/>
                  <a:ea typeface="黑体" panose="02010609060101010101" pitchFamily="49" charset="-122"/>
                  <a:sym typeface="Arial" panose="020B0604020202020204" pitchFamily="34" charset="0"/>
                </a:defRPr>
              </a:lvl2pPr>
              <a:lvl3pPr marL="1143000" indent="-228600">
                <a:lnSpc>
                  <a:spcPct val="150000"/>
                </a:lnSpc>
                <a:spcBef>
                  <a:spcPct val="20000"/>
                </a:spcBef>
                <a:buFont typeface="Arial" panose="020B0604020202020204" pitchFamily="34" charset="0"/>
                <a:buChar char="•"/>
                <a:defRPr sz="2500">
                  <a:solidFill>
                    <a:schemeClr val="tx1"/>
                  </a:solidFill>
                  <a:latin typeface="Arial" panose="020B0604020202020204" pitchFamily="34" charset="0"/>
                  <a:ea typeface="黑体" panose="02010609060101010101" pitchFamily="49" charset="-122"/>
                  <a:sym typeface="Arial" panose="020B0604020202020204" pitchFamily="34" charset="0"/>
                </a:defRPr>
              </a:lvl3pPr>
              <a:lvl4pPr marL="1600200" indent="-228600">
                <a:lnSpc>
                  <a:spcPct val="150000"/>
                </a:lnSpc>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defRPr>
              </a:lvl9pPr>
            </a:lstStyle>
            <a:p>
              <a:pPr>
                <a:lnSpc>
                  <a:spcPct val="100000"/>
                </a:lnSpc>
                <a:spcBef>
                  <a:spcPct val="50000"/>
                </a:spcBef>
                <a:buSzTx/>
                <a:buFontTx/>
                <a:buNone/>
              </a:pPr>
              <a:endParaRPr lang="en-GB" altLang="en-GB" sz="1600">
                <a:solidFill>
                  <a:schemeClr val="bg1"/>
                </a:solidFill>
                <a:latin typeface="Arial" panose="020B0604020202020204" pitchFamily="34" charset="0"/>
                <a:ea typeface="宋体" panose="02010600030101010101" pitchFamily="2" charset="-122"/>
              </a:endParaRPr>
            </a:p>
          </p:txBody>
        </p:sp>
        <p:sp>
          <p:nvSpPr>
            <p:cNvPr id="19" name="Text Box 12"/>
            <p:cNvSpPr txBox="1">
              <a:spLocks noChangeArrowheads="1"/>
            </p:cNvSpPr>
            <p:nvPr/>
          </p:nvSpPr>
          <p:spPr bwMode="auto">
            <a:xfrm>
              <a:off x="1062" y="1662"/>
              <a:ext cx="1312"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SzPct val="120000"/>
                <a:buBlip>
                  <a:blip r:embed="rId4"/>
                </a:buBlip>
                <a:defRPr sz="3400">
                  <a:solidFill>
                    <a:schemeClr val="tx1"/>
                  </a:solidFill>
                  <a:latin typeface="黑体" panose="02010609060101010101" pitchFamily="49" charset="-122"/>
                  <a:ea typeface="黑体" panose="02010609060101010101" pitchFamily="49" charset="-122"/>
                  <a:sym typeface="Arial" panose="020B0604020202020204" pitchFamily="34" charset="0"/>
                </a:defRPr>
              </a:lvl1pPr>
              <a:lvl2pPr marL="742950" indent="-285750">
                <a:lnSpc>
                  <a:spcPct val="150000"/>
                </a:lnSpc>
                <a:spcBef>
                  <a:spcPct val="20000"/>
                </a:spcBef>
                <a:buSzPct val="100000"/>
                <a:buFont typeface="Wingdings" panose="05000000000000000000" pitchFamily="2" charset="2"/>
                <a:buChar char="Ø"/>
                <a:defRPr sz="2900">
                  <a:solidFill>
                    <a:schemeClr val="tx1"/>
                  </a:solidFill>
                  <a:latin typeface="Arial" panose="020B0604020202020204" pitchFamily="34" charset="0"/>
                  <a:ea typeface="黑体" panose="02010609060101010101" pitchFamily="49" charset="-122"/>
                  <a:sym typeface="Arial" panose="020B0604020202020204" pitchFamily="34" charset="0"/>
                </a:defRPr>
              </a:lvl2pPr>
              <a:lvl3pPr marL="1143000" indent="-228600">
                <a:lnSpc>
                  <a:spcPct val="150000"/>
                </a:lnSpc>
                <a:spcBef>
                  <a:spcPct val="20000"/>
                </a:spcBef>
                <a:buFont typeface="Arial" panose="020B0604020202020204" pitchFamily="34" charset="0"/>
                <a:buChar char="•"/>
                <a:defRPr sz="2500">
                  <a:solidFill>
                    <a:schemeClr val="tx1"/>
                  </a:solidFill>
                  <a:latin typeface="Arial" panose="020B0604020202020204" pitchFamily="34" charset="0"/>
                  <a:ea typeface="黑体" panose="02010609060101010101" pitchFamily="49" charset="-122"/>
                  <a:sym typeface="Arial" panose="020B0604020202020204" pitchFamily="34" charset="0"/>
                </a:defRPr>
              </a:lvl3pPr>
              <a:lvl4pPr marL="1600200" indent="-228600">
                <a:lnSpc>
                  <a:spcPct val="150000"/>
                </a:lnSpc>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defRPr>
              </a:lvl9pPr>
            </a:lstStyle>
            <a:p>
              <a:pPr>
                <a:lnSpc>
                  <a:spcPct val="100000"/>
                </a:lnSpc>
                <a:spcBef>
                  <a:spcPct val="50000"/>
                </a:spcBef>
                <a:buSzTx/>
                <a:buFontTx/>
                <a:buNone/>
              </a:pPr>
              <a:endParaRPr lang="en-GB" altLang="en-GB" sz="1600">
                <a:solidFill>
                  <a:schemeClr val="bg1"/>
                </a:solidFill>
                <a:latin typeface="Arial" panose="020B0604020202020204" pitchFamily="34" charset="0"/>
                <a:ea typeface="宋体" panose="02010600030101010101" pitchFamily="2" charset="-122"/>
              </a:endParaRPr>
            </a:p>
          </p:txBody>
        </p:sp>
        <p:sp>
          <p:nvSpPr>
            <p:cNvPr id="20" name="Line 13"/>
            <p:cNvSpPr>
              <a:spLocks noChangeShapeType="1"/>
            </p:cNvSpPr>
            <p:nvPr/>
          </p:nvSpPr>
          <p:spPr bwMode="auto">
            <a:xfrm flipH="1" flipV="1">
              <a:off x="2327" y="4036"/>
              <a:ext cx="953" cy="140"/>
            </a:xfrm>
            <a:prstGeom prst="line">
              <a:avLst/>
            </a:prstGeom>
            <a:noFill/>
            <a:ln w="9525">
              <a:solidFill>
                <a:schemeClr val="bg1"/>
              </a:solidFill>
              <a:round/>
              <a:head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14"/>
            <p:cNvSpPr>
              <a:spLocks noChangeShapeType="1"/>
            </p:cNvSpPr>
            <p:nvPr/>
          </p:nvSpPr>
          <p:spPr bwMode="auto">
            <a:xfrm flipV="1">
              <a:off x="2038" y="3360"/>
              <a:ext cx="895" cy="0"/>
            </a:xfrm>
            <a:prstGeom prst="line">
              <a:avLst/>
            </a:prstGeom>
            <a:noFill/>
            <a:ln w="9525">
              <a:solidFill>
                <a:schemeClr val="bg1"/>
              </a:solidFill>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15"/>
            <p:cNvSpPr>
              <a:spLocks noChangeShapeType="1"/>
            </p:cNvSpPr>
            <p:nvPr/>
          </p:nvSpPr>
          <p:spPr bwMode="auto">
            <a:xfrm flipV="1">
              <a:off x="2036" y="2569"/>
              <a:ext cx="897" cy="0"/>
            </a:xfrm>
            <a:prstGeom prst="line">
              <a:avLst/>
            </a:prstGeom>
            <a:noFill/>
            <a:ln w="9525">
              <a:solidFill>
                <a:schemeClr val="bg1"/>
              </a:solidFill>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16"/>
            <p:cNvSpPr>
              <a:spLocks noChangeShapeType="1"/>
            </p:cNvSpPr>
            <p:nvPr/>
          </p:nvSpPr>
          <p:spPr bwMode="auto">
            <a:xfrm flipV="1">
              <a:off x="2036" y="1951"/>
              <a:ext cx="1177" cy="0"/>
            </a:xfrm>
            <a:prstGeom prst="line">
              <a:avLst/>
            </a:prstGeom>
            <a:noFill/>
            <a:ln w="9525">
              <a:solidFill>
                <a:schemeClr val="bg1"/>
              </a:solidFill>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17"/>
            <p:cNvSpPr>
              <a:spLocks noChangeShapeType="1"/>
            </p:cNvSpPr>
            <p:nvPr/>
          </p:nvSpPr>
          <p:spPr bwMode="auto">
            <a:xfrm>
              <a:off x="2038" y="2112"/>
              <a:ext cx="1157" cy="0"/>
            </a:xfrm>
            <a:prstGeom prst="line">
              <a:avLst/>
            </a:prstGeom>
            <a:noFill/>
            <a:ln w="9525">
              <a:solidFill>
                <a:schemeClr val="bg1"/>
              </a:solidFill>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18"/>
            <p:cNvSpPr>
              <a:spLocks noChangeShapeType="1"/>
            </p:cNvSpPr>
            <p:nvPr/>
          </p:nvSpPr>
          <p:spPr bwMode="auto">
            <a:xfrm>
              <a:off x="2036" y="3216"/>
              <a:ext cx="1100" cy="0"/>
            </a:xfrm>
            <a:prstGeom prst="line">
              <a:avLst/>
            </a:prstGeom>
            <a:noFill/>
            <a:ln w="9525">
              <a:solidFill>
                <a:schemeClr val="bg1"/>
              </a:solidFill>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19"/>
            <p:cNvSpPr>
              <a:spLocks noChangeShapeType="1"/>
            </p:cNvSpPr>
            <p:nvPr/>
          </p:nvSpPr>
          <p:spPr bwMode="auto">
            <a:xfrm>
              <a:off x="2036" y="1776"/>
              <a:ext cx="752" cy="0"/>
            </a:xfrm>
            <a:prstGeom prst="line">
              <a:avLst/>
            </a:prstGeom>
            <a:noFill/>
            <a:ln w="9525">
              <a:solidFill>
                <a:schemeClr val="bg1"/>
              </a:solidFill>
              <a:round/>
              <a:tail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Text Box 20"/>
            <p:cNvSpPr txBox="1">
              <a:spLocks noChangeArrowheads="1"/>
            </p:cNvSpPr>
            <p:nvPr/>
          </p:nvSpPr>
          <p:spPr bwMode="auto">
            <a:xfrm>
              <a:off x="4716" y="1437"/>
              <a:ext cx="1764"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50000"/>
                </a:lnSpc>
                <a:spcBef>
                  <a:spcPct val="20000"/>
                </a:spcBef>
                <a:buSzPct val="120000"/>
                <a:buBlip>
                  <a:blip r:embed="rId4"/>
                </a:buBlip>
                <a:defRPr sz="3400">
                  <a:solidFill>
                    <a:schemeClr val="tx1"/>
                  </a:solidFill>
                  <a:latin typeface="黑体" panose="02010609060101010101" pitchFamily="49" charset="-122"/>
                  <a:ea typeface="黑体" panose="02010609060101010101" pitchFamily="49" charset="-122"/>
                  <a:sym typeface="Arial" panose="020B0604020202020204" pitchFamily="34" charset="0"/>
                </a:defRPr>
              </a:lvl1pPr>
              <a:lvl2pPr marL="742950" indent="-285750">
                <a:lnSpc>
                  <a:spcPct val="150000"/>
                </a:lnSpc>
                <a:spcBef>
                  <a:spcPct val="20000"/>
                </a:spcBef>
                <a:buSzPct val="100000"/>
                <a:buFont typeface="Wingdings" panose="05000000000000000000" pitchFamily="2" charset="2"/>
                <a:buChar char="Ø"/>
                <a:defRPr sz="2900">
                  <a:solidFill>
                    <a:schemeClr val="tx1"/>
                  </a:solidFill>
                  <a:latin typeface="Arial" panose="020B0604020202020204" pitchFamily="34" charset="0"/>
                  <a:ea typeface="黑体" panose="02010609060101010101" pitchFamily="49" charset="-122"/>
                  <a:sym typeface="Arial" panose="020B0604020202020204" pitchFamily="34" charset="0"/>
                </a:defRPr>
              </a:lvl2pPr>
              <a:lvl3pPr marL="1143000" indent="-228600">
                <a:lnSpc>
                  <a:spcPct val="150000"/>
                </a:lnSpc>
                <a:spcBef>
                  <a:spcPct val="20000"/>
                </a:spcBef>
                <a:buFont typeface="Arial" panose="020B0604020202020204" pitchFamily="34" charset="0"/>
                <a:buChar char="•"/>
                <a:defRPr sz="2500">
                  <a:solidFill>
                    <a:schemeClr val="tx1"/>
                  </a:solidFill>
                  <a:latin typeface="Arial" panose="020B0604020202020204" pitchFamily="34" charset="0"/>
                  <a:ea typeface="黑体" panose="02010609060101010101" pitchFamily="49" charset="-122"/>
                  <a:sym typeface="Arial" panose="020B0604020202020204" pitchFamily="34" charset="0"/>
                </a:defRPr>
              </a:lvl3pPr>
              <a:lvl4pPr marL="1600200" indent="-228600">
                <a:lnSpc>
                  <a:spcPct val="150000"/>
                </a:lnSpc>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defRPr>
              </a:lvl9pPr>
            </a:lstStyle>
            <a:p>
              <a:pPr>
                <a:lnSpc>
                  <a:spcPct val="100000"/>
                </a:lnSpc>
                <a:spcBef>
                  <a:spcPct val="50000"/>
                </a:spcBef>
                <a:buSzTx/>
                <a:buFontTx/>
                <a:buNone/>
              </a:pPr>
              <a:endParaRPr lang="en-GB" altLang="en-US" sz="1800">
                <a:solidFill>
                  <a:schemeClr val="bg1"/>
                </a:solidFill>
                <a:latin typeface="Arial" panose="020B0604020202020204" pitchFamily="34" charset="0"/>
                <a:ea typeface="宋体" panose="02010600030101010101" pitchFamily="2" charset="-122"/>
              </a:endParaRPr>
            </a:p>
            <a:p>
              <a:pPr>
                <a:lnSpc>
                  <a:spcPct val="100000"/>
                </a:lnSpc>
                <a:spcBef>
                  <a:spcPct val="50000"/>
                </a:spcBef>
                <a:buSzTx/>
                <a:buFontTx/>
                <a:buNone/>
              </a:pPr>
              <a:endParaRPr lang="en-GB" altLang="en-US" sz="1800" baseline="30000">
                <a:solidFill>
                  <a:schemeClr val="bg1"/>
                </a:solidFill>
                <a:latin typeface="Arial" panose="020B0604020202020204" pitchFamily="34" charset="0"/>
                <a:ea typeface="宋体" panose="02010600030101010101" pitchFamily="2" charset="-122"/>
              </a:endParaRPr>
            </a:p>
          </p:txBody>
        </p:sp>
        <p:sp>
          <p:nvSpPr>
            <p:cNvPr id="29" name="Line 21"/>
            <p:cNvSpPr>
              <a:spLocks noChangeShapeType="1"/>
            </p:cNvSpPr>
            <p:nvPr/>
          </p:nvSpPr>
          <p:spPr bwMode="auto">
            <a:xfrm>
              <a:off x="3660" y="3007"/>
              <a:ext cx="378" cy="756"/>
            </a:xfrm>
            <a:prstGeom prst="line">
              <a:avLst/>
            </a:prstGeom>
            <a:noFill/>
            <a:ln w="9525">
              <a:solidFill>
                <a:schemeClr val="bg1"/>
              </a:solidFill>
              <a:round/>
              <a:head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22"/>
            <p:cNvSpPr>
              <a:spLocks noChangeShapeType="1"/>
            </p:cNvSpPr>
            <p:nvPr/>
          </p:nvSpPr>
          <p:spPr bwMode="auto">
            <a:xfrm>
              <a:off x="4038" y="3763"/>
              <a:ext cx="69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23"/>
            <p:cNvSpPr>
              <a:spLocks noChangeShapeType="1"/>
            </p:cNvSpPr>
            <p:nvPr/>
          </p:nvSpPr>
          <p:spPr bwMode="auto">
            <a:xfrm>
              <a:off x="4038" y="3103"/>
              <a:ext cx="690" cy="0"/>
            </a:xfrm>
            <a:prstGeom prst="line">
              <a:avLst/>
            </a:prstGeom>
            <a:noFill/>
            <a:ln w="9525">
              <a:solidFill>
                <a:schemeClr val="bg1"/>
              </a:solidFill>
              <a:round/>
              <a:head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24"/>
            <p:cNvSpPr>
              <a:spLocks noChangeShapeType="1"/>
            </p:cNvSpPr>
            <p:nvPr/>
          </p:nvSpPr>
          <p:spPr bwMode="auto">
            <a:xfrm flipV="1">
              <a:off x="3294" y="2674"/>
              <a:ext cx="732" cy="260"/>
            </a:xfrm>
            <a:prstGeom prst="line">
              <a:avLst/>
            </a:prstGeom>
            <a:noFill/>
            <a:ln w="9525">
              <a:solidFill>
                <a:schemeClr val="bg1"/>
              </a:solidFill>
              <a:round/>
              <a:head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25"/>
            <p:cNvSpPr>
              <a:spLocks noChangeShapeType="1"/>
            </p:cNvSpPr>
            <p:nvPr/>
          </p:nvSpPr>
          <p:spPr bwMode="auto">
            <a:xfrm flipH="1">
              <a:off x="4020" y="2674"/>
              <a:ext cx="69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26"/>
            <p:cNvSpPr>
              <a:spLocks noChangeShapeType="1"/>
            </p:cNvSpPr>
            <p:nvPr/>
          </p:nvSpPr>
          <p:spPr bwMode="auto">
            <a:xfrm flipH="1">
              <a:off x="4026" y="2428"/>
              <a:ext cx="69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27"/>
            <p:cNvSpPr>
              <a:spLocks noChangeShapeType="1"/>
            </p:cNvSpPr>
            <p:nvPr/>
          </p:nvSpPr>
          <p:spPr bwMode="auto">
            <a:xfrm flipV="1">
              <a:off x="3390" y="2428"/>
              <a:ext cx="642" cy="300"/>
            </a:xfrm>
            <a:prstGeom prst="line">
              <a:avLst/>
            </a:prstGeom>
            <a:noFill/>
            <a:ln w="9525">
              <a:solidFill>
                <a:schemeClr val="bg1"/>
              </a:solidFill>
              <a:round/>
              <a:head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6" name="Line 28"/>
            <p:cNvSpPr>
              <a:spLocks noChangeShapeType="1"/>
            </p:cNvSpPr>
            <p:nvPr/>
          </p:nvSpPr>
          <p:spPr bwMode="auto">
            <a:xfrm flipH="1">
              <a:off x="4032" y="1968"/>
              <a:ext cx="690"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Line 29"/>
            <p:cNvSpPr>
              <a:spLocks noChangeShapeType="1"/>
            </p:cNvSpPr>
            <p:nvPr/>
          </p:nvSpPr>
          <p:spPr bwMode="auto">
            <a:xfrm>
              <a:off x="3510" y="1548"/>
              <a:ext cx="528" cy="420"/>
            </a:xfrm>
            <a:prstGeom prst="line">
              <a:avLst/>
            </a:prstGeom>
            <a:noFill/>
            <a:ln w="9525">
              <a:solidFill>
                <a:schemeClr val="bg1"/>
              </a:solidFill>
              <a:round/>
              <a:headEnd type="oval"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Rectangle 30"/>
            <p:cNvSpPr>
              <a:spLocks noChangeArrowheads="1"/>
            </p:cNvSpPr>
            <p:nvPr/>
          </p:nvSpPr>
          <p:spPr bwMode="auto">
            <a:xfrm>
              <a:off x="4390" y="1054"/>
              <a:ext cx="1791"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50000"/>
                </a:lnSpc>
                <a:spcBef>
                  <a:spcPct val="20000"/>
                </a:spcBef>
                <a:buSzPct val="120000"/>
                <a:buBlip>
                  <a:blip r:embed="rId4"/>
                </a:buBlip>
                <a:defRPr sz="3400">
                  <a:solidFill>
                    <a:schemeClr val="tx1"/>
                  </a:solidFill>
                  <a:latin typeface="黑体" panose="02010609060101010101" pitchFamily="49" charset="-122"/>
                  <a:ea typeface="黑体" panose="02010609060101010101" pitchFamily="49" charset="-122"/>
                  <a:sym typeface="Arial" panose="020B0604020202020204" pitchFamily="34" charset="0"/>
                </a:defRPr>
              </a:lvl1pPr>
              <a:lvl2pPr marL="742950" indent="-285750">
                <a:lnSpc>
                  <a:spcPct val="150000"/>
                </a:lnSpc>
                <a:spcBef>
                  <a:spcPct val="20000"/>
                </a:spcBef>
                <a:buSzPct val="100000"/>
                <a:buFont typeface="Wingdings" panose="05000000000000000000" pitchFamily="2" charset="2"/>
                <a:buChar char="Ø"/>
                <a:defRPr sz="2900">
                  <a:solidFill>
                    <a:schemeClr val="tx1"/>
                  </a:solidFill>
                  <a:latin typeface="Arial" panose="020B0604020202020204" pitchFamily="34" charset="0"/>
                  <a:ea typeface="黑体" panose="02010609060101010101" pitchFamily="49" charset="-122"/>
                  <a:sym typeface="Arial" panose="020B0604020202020204" pitchFamily="34" charset="0"/>
                </a:defRPr>
              </a:lvl2pPr>
              <a:lvl3pPr marL="1143000" indent="-228600">
                <a:lnSpc>
                  <a:spcPct val="150000"/>
                </a:lnSpc>
                <a:spcBef>
                  <a:spcPct val="20000"/>
                </a:spcBef>
                <a:buFont typeface="Arial" panose="020B0604020202020204" pitchFamily="34" charset="0"/>
                <a:buChar char="•"/>
                <a:defRPr sz="2500">
                  <a:solidFill>
                    <a:schemeClr val="tx1"/>
                  </a:solidFill>
                  <a:latin typeface="Arial" panose="020B0604020202020204" pitchFamily="34" charset="0"/>
                  <a:ea typeface="黑体" panose="02010609060101010101" pitchFamily="49" charset="-122"/>
                  <a:sym typeface="Arial" panose="020B0604020202020204" pitchFamily="34" charset="0"/>
                </a:defRPr>
              </a:lvl3pPr>
              <a:lvl4pPr marL="1600200" indent="-228600">
                <a:lnSpc>
                  <a:spcPct val="150000"/>
                </a:lnSpc>
                <a:spcBef>
                  <a:spcPct val="20000"/>
                </a:spcBef>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sym typeface="Arial" panose="020B0604020202020204" pitchFamily="34" charset="0"/>
                </a:defRPr>
              </a:lvl4pPr>
              <a:lvl5pPr marL="2057400" indent="-228600">
                <a:spcBef>
                  <a:spcPct val="20000"/>
                </a:spcBef>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400">
                  <a:solidFill>
                    <a:schemeClr val="tx1"/>
                  </a:solidFill>
                  <a:latin typeface="Arial" panose="020B0604020202020204" pitchFamily="34" charset="0"/>
                  <a:ea typeface="黑体" panose="02010609060101010101" pitchFamily="49" charset="-122"/>
                  <a:cs typeface="Arial" panose="020B0604020202020204" pitchFamily="34" charset="0"/>
                  <a:sym typeface="Arial" panose="020B0604020202020204" pitchFamily="34" charset="0"/>
                </a:defRPr>
              </a:lvl9pPr>
            </a:lstStyle>
            <a:p>
              <a:pPr eaLnBrk="1" hangingPunct="1">
                <a:lnSpc>
                  <a:spcPct val="100000"/>
                </a:lnSpc>
                <a:buClr>
                  <a:schemeClr val="hlink"/>
                </a:buClr>
                <a:buSzTx/>
                <a:buFont typeface="Wingdings" panose="05000000000000000000" pitchFamily="2" charset="2"/>
                <a:buNone/>
              </a:pPr>
              <a:r>
                <a:rPr lang="en-GB" altLang="zh-CN" sz="2400" b="1">
                  <a:solidFill>
                    <a:srgbClr val="CC0000"/>
                  </a:solidFill>
                  <a:latin typeface="华文新魏" panose="02010800040101010101" pitchFamily="2" charset="-122"/>
                  <a:ea typeface="华文新魏" panose="02010800040101010101" pitchFamily="2" charset="-122"/>
                </a:rPr>
                <a:t>慢性</a:t>
              </a:r>
              <a:r>
                <a:rPr lang="zh-CN" altLang="en-GB" sz="2400" b="1">
                  <a:solidFill>
                    <a:srgbClr val="CC0000"/>
                  </a:solidFill>
                  <a:latin typeface="华文新魏" panose="02010800040101010101" pitchFamily="2" charset="-122"/>
                  <a:ea typeface="华文新魏" panose="02010800040101010101" pitchFamily="2" charset="-122"/>
                </a:rPr>
                <a:t>疾病</a:t>
              </a:r>
            </a:p>
          </p:txBody>
        </p:sp>
        <p:sp>
          <p:nvSpPr>
            <p:cNvPr id="40" name="Line 31"/>
            <p:cNvSpPr>
              <a:spLocks noChangeShapeType="1"/>
            </p:cNvSpPr>
            <p:nvPr/>
          </p:nvSpPr>
          <p:spPr bwMode="auto">
            <a:xfrm>
              <a:off x="2038" y="4037"/>
              <a:ext cx="289" cy="0"/>
            </a:xfrm>
            <a:prstGeom prst="line">
              <a:avLst/>
            </a:prstGeom>
            <a:noFill/>
            <a:ln w="9525">
              <a:solidFill>
                <a:schemeClr val="bg1"/>
              </a:solidFill>
              <a:rou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41" name="矩形 40"/>
          <p:cNvSpPr/>
          <p:nvPr/>
        </p:nvSpPr>
        <p:spPr>
          <a:xfrm>
            <a:off x="3809190" y="2643976"/>
            <a:ext cx="1930337" cy="369332"/>
          </a:xfrm>
          <a:prstGeom prst="rect">
            <a:avLst/>
          </a:prstGeom>
        </p:spPr>
        <p:txBody>
          <a:bodyPr wrap="none">
            <a:spAutoFit/>
          </a:bodyPr>
          <a:lstStyle/>
          <a:p>
            <a:r>
              <a:rPr lang="zh-CN" altLang="en-US" b="1" dirty="0" smtClean="0">
                <a:latin typeface="华文新魏" panose="02010800040101010101" pitchFamily="2" charset="-122"/>
                <a:ea typeface="华文新魏" panose="02010800040101010101" pitchFamily="2" charset="-122"/>
              </a:rPr>
              <a:t>口腔、咽癌</a:t>
            </a:r>
            <a:r>
              <a:rPr lang="en-US" altLang="zh-CN" b="1" dirty="0" smtClean="0">
                <a:solidFill>
                  <a:srgbClr val="FF3300"/>
                </a:solidFill>
                <a:latin typeface="华文新魏" panose="02010800040101010101" pitchFamily="2" charset="-122"/>
                <a:ea typeface="华文新魏" panose="02010800040101010101" pitchFamily="2" charset="-122"/>
              </a:rPr>
              <a:t>4.1</a:t>
            </a:r>
            <a:r>
              <a:rPr lang="zh-CN" altLang="en-US" b="1" dirty="0" smtClean="0">
                <a:solidFill>
                  <a:srgbClr val="FF3300"/>
                </a:solidFill>
                <a:latin typeface="华文新魏" panose="02010800040101010101" pitchFamily="2" charset="-122"/>
                <a:ea typeface="华文新魏" panose="02010800040101010101" pitchFamily="2" charset="-122"/>
              </a:rPr>
              <a:t>倍</a:t>
            </a:r>
            <a:endParaRPr lang="zh-CN" altLang="en-US" dirty="0"/>
          </a:p>
        </p:txBody>
      </p:sp>
      <p:sp>
        <p:nvSpPr>
          <p:cNvPr id="42" name="矩形 41"/>
          <p:cNvSpPr/>
          <p:nvPr/>
        </p:nvSpPr>
        <p:spPr>
          <a:xfrm>
            <a:off x="4309256" y="2929728"/>
            <a:ext cx="1233030" cy="369332"/>
          </a:xfrm>
          <a:prstGeom prst="rect">
            <a:avLst/>
          </a:prstGeom>
        </p:spPr>
        <p:txBody>
          <a:bodyPr wrap="none">
            <a:spAutoFit/>
          </a:bodyPr>
          <a:lstStyle/>
          <a:p>
            <a:r>
              <a:rPr lang="zh-CN" altLang="en-US" b="1" dirty="0" smtClean="0">
                <a:latin typeface="华文新魏" panose="02010800040101010101" pitchFamily="2" charset="-122"/>
                <a:ea typeface="华文新魏" panose="02010800040101010101" pitchFamily="2" charset="-122"/>
              </a:rPr>
              <a:t>喉癌</a:t>
            </a:r>
            <a:r>
              <a:rPr lang="en-US" altLang="zh-CN" b="1" dirty="0" smtClean="0">
                <a:solidFill>
                  <a:srgbClr val="FF3300"/>
                </a:solidFill>
                <a:latin typeface="华文新魏" panose="02010800040101010101" pitchFamily="2" charset="-122"/>
                <a:ea typeface="华文新魏" panose="02010800040101010101" pitchFamily="2" charset="-122"/>
              </a:rPr>
              <a:t>5.4</a:t>
            </a:r>
            <a:r>
              <a:rPr lang="zh-CN" altLang="en-US" b="1" dirty="0" smtClean="0">
                <a:solidFill>
                  <a:srgbClr val="FF3300"/>
                </a:solidFill>
                <a:latin typeface="华文新魏" panose="02010800040101010101" pitchFamily="2" charset="-122"/>
                <a:ea typeface="华文新魏" panose="02010800040101010101" pitchFamily="2" charset="-122"/>
              </a:rPr>
              <a:t>倍</a:t>
            </a:r>
            <a:endParaRPr lang="zh-CN" altLang="en-US" dirty="0"/>
          </a:p>
        </p:txBody>
      </p:sp>
      <p:sp>
        <p:nvSpPr>
          <p:cNvPr id="43" name="矩形 42"/>
          <p:cNvSpPr/>
          <p:nvPr/>
        </p:nvSpPr>
        <p:spPr>
          <a:xfrm>
            <a:off x="4094942" y="3286918"/>
            <a:ext cx="1465466" cy="369332"/>
          </a:xfrm>
          <a:prstGeom prst="rect">
            <a:avLst/>
          </a:prstGeom>
        </p:spPr>
        <p:txBody>
          <a:bodyPr wrap="none">
            <a:spAutoFit/>
          </a:bodyPr>
          <a:lstStyle/>
          <a:p>
            <a:pPr eaLnBrk="1" hangingPunct="1">
              <a:lnSpc>
                <a:spcPct val="100000"/>
              </a:lnSpc>
              <a:spcBef>
                <a:spcPct val="50000"/>
              </a:spcBef>
              <a:buSzTx/>
              <a:buFontTx/>
              <a:buNone/>
            </a:pPr>
            <a:r>
              <a:rPr lang="zh-CN" altLang="en-US" b="1" dirty="0" smtClean="0">
                <a:latin typeface="华文新魏" panose="02010800040101010101" pitchFamily="2" charset="-122"/>
                <a:ea typeface="华文新魏" panose="02010800040101010101" pitchFamily="2" charset="-122"/>
              </a:rPr>
              <a:t>食管癌</a:t>
            </a:r>
            <a:r>
              <a:rPr lang="en-US" altLang="zh-CN" b="1" dirty="0" smtClean="0">
                <a:solidFill>
                  <a:srgbClr val="FF3300"/>
                </a:solidFill>
                <a:latin typeface="华文新魏" panose="02010800040101010101" pitchFamily="2" charset="-122"/>
                <a:ea typeface="华文新魏" panose="02010800040101010101" pitchFamily="2" charset="-122"/>
              </a:rPr>
              <a:t>3.4</a:t>
            </a:r>
            <a:r>
              <a:rPr lang="zh-CN" altLang="en-US" b="1" dirty="0" smtClean="0">
                <a:solidFill>
                  <a:srgbClr val="FF3300"/>
                </a:solidFill>
                <a:latin typeface="华文新魏" panose="02010800040101010101" pitchFamily="2" charset="-122"/>
                <a:ea typeface="华文新魏" panose="02010800040101010101" pitchFamily="2" charset="-122"/>
              </a:rPr>
              <a:t>倍</a:t>
            </a:r>
            <a:endParaRPr lang="zh-CN" altLang="en-US" b="1" dirty="0">
              <a:solidFill>
                <a:srgbClr val="FF3300"/>
              </a:solidFill>
              <a:latin typeface="华文新魏" panose="02010800040101010101" pitchFamily="2" charset="-122"/>
              <a:ea typeface="华文新魏" panose="02010800040101010101" pitchFamily="2" charset="-122"/>
            </a:endParaRPr>
          </a:p>
        </p:txBody>
      </p:sp>
      <p:sp>
        <p:nvSpPr>
          <p:cNvPr id="44" name="矩形 43"/>
          <p:cNvSpPr/>
          <p:nvPr/>
        </p:nvSpPr>
        <p:spPr>
          <a:xfrm>
            <a:off x="4309256" y="3858422"/>
            <a:ext cx="1338828" cy="369332"/>
          </a:xfrm>
          <a:prstGeom prst="rect">
            <a:avLst/>
          </a:prstGeom>
        </p:spPr>
        <p:txBody>
          <a:bodyPr wrap="none">
            <a:spAutoFit/>
          </a:bodyPr>
          <a:lstStyle/>
          <a:p>
            <a:pPr eaLnBrk="1" hangingPunct="1">
              <a:lnSpc>
                <a:spcPct val="100000"/>
              </a:lnSpc>
              <a:spcBef>
                <a:spcPct val="50000"/>
              </a:spcBef>
              <a:buSzTx/>
              <a:buFontTx/>
              <a:buNone/>
            </a:pPr>
            <a:r>
              <a:rPr lang="zh-CN" altLang="en-US" b="1" dirty="0" smtClean="0">
                <a:latin typeface="华文新魏" panose="02010800040101010101" pitchFamily="2" charset="-122"/>
                <a:ea typeface="华文新魏" panose="02010800040101010101" pitchFamily="2" charset="-122"/>
              </a:rPr>
              <a:t>肺癌</a:t>
            </a:r>
            <a:r>
              <a:rPr lang="en-US" altLang="zh-CN" b="1" dirty="0" smtClean="0">
                <a:solidFill>
                  <a:srgbClr val="FF3300"/>
                </a:solidFill>
                <a:latin typeface="华文新魏" panose="02010800040101010101" pitchFamily="2" charset="-122"/>
                <a:ea typeface="华文新魏" panose="02010800040101010101" pitchFamily="2" charset="-122"/>
              </a:rPr>
              <a:t>10.8</a:t>
            </a:r>
            <a:r>
              <a:rPr lang="zh-CN" altLang="en-US" b="1" dirty="0" smtClean="0">
                <a:solidFill>
                  <a:srgbClr val="FF3300"/>
                </a:solidFill>
                <a:latin typeface="华文新魏" panose="02010800040101010101" pitchFamily="2" charset="-122"/>
                <a:ea typeface="华文新魏" panose="02010800040101010101" pitchFamily="2" charset="-122"/>
              </a:rPr>
              <a:t>倍</a:t>
            </a:r>
            <a:endParaRPr lang="zh-CN" altLang="en-US" b="1" dirty="0">
              <a:solidFill>
                <a:srgbClr val="FF3300"/>
              </a:solidFill>
              <a:latin typeface="华文新魏" panose="02010800040101010101" pitchFamily="2" charset="-122"/>
              <a:ea typeface="华文新魏" panose="02010800040101010101" pitchFamily="2" charset="-122"/>
            </a:endParaRPr>
          </a:p>
        </p:txBody>
      </p:sp>
      <p:sp>
        <p:nvSpPr>
          <p:cNvPr id="45" name="矩形 44"/>
          <p:cNvSpPr/>
          <p:nvPr/>
        </p:nvSpPr>
        <p:spPr>
          <a:xfrm>
            <a:off x="4452132" y="4572802"/>
            <a:ext cx="1231427" cy="369332"/>
          </a:xfrm>
          <a:prstGeom prst="rect">
            <a:avLst/>
          </a:prstGeom>
        </p:spPr>
        <p:txBody>
          <a:bodyPr wrap="none">
            <a:spAutoFit/>
          </a:bodyPr>
          <a:lstStyle/>
          <a:p>
            <a:pPr eaLnBrk="1" hangingPunct="1">
              <a:lnSpc>
                <a:spcPct val="100000"/>
              </a:lnSpc>
              <a:spcBef>
                <a:spcPct val="50000"/>
              </a:spcBef>
              <a:buSzTx/>
              <a:buFontTx/>
              <a:buNone/>
            </a:pPr>
            <a:r>
              <a:rPr lang="zh-CN" altLang="en-US" b="1" dirty="0" smtClean="0">
                <a:latin typeface="华文新魏" panose="02010800040101010101" pitchFamily="2" charset="-122"/>
                <a:ea typeface="华文新魏" panose="02010800040101010101" pitchFamily="2" charset="-122"/>
              </a:rPr>
              <a:t>胰腺癌</a:t>
            </a:r>
            <a:r>
              <a:rPr lang="en-US" altLang="zh-CN" b="1" dirty="0" smtClean="0">
                <a:solidFill>
                  <a:srgbClr val="FF3300"/>
                </a:solidFill>
                <a:latin typeface="华文新魏" panose="02010800040101010101" pitchFamily="2" charset="-122"/>
                <a:ea typeface="华文新魏" panose="02010800040101010101" pitchFamily="2" charset="-122"/>
              </a:rPr>
              <a:t>3</a:t>
            </a:r>
            <a:r>
              <a:rPr lang="zh-CN" altLang="en-US" b="1" dirty="0" smtClean="0">
                <a:solidFill>
                  <a:srgbClr val="FF3300"/>
                </a:solidFill>
                <a:latin typeface="华文新魏" panose="02010800040101010101" pitchFamily="2" charset="-122"/>
                <a:ea typeface="华文新魏" panose="02010800040101010101" pitchFamily="2" charset="-122"/>
              </a:rPr>
              <a:t>倍</a:t>
            </a:r>
            <a:endParaRPr lang="zh-CN" altLang="en-US" b="1" dirty="0">
              <a:solidFill>
                <a:srgbClr val="FF3300"/>
              </a:solidFill>
              <a:latin typeface="华文新魏" panose="02010800040101010101" pitchFamily="2" charset="-122"/>
              <a:ea typeface="华文新魏" panose="02010800040101010101" pitchFamily="2" charset="-122"/>
            </a:endParaRPr>
          </a:p>
        </p:txBody>
      </p:sp>
      <p:sp>
        <p:nvSpPr>
          <p:cNvPr id="46" name="矩形 45"/>
          <p:cNvSpPr/>
          <p:nvPr/>
        </p:nvSpPr>
        <p:spPr>
          <a:xfrm>
            <a:off x="3523438" y="5001430"/>
            <a:ext cx="2162772" cy="369332"/>
          </a:xfrm>
          <a:prstGeom prst="rect">
            <a:avLst/>
          </a:prstGeom>
        </p:spPr>
        <p:txBody>
          <a:bodyPr wrap="none">
            <a:spAutoFit/>
          </a:bodyPr>
          <a:lstStyle/>
          <a:p>
            <a:pPr eaLnBrk="1" hangingPunct="1">
              <a:lnSpc>
                <a:spcPct val="100000"/>
              </a:lnSpc>
              <a:spcBef>
                <a:spcPct val="50000"/>
              </a:spcBef>
              <a:buSzTx/>
              <a:buFontTx/>
              <a:buNone/>
            </a:pPr>
            <a:r>
              <a:rPr lang="zh-CN" altLang="en-US" b="1" dirty="0" smtClean="0">
                <a:latin typeface="华文新魏" panose="02010800040101010101" pitchFamily="2" charset="-122"/>
                <a:ea typeface="华文新魏" panose="02010800040101010101" pitchFamily="2" charset="-122"/>
              </a:rPr>
              <a:t>肾、输尿管癌</a:t>
            </a:r>
            <a:r>
              <a:rPr lang="en-US" altLang="zh-CN" b="1" dirty="0" smtClean="0">
                <a:solidFill>
                  <a:srgbClr val="FF3300"/>
                </a:solidFill>
                <a:latin typeface="华文新魏" panose="02010800040101010101" pitchFamily="2" charset="-122"/>
                <a:ea typeface="华文新魏" panose="02010800040101010101" pitchFamily="2" charset="-122"/>
              </a:rPr>
              <a:t>1.9</a:t>
            </a:r>
            <a:r>
              <a:rPr lang="zh-CN" altLang="en-US" b="1" dirty="0" smtClean="0">
                <a:solidFill>
                  <a:srgbClr val="FF3300"/>
                </a:solidFill>
                <a:latin typeface="华文新魏" panose="02010800040101010101" pitchFamily="2" charset="-122"/>
                <a:ea typeface="华文新魏" panose="02010800040101010101" pitchFamily="2" charset="-122"/>
              </a:rPr>
              <a:t>倍</a:t>
            </a:r>
            <a:endParaRPr lang="zh-CN" altLang="en-US" b="1" dirty="0">
              <a:solidFill>
                <a:srgbClr val="FF3300"/>
              </a:solidFill>
              <a:latin typeface="华文新魏" panose="02010800040101010101" pitchFamily="2" charset="-122"/>
              <a:ea typeface="华文新魏" panose="02010800040101010101" pitchFamily="2" charset="-122"/>
            </a:endParaRPr>
          </a:p>
        </p:txBody>
      </p:sp>
      <p:sp>
        <p:nvSpPr>
          <p:cNvPr id="47" name="矩形 46"/>
          <p:cNvSpPr/>
          <p:nvPr/>
        </p:nvSpPr>
        <p:spPr>
          <a:xfrm>
            <a:off x="4237818" y="5858686"/>
            <a:ext cx="1465466" cy="369332"/>
          </a:xfrm>
          <a:prstGeom prst="rect">
            <a:avLst/>
          </a:prstGeom>
        </p:spPr>
        <p:txBody>
          <a:bodyPr wrap="none">
            <a:spAutoFit/>
          </a:bodyPr>
          <a:lstStyle/>
          <a:p>
            <a:pPr eaLnBrk="1" hangingPunct="1">
              <a:lnSpc>
                <a:spcPct val="100000"/>
              </a:lnSpc>
              <a:spcBef>
                <a:spcPct val="50000"/>
              </a:spcBef>
              <a:buSzTx/>
              <a:buFontTx/>
              <a:buNone/>
            </a:pPr>
            <a:r>
              <a:rPr lang="zh-CN" altLang="en-US" b="1" dirty="0" smtClean="0">
                <a:latin typeface="华文新魏" panose="02010800040101010101" pitchFamily="2" charset="-122"/>
                <a:ea typeface="华文新魏" panose="02010800040101010101" pitchFamily="2" charset="-122"/>
              </a:rPr>
              <a:t>膀胱癌</a:t>
            </a:r>
            <a:r>
              <a:rPr lang="en-US" altLang="zh-CN" b="1" dirty="0" smtClean="0">
                <a:solidFill>
                  <a:srgbClr val="FF3300"/>
                </a:solidFill>
                <a:latin typeface="华文新魏" panose="02010800040101010101" pitchFamily="2" charset="-122"/>
                <a:ea typeface="华文新魏" panose="02010800040101010101" pitchFamily="2" charset="-122"/>
              </a:rPr>
              <a:t>1.9</a:t>
            </a:r>
            <a:r>
              <a:rPr lang="zh-CN" altLang="en-US" b="1" dirty="0" smtClean="0">
                <a:solidFill>
                  <a:srgbClr val="FF3300"/>
                </a:solidFill>
                <a:latin typeface="华文新魏" panose="02010800040101010101" pitchFamily="2" charset="-122"/>
                <a:ea typeface="华文新魏" panose="02010800040101010101" pitchFamily="2" charset="-122"/>
              </a:rPr>
              <a:t>倍</a:t>
            </a:r>
            <a:endParaRPr lang="zh-CN" altLang="en-US" b="1" dirty="0">
              <a:solidFill>
                <a:srgbClr val="FF3300"/>
              </a:solidFill>
              <a:latin typeface="华文新魏" panose="02010800040101010101" pitchFamily="2" charset="-122"/>
              <a:ea typeface="华文新魏" panose="02010800040101010101" pitchFamily="2" charset="-122"/>
            </a:endParaRPr>
          </a:p>
        </p:txBody>
      </p:sp>
      <p:sp>
        <p:nvSpPr>
          <p:cNvPr id="48" name="矩形 47"/>
          <p:cNvSpPr/>
          <p:nvPr/>
        </p:nvSpPr>
        <p:spPr>
          <a:xfrm>
            <a:off x="8952726" y="3072604"/>
            <a:ext cx="1928733" cy="369332"/>
          </a:xfrm>
          <a:prstGeom prst="rect">
            <a:avLst/>
          </a:prstGeom>
        </p:spPr>
        <p:txBody>
          <a:bodyPr wrap="none">
            <a:spAutoFit/>
          </a:bodyPr>
          <a:lstStyle/>
          <a:p>
            <a:pPr eaLnBrk="1" hangingPunct="1">
              <a:lnSpc>
                <a:spcPct val="100000"/>
              </a:lnSpc>
              <a:spcBef>
                <a:spcPct val="50000"/>
              </a:spcBef>
              <a:buSzTx/>
              <a:buFontTx/>
              <a:buNone/>
            </a:pPr>
            <a:r>
              <a:rPr lang="zh-CN" altLang="en-US" b="1" dirty="0" smtClean="0">
                <a:latin typeface="华文新魏" panose="02010800040101010101" pitchFamily="2" charset="-122"/>
                <a:ea typeface="华文新魏" panose="02010800040101010101" pitchFamily="2" charset="-122"/>
              </a:rPr>
              <a:t>脑血管病</a:t>
            </a:r>
            <a:r>
              <a:rPr lang="en-US" altLang="zh-CN" b="1" dirty="0" smtClean="0">
                <a:solidFill>
                  <a:srgbClr val="FF3300"/>
                </a:solidFill>
                <a:latin typeface="华文新魏" panose="02010800040101010101" pitchFamily="2" charset="-122"/>
                <a:ea typeface="华文新魏" panose="02010800040101010101" pitchFamily="2" charset="-122"/>
              </a:rPr>
              <a:t>2</a:t>
            </a:r>
            <a:r>
              <a:rPr lang="zh-CN" altLang="en-US" b="1" dirty="0" smtClean="0">
                <a:solidFill>
                  <a:srgbClr val="FF3300"/>
                </a:solidFill>
                <a:latin typeface="华文新魏" panose="02010800040101010101" pitchFamily="2" charset="-122"/>
                <a:ea typeface="华文新魏" panose="02010800040101010101" pitchFamily="2" charset="-122"/>
              </a:rPr>
              <a:t>倍以上</a:t>
            </a:r>
            <a:endParaRPr lang="zh-CN" altLang="en-US" b="1" dirty="0">
              <a:solidFill>
                <a:srgbClr val="FF3300"/>
              </a:solidFill>
              <a:latin typeface="华文新魏" panose="02010800040101010101" pitchFamily="2" charset="-122"/>
              <a:ea typeface="华文新魏" panose="02010800040101010101" pitchFamily="2" charset="-122"/>
            </a:endParaRPr>
          </a:p>
        </p:txBody>
      </p:sp>
      <p:sp>
        <p:nvSpPr>
          <p:cNvPr id="49" name="矩形 48"/>
          <p:cNvSpPr/>
          <p:nvPr/>
        </p:nvSpPr>
        <p:spPr>
          <a:xfrm>
            <a:off x="9024164" y="3715546"/>
            <a:ext cx="1696298" cy="369332"/>
          </a:xfrm>
          <a:prstGeom prst="rect">
            <a:avLst/>
          </a:prstGeom>
        </p:spPr>
        <p:txBody>
          <a:bodyPr wrap="none">
            <a:spAutoFit/>
          </a:bodyPr>
          <a:lstStyle/>
          <a:p>
            <a:pPr eaLnBrk="1" hangingPunct="1">
              <a:lnSpc>
                <a:spcPct val="100000"/>
              </a:lnSpc>
              <a:spcBef>
                <a:spcPct val="50000"/>
              </a:spcBef>
              <a:buSzTx/>
              <a:buFontTx/>
              <a:buNone/>
            </a:pPr>
            <a:r>
              <a:rPr lang="zh-CN" altLang="en-US" b="1" dirty="0" smtClean="0">
                <a:latin typeface="华文新魏" panose="02010800040101010101" pitchFamily="2" charset="-122"/>
                <a:ea typeface="华文新魏" panose="02010800040101010101" pitchFamily="2" charset="-122"/>
              </a:rPr>
              <a:t>冠心病</a:t>
            </a:r>
            <a:r>
              <a:rPr lang="en-US" altLang="zh-CN" b="1" dirty="0" smtClean="0">
                <a:solidFill>
                  <a:srgbClr val="FF3300"/>
                </a:solidFill>
                <a:latin typeface="华文新魏" panose="02010800040101010101" pitchFamily="2" charset="-122"/>
                <a:ea typeface="华文新魏" panose="02010800040101010101" pitchFamily="2" charset="-122"/>
              </a:rPr>
              <a:t>2</a:t>
            </a:r>
            <a:r>
              <a:rPr lang="zh-CN" altLang="en-US" b="1" dirty="0" smtClean="0">
                <a:solidFill>
                  <a:srgbClr val="FF3300"/>
                </a:solidFill>
                <a:latin typeface="华文新魏" panose="02010800040101010101" pitchFamily="2" charset="-122"/>
                <a:ea typeface="华文新魏" panose="02010800040101010101" pitchFamily="2" charset="-122"/>
              </a:rPr>
              <a:t>倍以上</a:t>
            </a:r>
            <a:endParaRPr lang="zh-CN" altLang="en-US" b="1" dirty="0">
              <a:solidFill>
                <a:srgbClr val="FF3300"/>
              </a:solidFill>
              <a:latin typeface="华文新魏" panose="02010800040101010101" pitchFamily="2" charset="-122"/>
              <a:ea typeface="华文新魏" panose="02010800040101010101" pitchFamily="2" charset="-122"/>
            </a:endParaRPr>
          </a:p>
        </p:txBody>
      </p:sp>
      <p:sp>
        <p:nvSpPr>
          <p:cNvPr id="50" name="矩形 49"/>
          <p:cNvSpPr/>
          <p:nvPr/>
        </p:nvSpPr>
        <p:spPr>
          <a:xfrm>
            <a:off x="8952726" y="4072736"/>
            <a:ext cx="1697901" cy="369332"/>
          </a:xfrm>
          <a:prstGeom prst="rect">
            <a:avLst/>
          </a:prstGeom>
        </p:spPr>
        <p:txBody>
          <a:bodyPr wrap="none">
            <a:spAutoFit/>
          </a:bodyPr>
          <a:lstStyle/>
          <a:p>
            <a:pPr eaLnBrk="1" hangingPunct="1">
              <a:lnSpc>
                <a:spcPct val="100000"/>
              </a:lnSpc>
              <a:spcBef>
                <a:spcPct val="50000"/>
              </a:spcBef>
              <a:buSzTx/>
              <a:buFontTx/>
              <a:buNone/>
            </a:pPr>
            <a:r>
              <a:rPr lang="zh-CN" altLang="en-US" b="1" dirty="0" smtClean="0">
                <a:latin typeface="华文新魏" panose="02010800040101010101" pitchFamily="2" charset="-122"/>
                <a:ea typeface="华文新魏" panose="02010800040101010101" pitchFamily="2" charset="-122"/>
              </a:rPr>
              <a:t>主动脉瘤</a:t>
            </a:r>
            <a:r>
              <a:rPr lang="en-US" altLang="zh-CN" b="1" dirty="0" smtClean="0">
                <a:solidFill>
                  <a:srgbClr val="FF3300"/>
                </a:solidFill>
                <a:latin typeface="华文新魏" panose="02010800040101010101" pitchFamily="2" charset="-122"/>
                <a:ea typeface="华文新魏" panose="02010800040101010101" pitchFamily="2" charset="-122"/>
              </a:rPr>
              <a:t>5-7</a:t>
            </a:r>
            <a:r>
              <a:rPr lang="zh-CN" altLang="en-US" b="1" dirty="0" smtClean="0">
                <a:solidFill>
                  <a:srgbClr val="FF3300"/>
                </a:solidFill>
                <a:latin typeface="华文新魏" panose="02010800040101010101" pitchFamily="2" charset="-122"/>
                <a:ea typeface="华文新魏" panose="02010800040101010101" pitchFamily="2" charset="-122"/>
              </a:rPr>
              <a:t>倍</a:t>
            </a:r>
            <a:endParaRPr lang="zh-CN" altLang="en-US" b="1" dirty="0">
              <a:solidFill>
                <a:srgbClr val="FF3300"/>
              </a:solidFill>
              <a:latin typeface="华文新魏" panose="02010800040101010101" pitchFamily="2" charset="-122"/>
              <a:ea typeface="华文新魏" panose="02010800040101010101" pitchFamily="2" charset="-122"/>
            </a:endParaRPr>
          </a:p>
        </p:txBody>
      </p:sp>
      <p:sp>
        <p:nvSpPr>
          <p:cNvPr id="51" name="矩形 50"/>
          <p:cNvSpPr/>
          <p:nvPr/>
        </p:nvSpPr>
        <p:spPr>
          <a:xfrm>
            <a:off x="8881288" y="4572802"/>
            <a:ext cx="2278188" cy="369332"/>
          </a:xfrm>
          <a:prstGeom prst="rect">
            <a:avLst/>
          </a:prstGeom>
        </p:spPr>
        <p:txBody>
          <a:bodyPr wrap="none">
            <a:spAutoFit/>
          </a:bodyPr>
          <a:lstStyle/>
          <a:p>
            <a:pPr eaLnBrk="1" hangingPunct="1">
              <a:lnSpc>
                <a:spcPct val="100000"/>
              </a:lnSpc>
              <a:spcBef>
                <a:spcPct val="50000"/>
              </a:spcBef>
              <a:buSzTx/>
              <a:buFontTx/>
              <a:buNone/>
            </a:pPr>
            <a:r>
              <a:rPr lang="zh-CN" altLang="en-US" b="1" dirty="0" smtClean="0">
                <a:latin typeface="华文新魏" panose="02010800040101010101" pitchFamily="2" charset="-122"/>
                <a:ea typeface="华文新魏" panose="02010800040101010101" pitchFamily="2" charset="-122"/>
              </a:rPr>
              <a:t>周围血管病</a:t>
            </a:r>
            <a:r>
              <a:rPr lang="en-US" altLang="zh-CN" b="1" dirty="0" smtClean="0">
                <a:solidFill>
                  <a:srgbClr val="FF3300"/>
                </a:solidFill>
                <a:latin typeface="华文新魏" panose="02010800040101010101" pitchFamily="2" charset="-122"/>
                <a:ea typeface="华文新魏" panose="02010800040101010101" pitchFamily="2" charset="-122"/>
              </a:rPr>
              <a:t>11</a:t>
            </a:r>
            <a:r>
              <a:rPr lang="zh-CN" altLang="en-US" b="1" dirty="0" smtClean="0">
                <a:solidFill>
                  <a:srgbClr val="FF3300"/>
                </a:solidFill>
                <a:latin typeface="华文新魏" panose="02010800040101010101" pitchFamily="2" charset="-122"/>
                <a:ea typeface="华文新魏" panose="02010800040101010101" pitchFamily="2" charset="-122"/>
              </a:rPr>
              <a:t>倍以上</a:t>
            </a:r>
            <a:endParaRPr lang="zh-CN" altLang="en-US" b="1" dirty="0">
              <a:solidFill>
                <a:srgbClr val="FF3300"/>
              </a:solidFill>
              <a:latin typeface="华文新魏" panose="02010800040101010101" pitchFamily="2" charset="-122"/>
              <a:ea typeface="华文新魏" panose="02010800040101010101" pitchFamily="2" charset="-122"/>
            </a:endParaRPr>
          </a:p>
        </p:txBody>
      </p:sp>
      <p:sp>
        <p:nvSpPr>
          <p:cNvPr id="52" name="矩形 51"/>
          <p:cNvSpPr/>
          <p:nvPr/>
        </p:nvSpPr>
        <p:spPr>
          <a:xfrm>
            <a:off x="8952726" y="5358620"/>
            <a:ext cx="2627642" cy="784830"/>
          </a:xfrm>
          <a:prstGeom prst="rect">
            <a:avLst/>
          </a:prstGeom>
        </p:spPr>
        <p:txBody>
          <a:bodyPr wrap="none">
            <a:spAutoFit/>
          </a:bodyPr>
          <a:lstStyle/>
          <a:p>
            <a:pPr eaLnBrk="1" hangingPunct="1">
              <a:lnSpc>
                <a:spcPct val="100000"/>
              </a:lnSpc>
              <a:spcBef>
                <a:spcPct val="50000"/>
              </a:spcBef>
              <a:buSzTx/>
              <a:buFontTx/>
              <a:buNone/>
            </a:pPr>
            <a:r>
              <a:rPr lang="zh-CN" altLang="en-US" b="1" dirty="0" smtClean="0">
                <a:latin typeface="华文新魏" panose="02010800040101010101" pitchFamily="2" charset="-122"/>
                <a:ea typeface="华文新魏" panose="02010800040101010101" pitchFamily="2" charset="-122"/>
              </a:rPr>
              <a:t>慢性阻塞性肺病</a:t>
            </a:r>
            <a:r>
              <a:rPr lang="en-US" altLang="zh-CN" b="1" dirty="0" smtClean="0">
                <a:solidFill>
                  <a:srgbClr val="FF3300"/>
                </a:solidFill>
                <a:latin typeface="华文新魏" panose="02010800040101010101" pitchFamily="2" charset="-122"/>
                <a:ea typeface="华文新魏" panose="02010800040101010101" pitchFamily="2" charset="-122"/>
              </a:rPr>
              <a:t>5.4</a:t>
            </a:r>
            <a:r>
              <a:rPr lang="zh-CN" altLang="en-US" b="1" dirty="0" smtClean="0">
                <a:solidFill>
                  <a:srgbClr val="FF3300"/>
                </a:solidFill>
                <a:latin typeface="华文新魏" panose="02010800040101010101" pitchFamily="2" charset="-122"/>
                <a:ea typeface="华文新魏" panose="02010800040101010101" pitchFamily="2" charset="-122"/>
              </a:rPr>
              <a:t>倍（</a:t>
            </a:r>
            <a:endParaRPr lang="en-US" altLang="zh-CN" b="1" dirty="0" smtClean="0">
              <a:solidFill>
                <a:srgbClr val="FF3300"/>
              </a:solidFill>
              <a:latin typeface="华文新魏" panose="02010800040101010101" pitchFamily="2" charset="-122"/>
              <a:ea typeface="华文新魏" panose="02010800040101010101" pitchFamily="2" charset="-122"/>
            </a:endParaRPr>
          </a:p>
          <a:p>
            <a:pPr eaLnBrk="1" hangingPunct="1">
              <a:lnSpc>
                <a:spcPct val="100000"/>
              </a:lnSpc>
              <a:spcBef>
                <a:spcPct val="50000"/>
              </a:spcBef>
              <a:buSzTx/>
              <a:buFontTx/>
              <a:buNone/>
            </a:pPr>
            <a:r>
              <a:rPr lang="zh-CN" altLang="en-US" b="1" dirty="0" smtClean="0">
                <a:solidFill>
                  <a:srgbClr val="FF3300"/>
                </a:solidFill>
                <a:latin typeface="华文新魏" panose="02010800040101010101" pitchFamily="2" charset="-122"/>
                <a:ea typeface="华文新魏" panose="02010800040101010101" pitchFamily="2" charset="-122"/>
              </a:rPr>
              <a:t>慢性支气管炎）</a:t>
            </a:r>
            <a:endParaRPr lang="zh-CN" altLang="en-US" b="1" dirty="0">
              <a:solidFill>
                <a:srgbClr val="FF3300"/>
              </a:solidFill>
              <a:latin typeface="华文新魏" panose="02010800040101010101" pitchFamily="2" charset="-122"/>
              <a:ea typeface="华文新魏" panose="02010800040101010101" pitchFamily="2" charset="-122"/>
            </a:endParaRPr>
          </a:p>
        </p:txBody>
      </p:sp>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6879" y="371947"/>
            <a:ext cx="1967121" cy="1425070"/>
          </a:xfrm>
          <a:prstGeom prst="rect">
            <a:avLst/>
          </a:prstGeom>
        </p:spPr>
      </p:pic>
    </p:spTree>
    <p:extLst>
      <p:ext uri="{BB962C8B-B14F-4D97-AF65-F5344CB8AC3E}">
        <p14:creationId xmlns:p14="http://schemas.microsoft.com/office/powerpoint/2010/main" val="3949016454"/>
      </p:ext>
    </p:extLst>
  </p:cSld>
  <p:clrMapOvr>
    <a:masterClrMapping/>
  </p:clrMapOvr>
  <p:transition spd="slow" advTm="4000">
    <p:fade/>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9">
            <a:extLst>
              <a:ext uri="{FF2B5EF4-FFF2-40B4-BE49-F238E27FC236}">
                <a16:creationId xmlns="" xmlns:a16="http://schemas.microsoft.com/office/drawing/2014/main" id="{8BADC70B-FDF3-3E40-8F8D-8959087615D1}"/>
              </a:ext>
            </a:extLst>
          </p:cNvPr>
          <p:cNvSpPr>
            <a:spLocks noGrp="1"/>
          </p:cNvSpPr>
          <p:nvPr>
            <p:ph type="sldNum" sz="quarter" idx="12"/>
          </p:nvPr>
        </p:nvSpPr>
        <p:spPr>
          <a:xfrm>
            <a:off x="8610044" y="6358219"/>
            <a:ext cx="2742091" cy="364359"/>
          </a:xfrm>
        </p:spPr>
        <p:txBody>
          <a:bodyPr/>
          <a:lstStyle/>
          <a:p>
            <a:fld id="{2F34C2B8-B519-4620-9BF5-835074449E9C}" type="slidenum">
              <a:rPr lang="zh-CN" altLang="en-US" smtClean="0"/>
              <a:pPr/>
              <a:t>103</a:t>
            </a:fld>
            <a:endParaRPr lang="zh-CN" altLang="en-US" dirty="0"/>
          </a:p>
        </p:txBody>
      </p:sp>
      <p:sp>
        <p:nvSpPr>
          <p:cNvPr id="38" name="文本框 92">
            <a:extLst>
              <a:ext uri="{FF2B5EF4-FFF2-40B4-BE49-F238E27FC236}">
                <a16:creationId xmlns="" xmlns:a16="http://schemas.microsoft.com/office/drawing/2014/main" id="{C340928B-AB52-EE4F-9A7D-5399736D4F7E}"/>
              </a:ext>
            </a:extLst>
          </p:cNvPr>
          <p:cNvSpPr txBox="1"/>
          <p:nvPr/>
        </p:nvSpPr>
        <p:spPr>
          <a:xfrm rot="21172913">
            <a:off x="33685" y="106754"/>
            <a:ext cx="2627967" cy="646319"/>
          </a:xfrm>
          <a:prstGeom prst="rect">
            <a:avLst/>
          </a:prstGeom>
          <a:noFill/>
        </p:spPr>
        <p:txBody>
          <a:bodyPr wrap="square" lIns="91430" tIns="45714" rIns="91430" bIns="45714" rtlCol="0">
            <a:spAutoFit/>
          </a:bodyPr>
          <a:lstStyle/>
          <a:p>
            <a:r>
              <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rPr>
              <a:t>慢</a:t>
            </a:r>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病病因</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3" name="矩形 2"/>
          <p:cNvSpPr/>
          <p:nvPr/>
        </p:nvSpPr>
        <p:spPr>
          <a:xfrm>
            <a:off x="4511026" y="916865"/>
            <a:ext cx="2954655" cy="825419"/>
          </a:xfrm>
          <a:prstGeom prst="rect">
            <a:avLst/>
          </a:prstGeom>
        </p:spPr>
        <p:txBody>
          <a:bodyPr wrap="none">
            <a:spAutoFit/>
          </a:bodyPr>
          <a:lstStyle/>
          <a:p>
            <a:pPr algn="ctr">
              <a:lnSpc>
                <a:spcPct val="150000"/>
              </a:lnSpc>
            </a:pPr>
            <a:r>
              <a:rPr lang="zh-CN" altLang="en-US" sz="3600" b="1" dirty="0" smtClean="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rPr>
              <a:t>慢性疾病病因</a:t>
            </a:r>
            <a:endParaRPr lang="zh-CN" altLang="en-US" sz="3600" b="1" dirty="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endParaRPr>
          </a:p>
        </p:txBody>
      </p:sp>
      <p:sp>
        <p:nvSpPr>
          <p:cNvPr id="4" name="矩形 3"/>
          <p:cNvSpPr/>
          <p:nvPr/>
        </p:nvSpPr>
        <p:spPr>
          <a:xfrm>
            <a:off x="2494806" y="2363178"/>
            <a:ext cx="6840760" cy="1200329"/>
          </a:xfrm>
          <a:prstGeom prst="rect">
            <a:avLst/>
          </a:prstGeom>
        </p:spPr>
        <p:txBody>
          <a:bodyPr wrap="square">
            <a:spAutoFit/>
          </a:bodyPr>
          <a:lstStyle/>
          <a:p>
            <a:pPr>
              <a:buFont typeface="Arial" panose="020B0604020202020204" pitchFamily="34" charset="0"/>
              <a:buNone/>
            </a:pPr>
            <a:endParaRPr lang="zh-CN" altLang="en-US" sz="3600" dirty="0"/>
          </a:p>
          <a:p>
            <a:pPr eaLnBrk="1" hangingPunct="1"/>
            <a:endParaRPr lang="ko-KR" altLang="en-US" sz="3600" b="1" dirty="0">
              <a:latin typeface="华文新魏" panose="02010800040101010101" pitchFamily="2" charset="-122"/>
              <a:ea typeface="Gulim" panose="020B0600000101010101" pitchFamily="34" charset="-127"/>
            </a:endParaRPr>
          </a:p>
        </p:txBody>
      </p:sp>
      <p:sp>
        <p:nvSpPr>
          <p:cNvPr id="8" name="矩形 7"/>
          <p:cNvSpPr/>
          <p:nvPr/>
        </p:nvSpPr>
        <p:spPr>
          <a:xfrm>
            <a:off x="1270670" y="1989634"/>
            <a:ext cx="8260593" cy="4228850"/>
          </a:xfrm>
          <a:prstGeom prst="rect">
            <a:avLst/>
          </a:prstGeom>
        </p:spPr>
        <p:txBody>
          <a:bodyPr wrap="square">
            <a:spAutoFit/>
          </a:bodyPr>
          <a:lstStyle/>
          <a:p>
            <a:pPr>
              <a:lnSpc>
                <a:spcPct val="120000"/>
              </a:lnSpc>
            </a:pPr>
            <a:r>
              <a:rPr lang="zh-CN" altLang="zh-CN" sz="2800" b="1" dirty="0" smtClean="0">
                <a:latin typeface="华文新魏" panose="02010800040101010101" pitchFamily="2" charset="-122"/>
                <a:ea typeface="华文新魏" panose="02010800040101010101" pitchFamily="2" charset="-122"/>
              </a:rPr>
              <a:t>慢病高风险人群（后备人群）</a:t>
            </a:r>
          </a:p>
          <a:p>
            <a:pPr>
              <a:lnSpc>
                <a:spcPct val="140000"/>
              </a:lnSpc>
            </a:pPr>
            <a:r>
              <a:rPr lang="zh-CN" altLang="zh-CN" sz="2800" dirty="0" smtClean="0">
                <a:latin typeface="华文新魏" panose="02010800040101010101" pitchFamily="2" charset="-122"/>
                <a:ea typeface="华文新魏" panose="02010800040101010101" pitchFamily="2" charset="-122"/>
              </a:rPr>
              <a:t>有</a:t>
            </a:r>
            <a:r>
              <a:rPr lang="zh-CN" altLang="zh-CN" sz="2800" b="1" dirty="0" smtClean="0">
                <a:latin typeface="华文新魏" panose="02010800040101010101" pitchFamily="2" charset="-122"/>
                <a:ea typeface="华文新魏" panose="02010800040101010101" pitchFamily="2" charset="-122"/>
              </a:rPr>
              <a:t>下列特征之一者为慢病高风险人群</a:t>
            </a:r>
          </a:p>
          <a:p>
            <a:pPr>
              <a:lnSpc>
                <a:spcPct val="140000"/>
              </a:lnSpc>
            </a:pPr>
            <a:r>
              <a:rPr lang="zh-CN" altLang="zh-CN" sz="2800" b="1" dirty="0" smtClean="0">
                <a:latin typeface="华文新魏" panose="02010800040101010101" pitchFamily="2" charset="-122"/>
                <a:ea typeface="华文新魏" panose="02010800040101010101" pitchFamily="2" charset="-122"/>
              </a:rPr>
              <a:t>血清总胆固醇水平为</a:t>
            </a:r>
            <a:r>
              <a:rPr lang="en-US" altLang="zh-CN" sz="2800" b="1" dirty="0" smtClean="0">
                <a:latin typeface="华文新魏" panose="02010800040101010101" pitchFamily="2" charset="-122"/>
                <a:ea typeface="华文新魏" panose="02010800040101010101" pitchFamily="2" charset="-122"/>
              </a:rPr>
              <a:t>5.2</a:t>
            </a:r>
            <a:r>
              <a:rPr lang="en-US" altLang="zh-CN" sz="2800" b="1" dirty="0" smtClean="0">
                <a:latin typeface="华文新魏" panose="02010800040101010101" pitchFamily="2" charset="-122"/>
                <a:ea typeface="华文新魏" panose="02010800040101010101" pitchFamily="2" charset="-122"/>
                <a:sym typeface="Symbol" panose="05050102010706020507" pitchFamily="18" charset="2"/>
              </a:rPr>
              <a:t></a:t>
            </a:r>
            <a:r>
              <a:rPr lang="en-US" altLang="zh-CN" sz="2800" b="1" dirty="0" smtClean="0">
                <a:latin typeface="华文新魏" panose="02010800040101010101" pitchFamily="2" charset="-122"/>
                <a:ea typeface="华文新魏" panose="02010800040101010101" pitchFamily="2" charset="-122"/>
              </a:rPr>
              <a:t>6.2mmol/L</a:t>
            </a:r>
            <a:r>
              <a:rPr lang="zh-CN" altLang="zh-CN" sz="2800" b="1" dirty="0" smtClean="0">
                <a:latin typeface="华文新魏" panose="02010800040101010101" pitchFamily="2" charset="-122"/>
                <a:ea typeface="华文新魏" panose="02010800040101010101" pitchFamily="2" charset="-122"/>
              </a:rPr>
              <a:t>；</a:t>
            </a:r>
            <a:endParaRPr lang="en-US" altLang="zh-CN" sz="2800" b="1" dirty="0" smtClean="0">
              <a:latin typeface="华文新魏" panose="02010800040101010101" pitchFamily="2" charset="-122"/>
              <a:ea typeface="华文新魏" panose="02010800040101010101" pitchFamily="2" charset="-122"/>
            </a:endParaRPr>
          </a:p>
          <a:p>
            <a:pPr>
              <a:lnSpc>
                <a:spcPct val="140000"/>
              </a:lnSpc>
            </a:pPr>
            <a:r>
              <a:rPr lang="zh-CN" altLang="zh-CN" sz="2800" b="1" dirty="0" smtClean="0">
                <a:latin typeface="华文新魏" panose="02010800040101010101" pitchFamily="2" charset="-122"/>
                <a:ea typeface="华文新魏" panose="02010800040101010101" pitchFamily="2" charset="-122"/>
              </a:rPr>
              <a:t>血压水平为</a:t>
            </a:r>
            <a:r>
              <a:rPr lang="en-US" altLang="zh-CN" sz="2800" b="1" dirty="0" smtClean="0">
                <a:latin typeface="华文新魏" panose="02010800040101010101" pitchFamily="2" charset="-122"/>
                <a:ea typeface="华文新魏" panose="02010800040101010101" pitchFamily="2" charset="-122"/>
              </a:rPr>
              <a:t>130-139/85-89mmHg</a:t>
            </a:r>
            <a:r>
              <a:rPr lang="zh-CN" altLang="zh-CN" sz="2800" b="1" dirty="0" smtClean="0">
                <a:latin typeface="华文新魏" panose="02010800040101010101" pitchFamily="2" charset="-122"/>
                <a:ea typeface="华文新魏" panose="02010800040101010101" pitchFamily="2" charset="-122"/>
              </a:rPr>
              <a:t>；</a:t>
            </a:r>
          </a:p>
          <a:p>
            <a:pPr>
              <a:lnSpc>
                <a:spcPct val="140000"/>
              </a:lnSpc>
            </a:pPr>
            <a:r>
              <a:rPr lang="zh-CN" altLang="zh-CN" sz="2800" b="1" dirty="0" smtClean="0">
                <a:latin typeface="华文新魏" panose="02010800040101010101" pitchFamily="2" charset="-122"/>
                <a:ea typeface="华文新魏" panose="02010800040101010101" pitchFamily="2" charset="-122"/>
              </a:rPr>
              <a:t>空腹血糖水平为</a:t>
            </a:r>
            <a:r>
              <a:rPr lang="en-US" altLang="zh-CN" sz="2800" b="1" dirty="0" smtClean="0">
                <a:latin typeface="华文新魏" panose="02010800040101010101" pitchFamily="2" charset="-122"/>
                <a:ea typeface="华文新魏" panose="02010800040101010101" pitchFamily="2" charset="-122"/>
              </a:rPr>
              <a:t>6.1</a:t>
            </a:r>
            <a:r>
              <a:rPr lang="zh-CN" altLang="zh-CN" sz="2800" b="1" dirty="0" smtClean="0">
                <a:latin typeface="华文新魏" panose="02010800040101010101" pitchFamily="2" charset="-122"/>
                <a:ea typeface="华文新魏" panose="02010800040101010101" pitchFamily="2" charset="-122"/>
              </a:rPr>
              <a:t>≦</a:t>
            </a:r>
            <a:r>
              <a:rPr lang="en-US" altLang="zh-CN" sz="2800" b="1" dirty="0" smtClean="0">
                <a:latin typeface="华文新魏" panose="02010800040101010101" pitchFamily="2" charset="-122"/>
                <a:ea typeface="华文新魏" panose="02010800040101010101" pitchFamily="2" charset="-122"/>
              </a:rPr>
              <a:t>FBG</a:t>
            </a:r>
            <a:r>
              <a:rPr lang="zh-CN" altLang="zh-CN" sz="2800" b="1" dirty="0" smtClean="0">
                <a:latin typeface="华文新魏" panose="02010800040101010101" pitchFamily="2" charset="-122"/>
                <a:ea typeface="华文新魏" panose="02010800040101010101" pitchFamily="2" charset="-122"/>
              </a:rPr>
              <a:t>≧</a:t>
            </a:r>
            <a:r>
              <a:rPr lang="en-US" altLang="zh-CN" sz="2800" b="1" dirty="0" smtClean="0">
                <a:latin typeface="华文新魏" panose="02010800040101010101" pitchFamily="2" charset="-122"/>
                <a:ea typeface="华文新魏" panose="02010800040101010101" pitchFamily="2" charset="-122"/>
              </a:rPr>
              <a:t>7.0mmol/L</a:t>
            </a:r>
            <a:r>
              <a:rPr lang="zh-CN" altLang="zh-CN" sz="2800" b="1" dirty="0" smtClean="0">
                <a:latin typeface="华文新魏" panose="02010800040101010101" pitchFamily="2" charset="-122"/>
                <a:ea typeface="华文新魏" panose="02010800040101010101" pitchFamily="2" charset="-122"/>
              </a:rPr>
              <a:t>之间；</a:t>
            </a:r>
            <a:endParaRPr lang="en-US" altLang="zh-CN" sz="2800" b="1" dirty="0" smtClean="0">
              <a:latin typeface="华文新魏" panose="02010800040101010101" pitchFamily="2" charset="-122"/>
              <a:ea typeface="华文新魏" panose="02010800040101010101" pitchFamily="2" charset="-122"/>
            </a:endParaRPr>
          </a:p>
          <a:p>
            <a:pPr>
              <a:lnSpc>
                <a:spcPct val="140000"/>
              </a:lnSpc>
            </a:pPr>
            <a:r>
              <a:rPr lang="zh-CN" altLang="zh-CN" sz="2800" b="1" dirty="0" smtClean="0">
                <a:latin typeface="华文新魏" panose="02010800040101010101" pitchFamily="2" charset="-122"/>
                <a:ea typeface="华文新魏" panose="02010800040101010101" pitchFamily="2" charset="-122"/>
              </a:rPr>
              <a:t>餐后血糖在</a:t>
            </a:r>
            <a:r>
              <a:rPr lang="en-US" altLang="zh-CN" sz="2800" b="1" dirty="0" smtClean="0">
                <a:latin typeface="华文新魏" panose="02010800040101010101" pitchFamily="2" charset="-122"/>
                <a:ea typeface="华文新魏" panose="02010800040101010101" pitchFamily="2" charset="-122"/>
              </a:rPr>
              <a:t>7.8mmol/L</a:t>
            </a:r>
            <a:r>
              <a:rPr lang="en-US" altLang="zh-CN" sz="2800" b="1" dirty="0" smtClean="0">
                <a:latin typeface="华文新魏" panose="02010800040101010101" pitchFamily="2" charset="-122"/>
                <a:ea typeface="华文新魏" panose="02010800040101010101" pitchFamily="2" charset="-122"/>
                <a:sym typeface="Symbol" panose="05050102010706020507" pitchFamily="18" charset="2"/>
              </a:rPr>
              <a:t></a:t>
            </a:r>
            <a:r>
              <a:rPr lang="en-US" altLang="zh-CN" sz="2800" b="1" dirty="0" smtClean="0">
                <a:latin typeface="华文新魏" panose="02010800040101010101" pitchFamily="2" charset="-122"/>
                <a:ea typeface="华文新魏" panose="02010800040101010101" pitchFamily="2" charset="-122"/>
              </a:rPr>
              <a:t>11.1mmol/L</a:t>
            </a:r>
            <a:r>
              <a:rPr lang="zh-CN" altLang="zh-CN" sz="2800" b="1" dirty="0" smtClean="0">
                <a:latin typeface="华文新魏" panose="02010800040101010101" pitchFamily="2" charset="-122"/>
                <a:ea typeface="华文新魏" panose="02010800040101010101" pitchFamily="2" charset="-122"/>
              </a:rPr>
              <a:t>之间</a:t>
            </a:r>
          </a:p>
          <a:p>
            <a:pPr>
              <a:lnSpc>
                <a:spcPct val="140000"/>
              </a:lnSpc>
            </a:pPr>
            <a:r>
              <a:rPr lang="zh-CN" altLang="zh-CN" sz="2800" b="1" dirty="0" smtClean="0">
                <a:latin typeface="华文新魏" panose="02010800040101010101" pitchFamily="2" charset="-122"/>
                <a:ea typeface="华文新魏" panose="02010800040101010101" pitchFamily="2" charset="-122"/>
              </a:rPr>
              <a:t>男性腰围≧</a:t>
            </a:r>
            <a:r>
              <a:rPr lang="en-US" altLang="zh-CN" sz="2800" b="1" dirty="0" smtClean="0">
                <a:latin typeface="华文新魏" panose="02010800040101010101" pitchFamily="2" charset="-122"/>
                <a:ea typeface="华文新魏" panose="02010800040101010101" pitchFamily="2" charset="-122"/>
              </a:rPr>
              <a:t>90cm,</a:t>
            </a:r>
            <a:r>
              <a:rPr lang="zh-CN" altLang="zh-CN" sz="2800" b="1" dirty="0" smtClean="0">
                <a:latin typeface="华文新魏" panose="02010800040101010101" pitchFamily="2" charset="-122"/>
                <a:ea typeface="华文新魏" panose="02010800040101010101" pitchFamily="2" charset="-122"/>
              </a:rPr>
              <a:t> 女性腰围≧</a:t>
            </a:r>
            <a:r>
              <a:rPr lang="en-US" altLang="zh-CN" sz="2800" b="1" dirty="0" smtClean="0">
                <a:latin typeface="华文新魏" panose="02010800040101010101" pitchFamily="2" charset="-122"/>
                <a:ea typeface="华文新魏" panose="02010800040101010101" pitchFamily="2" charset="-122"/>
              </a:rPr>
              <a:t>85cm</a:t>
            </a:r>
            <a:endParaRPr lang="zh-CN" altLang="en-US" sz="2800"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54184" y="1402625"/>
            <a:ext cx="4053810" cy="3121434"/>
          </a:xfrm>
          <a:prstGeom prst="rect">
            <a:avLst/>
          </a:prstGeom>
        </p:spPr>
      </p:pic>
    </p:spTree>
    <p:extLst>
      <p:ext uri="{BB962C8B-B14F-4D97-AF65-F5344CB8AC3E}">
        <p14:creationId xmlns:p14="http://schemas.microsoft.com/office/powerpoint/2010/main" val="3949016454"/>
      </p:ext>
    </p:extLst>
  </p:cSld>
  <p:clrMapOvr>
    <a:masterClrMapping/>
  </p:clrMapOvr>
  <p:transition spd="slow" advTm="4000">
    <p:fade/>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9">
            <a:extLst>
              <a:ext uri="{FF2B5EF4-FFF2-40B4-BE49-F238E27FC236}">
                <a16:creationId xmlns="" xmlns:a16="http://schemas.microsoft.com/office/drawing/2014/main" id="{8BADC70B-FDF3-3E40-8F8D-8959087615D1}"/>
              </a:ext>
            </a:extLst>
          </p:cNvPr>
          <p:cNvSpPr>
            <a:spLocks noGrp="1"/>
          </p:cNvSpPr>
          <p:nvPr>
            <p:ph type="sldNum" sz="quarter" idx="12"/>
          </p:nvPr>
        </p:nvSpPr>
        <p:spPr>
          <a:xfrm>
            <a:off x="8610044" y="6358219"/>
            <a:ext cx="2742091" cy="364359"/>
          </a:xfrm>
        </p:spPr>
        <p:txBody>
          <a:bodyPr/>
          <a:lstStyle/>
          <a:p>
            <a:fld id="{2F34C2B8-B519-4620-9BF5-835074449E9C}" type="slidenum">
              <a:rPr lang="zh-CN" altLang="en-US" smtClean="0"/>
              <a:pPr/>
              <a:t>104</a:t>
            </a:fld>
            <a:endParaRPr lang="zh-CN" altLang="en-US" dirty="0"/>
          </a:p>
        </p:txBody>
      </p:sp>
      <p:sp>
        <p:nvSpPr>
          <p:cNvPr id="38" name="文本框 92">
            <a:extLst>
              <a:ext uri="{FF2B5EF4-FFF2-40B4-BE49-F238E27FC236}">
                <a16:creationId xmlns="" xmlns:a16="http://schemas.microsoft.com/office/drawing/2014/main" id="{C340928B-AB52-EE4F-9A7D-5399736D4F7E}"/>
              </a:ext>
            </a:extLst>
          </p:cNvPr>
          <p:cNvSpPr txBox="1"/>
          <p:nvPr/>
        </p:nvSpPr>
        <p:spPr>
          <a:xfrm rot="21172913">
            <a:off x="33685" y="106754"/>
            <a:ext cx="2627967" cy="646319"/>
          </a:xfrm>
          <a:prstGeom prst="rect">
            <a:avLst/>
          </a:prstGeom>
          <a:noFill/>
        </p:spPr>
        <p:txBody>
          <a:bodyPr wrap="square" lIns="91430" tIns="45714" rIns="91430" bIns="45714" rtlCol="0">
            <a:spAutoFit/>
          </a:bodyPr>
          <a:lstStyle/>
          <a:p>
            <a:r>
              <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rPr>
              <a:t>慢</a:t>
            </a:r>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病危害</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3" name="矩形 2"/>
          <p:cNvSpPr/>
          <p:nvPr/>
        </p:nvSpPr>
        <p:spPr>
          <a:xfrm>
            <a:off x="4511026" y="916865"/>
            <a:ext cx="2954655" cy="825419"/>
          </a:xfrm>
          <a:prstGeom prst="rect">
            <a:avLst/>
          </a:prstGeom>
        </p:spPr>
        <p:txBody>
          <a:bodyPr wrap="none">
            <a:spAutoFit/>
          </a:bodyPr>
          <a:lstStyle/>
          <a:p>
            <a:pPr algn="ctr">
              <a:lnSpc>
                <a:spcPct val="150000"/>
              </a:lnSpc>
            </a:pPr>
            <a:r>
              <a:rPr lang="zh-CN" altLang="en-US" sz="3600" b="1" dirty="0" smtClean="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rPr>
              <a:t>慢性疾病危害</a:t>
            </a:r>
            <a:endParaRPr lang="zh-CN" altLang="en-US" sz="3600" b="1" dirty="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endParaRPr>
          </a:p>
        </p:txBody>
      </p:sp>
      <p:sp>
        <p:nvSpPr>
          <p:cNvPr id="4" name="矩形 3"/>
          <p:cNvSpPr/>
          <p:nvPr/>
        </p:nvSpPr>
        <p:spPr>
          <a:xfrm>
            <a:off x="2350790" y="2387901"/>
            <a:ext cx="6840760" cy="3970318"/>
          </a:xfrm>
          <a:prstGeom prst="rect">
            <a:avLst/>
          </a:prstGeom>
        </p:spPr>
        <p:txBody>
          <a:bodyPr wrap="square">
            <a:spAutoFit/>
          </a:bodyPr>
          <a:lstStyle/>
          <a:p>
            <a:pPr eaLnBrk="1" hangingPunct="1"/>
            <a:r>
              <a:rPr lang="en-US" altLang="zh-CN" sz="3600" b="1" dirty="0" smtClean="0">
                <a:latin typeface="华文新魏" panose="02010800040101010101" pitchFamily="2" charset="-122"/>
                <a:ea typeface="华文新魏" panose="02010800040101010101" pitchFamily="2" charset="-122"/>
              </a:rPr>
              <a:t>1</a:t>
            </a:r>
            <a:r>
              <a:rPr lang="zh-CN" altLang="en-US" sz="3600" b="1" dirty="0" smtClean="0">
                <a:latin typeface="华文新魏" panose="02010800040101010101" pitchFamily="2" charset="-122"/>
                <a:ea typeface="华文新魏" panose="02010800040101010101" pitchFamily="2" charset="-122"/>
              </a:rPr>
              <a:t>、</a:t>
            </a:r>
            <a:r>
              <a:rPr lang="zh-CN" altLang="zh-CN" sz="3600" b="1" dirty="0" smtClean="0">
                <a:latin typeface="华文新魏" panose="02010800040101010101" pitchFamily="2" charset="-122"/>
                <a:ea typeface="华文新魏" panose="02010800040101010101" pitchFamily="2" charset="-122"/>
              </a:rPr>
              <a:t>导致</a:t>
            </a:r>
            <a:r>
              <a:rPr lang="zh-CN" altLang="zh-CN" sz="3600" b="1" dirty="0">
                <a:latin typeface="华文新魏" panose="02010800040101010101" pitchFamily="2" charset="-122"/>
                <a:ea typeface="华文新魏" panose="02010800040101010101" pitchFamily="2" charset="-122"/>
              </a:rPr>
              <a:t>死亡的主要</a:t>
            </a:r>
            <a:r>
              <a:rPr lang="zh-CN" altLang="zh-CN" sz="3600" b="1" dirty="0" smtClean="0">
                <a:latin typeface="华文新魏" panose="02010800040101010101" pitchFamily="2" charset="-122"/>
                <a:ea typeface="华文新魏" panose="02010800040101010101" pitchFamily="2" charset="-122"/>
              </a:rPr>
              <a:t>原因</a:t>
            </a:r>
            <a:endParaRPr lang="en-US" altLang="zh-CN" sz="3600" b="1" dirty="0" smtClean="0">
              <a:latin typeface="华文新魏" panose="02010800040101010101" pitchFamily="2" charset="-122"/>
              <a:ea typeface="华文新魏" panose="02010800040101010101" pitchFamily="2" charset="-122"/>
            </a:endParaRPr>
          </a:p>
          <a:p>
            <a:pPr eaLnBrk="1" hangingPunct="1"/>
            <a:endParaRPr lang="en-US" altLang="zh-CN" sz="3600" b="1" dirty="0" smtClean="0">
              <a:latin typeface="华文新魏" panose="02010800040101010101" pitchFamily="2" charset="-122"/>
              <a:ea typeface="华文新魏" panose="02010800040101010101" pitchFamily="2" charset="-122"/>
            </a:endParaRPr>
          </a:p>
          <a:p>
            <a:r>
              <a:rPr lang="en-US" altLang="zh-CN" sz="3600" b="1" dirty="0" smtClean="0">
                <a:latin typeface="华文新魏" panose="02010800040101010101" pitchFamily="2" charset="-122"/>
                <a:ea typeface="华文新魏" panose="02010800040101010101" pitchFamily="2" charset="-122"/>
              </a:rPr>
              <a:t>2</a:t>
            </a:r>
            <a:r>
              <a:rPr lang="zh-CN" altLang="en-US" sz="3600" b="1" dirty="0" smtClean="0">
                <a:latin typeface="华文新魏" panose="02010800040101010101" pitchFamily="2" charset="-122"/>
                <a:ea typeface="华文新魏" panose="02010800040101010101" pitchFamily="2" charset="-122"/>
              </a:rPr>
              <a:t>、家庭</a:t>
            </a:r>
            <a:r>
              <a:rPr lang="zh-CN" altLang="zh-CN" sz="3600" b="1" dirty="0">
                <a:latin typeface="华文新魏" panose="02010800040101010101" pitchFamily="2" charset="-122"/>
                <a:ea typeface="华文新魏" panose="02010800040101010101" pitchFamily="2" charset="-122"/>
              </a:rPr>
              <a:t>的</a:t>
            </a:r>
            <a:r>
              <a:rPr lang="zh-CN" altLang="en-US" sz="3600" b="1" dirty="0">
                <a:latin typeface="华文新魏" panose="02010800040101010101" pitchFamily="2" charset="-122"/>
                <a:ea typeface="华文新魏" panose="02010800040101010101" pitchFamily="2" charset="-122"/>
              </a:rPr>
              <a:t>沉重</a:t>
            </a:r>
            <a:r>
              <a:rPr lang="zh-CN" altLang="zh-CN" sz="3600" b="1" dirty="0">
                <a:latin typeface="华文新魏" panose="02010800040101010101" pitchFamily="2" charset="-122"/>
                <a:ea typeface="华文新魏" panose="02010800040101010101" pitchFamily="2" charset="-122"/>
              </a:rPr>
              <a:t>经济</a:t>
            </a:r>
            <a:r>
              <a:rPr lang="zh-CN" altLang="zh-CN" sz="3600" b="1" dirty="0" smtClean="0">
                <a:latin typeface="华文新魏" panose="02010800040101010101" pitchFamily="2" charset="-122"/>
                <a:ea typeface="华文新魏" panose="02010800040101010101" pitchFamily="2" charset="-122"/>
              </a:rPr>
              <a:t>负担</a:t>
            </a:r>
            <a:endParaRPr lang="en-US" altLang="zh-CN" sz="3600" b="1" dirty="0" smtClean="0">
              <a:latin typeface="华文新魏" panose="02010800040101010101" pitchFamily="2" charset="-122"/>
              <a:ea typeface="华文新魏" panose="02010800040101010101" pitchFamily="2" charset="-122"/>
            </a:endParaRPr>
          </a:p>
          <a:p>
            <a:endParaRPr lang="en-US" altLang="zh-CN" sz="3600" b="1" dirty="0" smtClean="0">
              <a:latin typeface="华文新魏" panose="02010800040101010101" pitchFamily="2" charset="-122"/>
              <a:ea typeface="华文新魏" panose="02010800040101010101" pitchFamily="2" charset="-122"/>
            </a:endParaRPr>
          </a:p>
          <a:p>
            <a:r>
              <a:rPr lang="en-US" altLang="zh-CN" sz="3600" b="1" dirty="0" smtClean="0">
                <a:latin typeface="华文新魏" panose="02010800040101010101" pitchFamily="2" charset="-122"/>
                <a:ea typeface="华文新魏" panose="02010800040101010101" pitchFamily="2" charset="-122"/>
              </a:rPr>
              <a:t>3</a:t>
            </a:r>
            <a:r>
              <a:rPr lang="zh-CN" altLang="en-US" sz="3600" b="1" dirty="0" smtClean="0">
                <a:latin typeface="华文新魏" panose="02010800040101010101" pitchFamily="2" charset="-122"/>
                <a:ea typeface="华文新魏" panose="02010800040101010101" pitchFamily="2" charset="-122"/>
              </a:rPr>
              <a:t>、</a:t>
            </a:r>
            <a:r>
              <a:rPr lang="zh-CN" altLang="zh-CN" sz="3600" b="1" dirty="0" smtClean="0">
                <a:latin typeface="华文新魏" panose="02010800040101010101" pitchFamily="2" charset="-122"/>
                <a:ea typeface="华文新魏" panose="02010800040101010101" pitchFamily="2" charset="-122"/>
              </a:rPr>
              <a:t>劳动力</a:t>
            </a:r>
            <a:r>
              <a:rPr lang="zh-CN" altLang="zh-CN" sz="3600" b="1" dirty="0">
                <a:latin typeface="华文新魏" panose="02010800040101010101" pitchFamily="2" charset="-122"/>
                <a:ea typeface="华文新魏" panose="02010800040101010101" pitchFamily="2" charset="-122"/>
              </a:rPr>
              <a:t>人口</a:t>
            </a:r>
            <a:r>
              <a:rPr lang="zh-CN" altLang="en-US" sz="3600" b="1" dirty="0">
                <a:latin typeface="华文新魏" panose="02010800040101010101" pitchFamily="2" charset="-122"/>
                <a:ea typeface="华文新魏" panose="02010800040101010101" pitchFamily="2" charset="-122"/>
              </a:rPr>
              <a:t>质量下降</a:t>
            </a:r>
            <a:endParaRPr lang="ko-KR" altLang="en-US" sz="3600" b="1" dirty="0">
              <a:latin typeface="华文新魏" panose="02010800040101010101" pitchFamily="2" charset="-122"/>
              <a:ea typeface="Gulim" panose="020B0600000101010101" pitchFamily="34" charset="-127"/>
            </a:endParaRPr>
          </a:p>
          <a:p>
            <a:endParaRPr lang="zh-CN" altLang="zh-CN" sz="3600" b="1" dirty="0">
              <a:latin typeface="华文新魏" panose="02010800040101010101" pitchFamily="2" charset="-122"/>
              <a:ea typeface="华文新魏" panose="02010800040101010101" pitchFamily="2" charset="-122"/>
            </a:endParaRPr>
          </a:p>
          <a:p>
            <a:pPr eaLnBrk="1" hangingPunct="1"/>
            <a:endParaRPr lang="zh-CN" altLang="en-US" sz="3600" b="1" dirty="0">
              <a:solidFill>
                <a:srgbClr val="0070C0"/>
              </a:solidFill>
              <a:latin typeface="华文新魏" panose="02010800040101010101" pitchFamily="2" charset="-122"/>
              <a:ea typeface="华文新魏" panose="02010800040101010101" pitchFamily="2" charset="-122"/>
              <a:cs typeface="Arial" panose="020B0604020202020204" pitchFamily="34" charset="0"/>
              <a:sym typeface="Arial" panose="020B0604020202020204" pitchFamily="34" charset="0"/>
            </a:endParaRPr>
          </a:p>
        </p:txBody>
      </p:sp>
      <p:sp>
        <p:nvSpPr>
          <p:cNvPr id="2" name="矩形 1"/>
          <p:cNvSpPr/>
          <p:nvPr/>
        </p:nvSpPr>
        <p:spPr>
          <a:xfrm>
            <a:off x="1126654" y="2333251"/>
            <a:ext cx="5400600" cy="719492"/>
          </a:xfrm>
          <a:prstGeom prst="rect">
            <a:avLst/>
          </a:prstGeom>
        </p:spPr>
        <p:txBody>
          <a:bodyPr wrap="square">
            <a:spAutoFit/>
          </a:bodyPr>
          <a:lstStyle/>
          <a:p>
            <a:pPr marL="360045" lvl="1" indent="0">
              <a:lnSpc>
                <a:spcPct val="120000"/>
              </a:lnSpc>
              <a:spcBef>
                <a:spcPts val="0"/>
              </a:spcBef>
              <a:buFont typeface="Wingdings" panose="05000000000000000000" pitchFamily="2" charset="2"/>
              <a:buNone/>
              <a:defRPr/>
            </a:pPr>
            <a:r>
              <a:rPr lang="en-US" altLang="zh-CN" sz="3600" b="1" dirty="0" smtClean="0">
                <a:latin typeface="华文新魏" panose="02010800040101010101" pitchFamily="2" charset="-122"/>
                <a:ea typeface="华文新魏" panose="02010800040101010101" pitchFamily="2" charset="-122"/>
              </a:rPr>
              <a:t>     </a:t>
            </a:r>
            <a:endParaRPr lang="en-US" altLang="zh-CN" sz="3600" b="1" dirty="0">
              <a:latin typeface="华文新魏" panose="02010800040101010101" pitchFamily="2" charset="-122"/>
              <a:ea typeface="华文新魏" panose="02010800040101010101" pitchFamily="2"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5681" y="2333251"/>
            <a:ext cx="4533900" cy="3000375"/>
          </a:xfrm>
          <a:prstGeom prst="rect">
            <a:avLst/>
          </a:prstGeom>
        </p:spPr>
      </p:pic>
    </p:spTree>
    <p:extLst>
      <p:ext uri="{BB962C8B-B14F-4D97-AF65-F5344CB8AC3E}">
        <p14:creationId xmlns:p14="http://schemas.microsoft.com/office/powerpoint/2010/main" val="1985433622"/>
      </p:ext>
    </p:extLst>
  </p:cSld>
  <p:clrMapOvr>
    <a:masterClrMapping/>
  </p:clrMapOvr>
  <p:transition spd="slow" advTm="4000">
    <p:fade/>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pPr lvl="0" eaLnBrk="1" fontAlgn="base" hangingPunct="1"/>
              <a:t>105</a:t>
            </a:fld>
            <a:endParaRPr lang="zh-CN" altLang="en-US" strike="noStrike" noProof="1">
              <a:latin typeface="Arial" panose="020B0604020202020204" pitchFamily="34" charset="0"/>
            </a:endParaRPr>
          </a:p>
        </p:txBody>
      </p:sp>
      <p:sp>
        <p:nvSpPr>
          <p:cNvPr id="3" name="文本框 2"/>
          <p:cNvSpPr txBox="1"/>
          <p:nvPr/>
        </p:nvSpPr>
        <p:spPr>
          <a:xfrm>
            <a:off x="4112419" y="828040"/>
            <a:ext cx="3965575" cy="706755"/>
          </a:xfrm>
          <a:prstGeom prst="rect">
            <a:avLst/>
          </a:prstGeom>
          <a:noFill/>
        </p:spPr>
        <p:txBody>
          <a:bodyPr wrap="square" rtlCol="0" anchor="t">
            <a:spAutoFit/>
          </a:bodyPr>
          <a:lstStyle/>
          <a:p>
            <a:pPr algn="ctr"/>
            <a:r>
              <a:rPr lang="zh-CN" altLang="en-US" sz="4000" b="1" cap="all" dirty="0" smtClean="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sym typeface="+mn-ea"/>
              </a:rPr>
              <a:t>慢性病</a:t>
            </a:r>
            <a:r>
              <a:rPr lang="zh-CN" altLang="en-US" sz="4000" b="1" cap="all" dirty="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sym typeface="+mn-ea"/>
              </a:rPr>
              <a:t>预防</a:t>
            </a:r>
          </a:p>
        </p:txBody>
      </p:sp>
      <p:grpSp>
        <p:nvGrpSpPr>
          <p:cNvPr id="5" name="组合 4"/>
          <p:cNvGrpSpPr/>
          <p:nvPr/>
        </p:nvGrpSpPr>
        <p:grpSpPr>
          <a:xfrm>
            <a:off x="766614" y="2241305"/>
            <a:ext cx="8586470" cy="3168650"/>
            <a:chOff x="5785" y="3243"/>
            <a:chExt cx="13522" cy="4990"/>
          </a:xfrm>
        </p:grpSpPr>
        <p:grpSp>
          <p:nvGrpSpPr>
            <p:cNvPr id="12" name="组合 11"/>
            <p:cNvGrpSpPr/>
            <p:nvPr>
              <p:custDataLst>
                <p:tags r:id="rId2"/>
              </p:custDataLst>
            </p:nvPr>
          </p:nvGrpSpPr>
          <p:grpSpPr>
            <a:xfrm>
              <a:off x="5785" y="3347"/>
              <a:ext cx="547" cy="474"/>
              <a:chOff x="7680326" y="3319463"/>
              <a:chExt cx="463550" cy="401637"/>
            </a:xfrm>
            <a:solidFill>
              <a:srgbClr val="FFFFFF"/>
            </a:solidFill>
          </p:grpSpPr>
          <p:sp>
            <p:nvSpPr>
              <p:cNvPr id="24" name="Freeform 104"/>
              <p:cNvSpPr/>
              <p:nvPr/>
            </p:nvSpPr>
            <p:spPr bwMode="auto">
              <a:xfrm>
                <a:off x="7743826" y="3382963"/>
                <a:ext cx="68263" cy="66675"/>
              </a:xfrm>
              <a:custGeom>
                <a:avLst/>
                <a:gdLst>
                  <a:gd name="T0" fmla="*/ 25 w 37"/>
                  <a:gd name="T1" fmla="*/ 34 h 36"/>
                  <a:gd name="T2" fmla="*/ 29 w 37"/>
                  <a:gd name="T3" fmla="*/ 36 h 36"/>
                  <a:gd name="T4" fmla="*/ 34 w 37"/>
                  <a:gd name="T5" fmla="*/ 34 h 36"/>
                  <a:gd name="T6" fmla="*/ 34 w 37"/>
                  <a:gd name="T7" fmla="*/ 25 h 36"/>
                  <a:gd name="T8" fmla="*/ 29 w 37"/>
                  <a:gd name="T9" fmla="*/ 20 h 36"/>
                  <a:gd name="T10" fmla="*/ 12 w 37"/>
                  <a:gd name="T11" fmla="*/ 3 h 36"/>
                  <a:gd name="T12" fmla="*/ 3 w 37"/>
                  <a:gd name="T13" fmla="*/ 3 h 36"/>
                  <a:gd name="T14" fmla="*/ 3 w 37"/>
                  <a:gd name="T15" fmla="*/ 12 h 36"/>
                  <a:gd name="T16" fmla="*/ 25 w 37"/>
                  <a:gd name="T17" fmla="*/ 3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6">
                    <a:moveTo>
                      <a:pt x="25" y="34"/>
                    </a:moveTo>
                    <a:cubicBezTo>
                      <a:pt x="26" y="35"/>
                      <a:pt x="27" y="36"/>
                      <a:pt x="29" y="36"/>
                    </a:cubicBezTo>
                    <a:cubicBezTo>
                      <a:pt x="31" y="36"/>
                      <a:pt x="33" y="36"/>
                      <a:pt x="34" y="34"/>
                    </a:cubicBezTo>
                    <a:cubicBezTo>
                      <a:pt x="37" y="32"/>
                      <a:pt x="37" y="28"/>
                      <a:pt x="34" y="25"/>
                    </a:cubicBezTo>
                    <a:cubicBezTo>
                      <a:pt x="29" y="20"/>
                      <a:pt x="29" y="20"/>
                      <a:pt x="29" y="20"/>
                    </a:cubicBezTo>
                    <a:cubicBezTo>
                      <a:pt x="12" y="3"/>
                      <a:pt x="12" y="3"/>
                      <a:pt x="12" y="3"/>
                    </a:cubicBezTo>
                    <a:cubicBezTo>
                      <a:pt x="9" y="0"/>
                      <a:pt x="5" y="0"/>
                      <a:pt x="3" y="3"/>
                    </a:cubicBezTo>
                    <a:cubicBezTo>
                      <a:pt x="0" y="5"/>
                      <a:pt x="0" y="9"/>
                      <a:pt x="3" y="12"/>
                    </a:cubicBezTo>
                    <a:lnTo>
                      <a:pt x="25"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5" name="Freeform 105"/>
              <p:cNvSpPr/>
              <p:nvPr/>
            </p:nvSpPr>
            <p:spPr bwMode="auto">
              <a:xfrm>
                <a:off x="7900988" y="3319463"/>
                <a:ext cx="23813" cy="82550"/>
              </a:xfrm>
              <a:custGeom>
                <a:avLst/>
                <a:gdLst>
                  <a:gd name="T0" fmla="*/ 6 w 13"/>
                  <a:gd name="T1" fmla="*/ 45 h 45"/>
                  <a:gd name="T2" fmla="*/ 7 w 13"/>
                  <a:gd name="T3" fmla="*/ 45 h 45"/>
                  <a:gd name="T4" fmla="*/ 13 w 13"/>
                  <a:gd name="T5" fmla="*/ 38 h 45"/>
                  <a:gd name="T6" fmla="*/ 13 w 13"/>
                  <a:gd name="T7" fmla="*/ 7 h 45"/>
                  <a:gd name="T8" fmla="*/ 7 w 13"/>
                  <a:gd name="T9" fmla="*/ 0 h 45"/>
                  <a:gd name="T10" fmla="*/ 6 w 13"/>
                  <a:gd name="T11" fmla="*/ 0 h 45"/>
                  <a:gd name="T12" fmla="*/ 0 w 13"/>
                  <a:gd name="T13" fmla="*/ 7 h 45"/>
                  <a:gd name="T14" fmla="*/ 0 w 13"/>
                  <a:gd name="T15" fmla="*/ 38 h 45"/>
                  <a:gd name="T16" fmla="*/ 6 w 13"/>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5">
                    <a:moveTo>
                      <a:pt x="6" y="45"/>
                    </a:moveTo>
                    <a:cubicBezTo>
                      <a:pt x="7" y="45"/>
                      <a:pt x="7" y="45"/>
                      <a:pt x="7" y="45"/>
                    </a:cubicBezTo>
                    <a:cubicBezTo>
                      <a:pt x="10" y="45"/>
                      <a:pt x="13" y="42"/>
                      <a:pt x="13" y="38"/>
                    </a:cubicBezTo>
                    <a:cubicBezTo>
                      <a:pt x="13" y="7"/>
                      <a:pt x="13" y="7"/>
                      <a:pt x="13" y="7"/>
                    </a:cubicBezTo>
                    <a:cubicBezTo>
                      <a:pt x="13" y="3"/>
                      <a:pt x="10" y="0"/>
                      <a:pt x="7" y="0"/>
                    </a:cubicBezTo>
                    <a:cubicBezTo>
                      <a:pt x="6" y="0"/>
                      <a:pt x="6" y="0"/>
                      <a:pt x="6" y="0"/>
                    </a:cubicBezTo>
                    <a:cubicBezTo>
                      <a:pt x="3" y="1"/>
                      <a:pt x="0" y="4"/>
                      <a:pt x="0" y="7"/>
                    </a:cubicBezTo>
                    <a:cubicBezTo>
                      <a:pt x="0" y="38"/>
                      <a:pt x="0" y="38"/>
                      <a:pt x="0" y="38"/>
                    </a:cubicBezTo>
                    <a:cubicBezTo>
                      <a:pt x="0" y="42"/>
                      <a:pt x="3" y="45"/>
                      <a:pt x="6"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 name="Freeform 106"/>
              <p:cNvSpPr/>
              <p:nvPr/>
            </p:nvSpPr>
            <p:spPr bwMode="auto">
              <a:xfrm>
                <a:off x="8015288" y="3382963"/>
                <a:ext cx="66675" cy="66675"/>
              </a:xfrm>
              <a:custGeom>
                <a:avLst/>
                <a:gdLst>
                  <a:gd name="T0" fmla="*/ 7 w 37"/>
                  <a:gd name="T1" fmla="*/ 36 h 36"/>
                  <a:gd name="T2" fmla="*/ 12 w 37"/>
                  <a:gd name="T3" fmla="*/ 34 h 36"/>
                  <a:gd name="T4" fmla="*/ 34 w 37"/>
                  <a:gd name="T5" fmla="*/ 12 h 36"/>
                  <a:gd name="T6" fmla="*/ 34 w 37"/>
                  <a:gd name="T7" fmla="*/ 3 h 36"/>
                  <a:gd name="T8" fmla="*/ 25 w 37"/>
                  <a:gd name="T9" fmla="*/ 3 h 36"/>
                  <a:gd name="T10" fmla="*/ 7 w 37"/>
                  <a:gd name="T11" fmla="*/ 20 h 36"/>
                  <a:gd name="T12" fmla="*/ 3 w 37"/>
                  <a:gd name="T13" fmla="*/ 25 h 36"/>
                  <a:gd name="T14" fmla="*/ 3 w 37"/>
                  <a:gd name="T15" fmla="*/ 34 h 36"/>
                  <a:gd name="T16" fmla="*/ 7 w 37"/>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6">
                    <a:moveTo>
                      <a:pt x="7" y="36"/>
                    </a:moveTo>
                    <a:cubicBezTo>
                      <a:pt x="9" y="36"/>
                      <a:pt x="10" y="36"/>
                      <a:pt x="12" y="34"/>
                    </a:cubicBezTo>
                    <a:cubicBezTo>
                      <a:pt x="34" y="12"/>
                      <a:pt x="34" y="12"/>
                      <a:pt x="34" y="12"/>
                    </a:cubicBezTo>
                    <a:cubicBezTo>
                      <a:pt x="37" y="9"/>
                      <a:pt x="37" y="5"/>
                      <a:pt x="34" y="3"/>
                    </a:cubicBezTo>
                    <a:cubicBezTo>
                      <a:pt x="31" y="0"/>
                      <a:pt x="27" y="0"/>
                      <a:pt x="25" y="3"/>
                    </a:cubicBezTo>
                    <a:cubicBezTo>
                      <a:pt x="7" y="20"/>
                      <a:pt x="7" y="20"/>
                      <a:pt x="7" y="20"/>
                    </a:cubicBezTo>
                    <a:cubicBezTo>
                      <a:pt x="3" y="25"/>
                      <a:pt x="3" y="25"/>
                      <a:pt x="3" y="25"/>
                    </a:cubicBezTo>
                    <a:cubicBezTo>
                      <a:pt x="0" y="28"/>
                      <a:pt x="0" y="32"/>
                      <a:pt x="3" y="34"/>
                    </a:cubicBezTo>
                    <a:cubicBezTo>
                      <a:pt x="4" y="36"/>
                      <a:pt x="6" y="36"/>
                      <a:pt x="7"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7" name="Freeform 107"/>
              <p:cNvSpPr/>
              <p:nvPr/>
            </p:nvSpPr>
            <p:spPr bwMode="auto">
              <a:xfrm>
                <a:off x="7680326" y="3540125"/>
                <a:ext cx="82550" cy="23812"/>
              </a:xfrm>
              <a:custGeom>
                <a:avLst/>
                <a:gdLst>
                  <a:gd name="T0" fmla="*/ 45 w 45"/>
                  <a:gd name="T1" fmla="*/ 7 h 13"/>
                  <a:gd name="T2" fmla="*/ 38 w 45"/>
                  <a:gd name="T3" fmla="*/ 0 h 13"/>
                  <a:gd name="T4" fmla="*/ 7 w 45"/>
                  <a:gd name="T5" fmla="*/ 0 h 13"/>
                  <a:gd name="T6" fmla="*/ 0 w 45"/>
                  <a:gd name="T7" fmla="*/ 7 h 13"/>
                  <a:gd name="T8" fmla="*/ 7 w 45"/>
                  <a:gd name="T9" fmla="*/ 13 h 13"/>
                  <a:gd name="T10" fmla="*/ 38 w 45"/>
                  <a:gd name="T11" fmla="*/ 13 h 13"/>
                  <a:gd name="T12" fmla="*/ 45 w 45"/>
                  <a:gd name="T13" fmla="*/ 7 h 13"/>
                </a:gdLst>
                <a:ahLst/>
                <a:cxnLst>
                  <a:cxn ang="0">
                    <a:pos x="T0" y="T1"/>
                  </a:cxn>
                  <a:cxn ang="0">
                    <a:pos x="T2" y="T3"/>
                  </a:cxn>
                  <a:cxn ang="0">
                    <a:pos x="T4" y="T5"/>
                  </a:cxn>
                  <a:cxn ang="0">
                    <a:pos x="T6" y="T7"/>
                  </a:cxn>
                  <a:cxn ang="0">
                    <a:pos x="T8" y="T9"/>
                  </a:cxn>
                  <a:cxn ang="0">
                    <a:pos x="T10" y="T11"/>
                  </a:cxn>
                  <a:cxn ang="0">
                    <a:pos x="T12" y="T13"/>
                  </a:cxn>
                </a:cxnLst>
                <a:rect l="0" t="0" r="r" b="b"/>
                <a:pathLst>
                  <a:path w="45" h="13">
                    <a:moveTo>
                      <a:pt x="45" y="7"/>
                    </a:moveTo>
                    <a:cubicBezTo>
                      <a:pt x="45" y="3"/>
                      <a:pt x="42" y="0"/>
                      <a:pt x="38" y="0"/>
                    </a:cubicBezTo>
                    <a:cubicBezTo>
                      <a:pt x="7" y="0"/>
                      <a:pt x="7" y="0"/>
                      <a:pt x="7" y="0"/>
                    </a:cubicBezTo>
                    <a:cubicBezTo>
                      <a:pt x="3" y="0"/>
                      <a:pt x="0" y="3"/>
                      <a:pt x="0" y="7"/>
                    </a:cubicBezTo>
                    <a:cubicBezTo>
                      <a:pt x="0" y="11"/>
                      <a:pt x="3" y="13"/>
                      <a:pt x="7" y="13"/>
                    </a:cubicBezTo>
                    <a:cubicBezTo>
                      <a:pt x="38" y="13"/>
                      <a:pt x="38" y="13"/>
                      <a:pt x="38" y="13"/>
                    </a:cubicBezTo>
                    <a:cubicBezTo>
                      <a:pt x="42" y="13"/>
                      <a:pt x="45" y="11"/>
                      <a:pt x="45"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8" name="Freeform 108"/>
              <p:cNvSpPr/>
              <p:nvPr/>
            </p:nvSpPr>
            <p:spPr bwMode="auto">
              <a:xfrm>
                <a:off x="8064501" y="3540125"/>
                <a:ext cx="79375" cy="23812"/>
              </a:xfrm>
              <a:custGeom>
                <a:avLst/>
                <a:gdLst>
                  <a:gd name="T0" fmla="*/ 38 w 44"/>
                  <a:gd name="T1" fmla="*/ 0 h 13"/>
                  <a:gd name="T2" fmla="*/ 6 w 44"/>
                  <a:gd name="T3" fmla="*/ 0 h 13"/>
                  <a:gd name="T4" fmla="*/ 0 w 44"/>
                  <a:gd name="T5" fmla="*/ 7 h 13"/>
                  <a:gd name="T6" fmla="*/ 6 w 44"/>
                  <a:gd name="T7" fmla="*/ 13 h 13"/>
                  <a:gd name="T8" fmla="*/ 38 w 44"/>
                  <a:gd name="T9" fmla="*/ 13 h 13"/>
                  <a:gd name="T10" fmla="*/ 44 w 44"/>
                  <a:gd name="T11" fmla="*/ 7 h 13"/>
                  <a:gd name="T12" fmla="*/ 38 w 44"/>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44" h="13">
                    <a:moveTo>
                      <a:pt x="38" y="0"/>
                    </a:moveTo>
                    <a:cubicBezTo>
                      <a:pt x="6" y="0"/>
                      <a:pt x="6" y="0"/>
                      <a:pt x="6" y="0"/>
                    </a:cubicBezTo>
                    <a:cubicBezTo>
                      <a:pt x="3" y="0"/>
                      <a:pt x="0" y="3"/>
                      <a:pt x="0" y="7"/>
                    </a:cubicBezTo>
                    <a:cubicBezTo>
                      <a:pt x="0" y="11"/>
                      <a:pt x="3" y="13"/>
                      <a:pt x="6" y="13"/>
                    </a:cubicBezTo>
                    <a:cubicBezTo>
                      <a:pt x="38" y="13"/>
                      <a:pt x="38" y="13"/>
                      <a:pt x="38" y="13"/>
                    </a:cubicBezTo>
                    <a:cubicBezTo>
                      <a:pt x="41" y="13"/>
                      <a:pt x="44" y="11"/>
                      <a:pt x="44" y="7"/>
                    </a:cubicBezTo>
                    <a:cubicBezTo>
                      <a:pt x="44" y="3"/>
                      <a:pt x="41" y="0"/>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9" name="Freeform 109"/>
              <p:cNvSpPr/>
              <p:nvPr/>
            </p:nvSpPr>
            <p:spPr bwMode="auto">
              <a:xfrm>
                <a:off x="8015288" y="3656013"/>
                <a:ext cx="66675" cy="65087"/>
              </a:xfrm>
              <a:custGeom>
                <a:avLst/>
                <a:gdLst>
                  <a:gd name="T0" fmla="*/ 12 w 37"/>
                  <a:gd name="T1" fmla="*/ 2 h 36"/>
                  <a:gd name="T2" fmla="*/ 7 w 37"/>
                  <a:gd name="T3" fmla="*/ 0 h 36"/>
                  <a:gd name="T4" fmla="*/ 3 w 37"/>
                  <a:gd name="T5" fmla="*/ 2 h 36"/>
                  <a:gd name="T6" fmla="*/ 3 w 37"/>
                  <a:gd name="T7" fmla="*/ 11 h 36"/>
                  <a:gd name="T8" fmla="*/ 7 w 37"/>
                  <a:gd name="T9" fmla="*/ 16 h 36"/>
                  <a:gd name="T10" fmla="*/ 25 w 37"/>
                  <a:gd name="T11" fmla="*/ 33 h 36"/>
                  <a:gd name="T12" fmla="*/ 34 w 37"/>
                  <a:gd name="T13" fmla="*/ 33 h 36"/>
                  <a:gd name="T14" fmla="*/ 34 w 37"/>
                  <a:gd name="T15" fmla="*/ 24 h 36"/>
                  <a:gd name="T16" fmla="*/ 12 w 37"/>
                  <a:gd name="T17"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6">
                    <a:moveTo>
                      <a:pt x="12" y="2"/>
                    </a:moveTo>
                    <a:cubicBezTo>
                      <a:pt x="10" y="0"/>
                      <a:pt x="9" y="0"/>
                      <a:pt x="7" y="0"/>
                    </a:cubicBezTo>
                    <a:cubicBezTo>
                      <a:pt x="6" y="0"/>
                      <a:pt x="4" y="0"/>
                      <a:pt x="3" y="2"/>
                    </a:cubicBezTo>
                    <a:cubicBezTo>
                      <a:pt x="0" y="4"/>
                      <a:pt x="0" y="8"/>
                      <a:pt x="3" y="11"/>
                    </a:cubicBezTo>
                    <a:cubicBezTo>
                      <a:pt x="7" y="16"/>
                      <a:pt x="7" y="16"/>
                      <a:pt x="7" y="16"/>
                    </a:cubicBezTo>
                    <a:cubicBezTo>
                      <a:pt x="25" y="33"/>
                      <a:pt x="25" y="33"/>
                      <a:pt x="25" y="33"/>
                    </a:cubicBezTo>
                    <a:cubicBezTo>
                      <a:pt x="27" y="36"/>
                      <a:pt x="31" y="36"/>
                      <a:pt x="34" y="33"/>
                    </a:cubicBezTo>
                    <a:cubicBezTo>
                      <a:pt x="37" y="31"/>
                      <a:pt x="37" y="26"/>
                      <a:pt x="34" y="24"/>
                    </a:cubicBezTo>
                    <a:lnTo>
                      <a:pt x="1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 name="Freeform 110"/>
              <p:cNvSpPr/>
              <p:nvPr/>
            </p:nvSpPr>
            <p:spPr bwMode="auto">
              <a:xfrm>
                <a:off x="7743826" y="3656013"/>
                <a:ext cx="68263" cy="65087"/>
              </a:xfrm>
              <a:custGeom>
                <a:avLst/>
                <a:gdLst>
                  <a:gd name="T0" fmla="*/ 29 w 37"/>
                  <a:gd name="T1" fmla="*/ 0 h 36"/>
                  <a:gd name="T2" fmla="*/ 25 w 37"/>
                  <a:gd name="T3" fmla="*/ 2 h 36"/>
                  <a:gd name="T4" fmla="*/ 3 w 37"/>
                  <a:gd name="T5" fmla="*/ 24 h 36"/>
                  <a:gd name="T6" fmla="*/ 3 w 37"/>
                  <a:gd name="T7" fmla="*/ 33 h 36"/>
                  <a:gd name="T8" fmla="*/ 12 w 37"/>
                  <a:gd name="T9" fmla="*/ 33 h 36"/>
                  <a:gd name="T10" fmla="*/ 29 w 37"/>
                  <a:gd name="T11" fmla="*/ 16 h 36"/>
                  <a:gd name="T12" fmla="*/ 34 w 37"/>
                  <a:gd name="T13" fmla="*/ 11 h 36"/>
                  <a:gd name="T14" fmla="*/ 34 w 37"/>
                  <a:gd name="T15" fmla="*/ 2 h 36"/>
                  <a:gd name="T16" fmla="*/ 29 w 37"/>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6">
                    <a:moveTo>
                      <a:pt x="29" y="0"/>
                    </a:moveTo>
                    <a:cubicBezTo>
                      <a:pt x="27" y="0"/>
                      <a:pt x="26" y="0"/>
                      <a:pt x="25" y="2"/>
                    </a:cubicBezTo>
                    <a:cubicBezTo>
                      <a:pt x="3" y="24"/>
                      <a:pt x="3" y="24"/>
                      <a:pt x="3" y="24"/>
                    </a:cubicBezTo>
                    <a:cubicBezTo>
                      <a:pt x="0" y="26"/>
                      <a:pt x="0" y="31"/>
                      <a:pt x="3" y="33"/>
                    </a:cubicBezTo>
                    <a:cubicBezTo>
                      <a:pt x="5" y="36"/>
                      <a:pt x="9" y="36"/>
                      <a:pt x="12" y="33"/>
                    </a:cubicBezTo>
                    <a:cubicBezTo>
                      <a:pt x="29" y="16"/>
                      <a:pt x="29" y="16"/>
                      <a:pt x="29" y="16"/>
                    </a:cubicBezTo>
                    <a:cubicBezTo>
                      <a:pt x="34" y="11"/>
                      <a:pt x="34" y="11"/>
                      <a:pt x="34" y="11"/>
                    </a:cubicBezTo>
                    <a:cubicBezTo>
                      <a:pt x="37" y="8"/>
                      <a:pt x="37" y="4"/>
                      <a:pt x="34" y="2"/>
                    </a:cubicBezTo>
                    <a:cubicBezTo>
                      <a:pt x="33" y="0"/>
                      <a:pt x="31" y="0"/>
                      <a:pt x="2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93188" name="文本框 13"/>
            <p:cNvSpPr txBox="1"/>
            <p:nvPr>
              <p:custDataLst>
                <p:tags r:id="rId3"/>
              </p:custDataLst>
            </p:nvPr>
          </p:nvSpPr>
          <p:spPr>
            <a:xfrm>
              <a:off x="11211" y="3243"/>
              <a:ext cx="8055" cy="1101"/>
            </a:xfrm>
            <a:prstGeom prst="rect">
              <a:avLst/>
            </a:prstGeom>
            <a:solidFill>
              <a:srgbClr val="2B1997"/>
            </a:solidFill>
          </p:spPr>
          <p:style>
            <a:lnRef idx="2">
              <a:schemeClr val="accent4">
                <a:shade val="50000"/>
              </a:schemeClr>
            </a:lnRef>
            <a:fillRef idx="1">
              <a:schemeClr val="accent4"/>
            </a:fillRef>
            <a:effectRef idx="0">
              <a:schemeClr val="accent4"/>
            </a:effectRef>
            <a:fontRef idx="minor">
              <a:schemeClr val="lt1"/>
            </a:fontRef>
          </p:style>
          <p:txBody>
            <a:bodyPr lIns="90016" tIns="46808" rIns="90016" bIns="46808" anchor="t"/>
            <a:lstStyle/>
            <a:p>
              <a:pPr algn="ctr"/>
              <a:endParaRPr lang="zh-CN" altLang="en-US" sz="3600" b="1" dirty="0">
                <a:solidFill>
                  <a:schemeClr val="bg1"/>
                </a:solidFill>
                <a:latin typeface="Microsoft YaHei" panose="020B0503020204020204" pitchFamily="34" charset="-122"/>
                <a:ea typeface="Microsoft YaHei" panose="020B0503020204020204" pitchFamily="34" charset="-122"/>
              </a:endParaRPr>
            </a:p>
          </p:txBody>
        </p:sp>
        <p:grpSp>
          <p:nvGrpSpPr>
            <p:cNvPr id="34" name="组合 33"/>
            <p:cNvGrpSpPr/>
            <p:nvPr>
              <p:custDataLst>
                <p:tags r:id="rId4"/>
              </p:custDataLst>
            </p:nvPr>
          </p:nvGrpSpPr>
          <p:grpSpPr>
            <a:xfrm>
              <a:off x="7589" y="7272"/>
              <a:ext cx="638" cy="564"/>
              <a:chOff x="6427788" y="3384550"/>
              <a:chExt cx="1144587" cy="1011238"/>
            </a:xfrm>
            <a:solidFill>
              <a:srgbClr val="FFFFFF"/>
            </a:solidFill>
          </p:grpSpPr>
          <p:sp>
            <p:nvSpPr>
              <p:cNvPr id="47" name="Freeform 28"/>
              <p:cNvSpPr>
                <a:spLocks noEditPoints="1"/>
              </p:cNvSpPr>
              <p:nvPr/>
            </p:nvSpPr>
            <p:spPr bwMode="auto">
              <a:xfrm>
                <a:off x="6569075" y="3590925"/>
                <a:ext cx="425450" cy="427037"/>
              </a:xfrm>
              <a:custGeom>
                <a:avLst/>
                <a:gdLst>
                  <a:gd name="T0" fmla="*/ 0 w 153"/>
                  <a:gd name="T1" fmla="*/ 0 h 154"/>
                  <a:gd name="T2" fmla="*/ 0 w 153"/>
                  <a:gd name="T3" fmla="*/ 154 h 154"/>
                  <a:gd name="T4" fmla="*/ 153 w 153"/>
                  <a:gd name="T5" fmla="*/ 154 h 154"/>
                  <a:gd name="T6" fmla="*/ 153 w 153"/>
                  <a:gd name="T7" fmla="*/ 0 h 154"/>
                  <a:gd name="T8" fmla="*/ 0 w 153"/>
                  <a:gd name="T9" fmla="*/ 0 h 154"/>
                  <a:gd name="T10" fmla="*/ 145 w 153"/>
                  <a:gd name="T11" fmla="*/ 8 h 154"/>
                  <a:gd name="T12" fmla="*/ 145 w 153"/>
                  <a:gd name="T13" fmla="*/ 125 h 154"/>
                  <a:gd name="T14" fmla="*/ 143 w 153"/>
                  <a:gd name="T15" fmla="*/ 125 h 154"/>
                  <a:gd name="T16" fmla="*/ 110 w 153"/>
                  <a:gd name="T17" fmla="*/ 110 h 154"/>
                  <a:gd name="T18" fmla="*/ 96 w 153"/>
                  <a:gd name="T19" fmla="*/ 96 h 154"/>
                  <a:gd name="T20" fmla="*/ 98 w 153"/>
                  <a:gd name="T21" fmla="*/ 100 h 154"/>
                  <a:gd name="T22" fmla="*/ 88 w 153"/>
                  <a:gd name="T23" fmla="*/ 145 h 154"/>
                  <a:gd name="T24" fmla="*/ 82 w 153"/>
                  <a:gd name="T25" fmla="*/ 129 h 154"/>
                  <a:gd name="T26" fmla="*/ 83 w 153"/>
                  <a:gd name="T27" fmla="*/ 119 h 154"/>
                  <a:gd name="T28" fmla="*/ 68 w 153"/>
                  <a:gd name="T29" fmla="*/ 120 h 154"/>
                  <a:gd name="T30" fmla="*/ 73 w 153"/>
                  <a:gd name="T31" fmla="*/ 130 h 154"/>
                  <a:gd name="T32" fmla="*/ 71 w 153"/>
                  <a:gd name="T33" fmla="*/ 140 h 154"/>
                  <a:gd name="T34" fmla="*/ 68 w 153"/>
                  <a:gd name="T35" fmla="*/ 146 h 154"/>
                  <a:gd name="T36" fmla="*/ 65 w 153"/>
                  <a:gd name="T37" fmla="*/ 146 h 154"/>
                  <a:gd name="T38" fmla="*/ 57 w 153"/>
                  <a:gd name="T39" fmla="*/ 100 h 154"/>
                  <a:gd name="T40" fmla="*/ 60 w 153"/>
                  <a:gd name="T41" fmla="*/ 97 h 154"/>
                  <a:gd name="T42" fmla="*/ 62 w 153"/>
                  <a:gd name="T43" fmla="*/ 101 h 154"/>
                  <a:gd name="T44" fmla="*/ 77 w 153"/>
                  <a:gd name="T45" fmla="*/ 114 h 154"/>
                  <a:gd name="T46" fmla="*/ 89 w 153"/>
                  <a:gd name="T47" fmla="*/ 105 h 154"/>
                  <a:gd name="T48" fmla="*/ 96 w 153"/>
                  <a:gd name="T49" fmla="*/ 96 h 154"/>
                  <a:gd name="T50" fmla="*/ 95 w 153"/>
                  <a:gd name="T51" fmla="*/ 87 h 154"/>
                  <a:gd name="T52" fmla="*/ 100 w 153"/>
                  <a:gd name="T53" fmla="*/ 75 h 154"/>
                  <a:gd name="T54" fmla="*/ 104 w 153"/>
                  <a:gd name="T55" fmla="*/ 56 h 154"/>
                  <a:gd name="T56" fmla="*/ 74 w 153"/>
                  <a:gd name="T57" fmla="*/ 19 h 154"/>
                  <a:gd name="T58" fmla="*/ 53 w 153"/>
                  <a:gd name="T59" fmla="*/ 58 h 154"/>
                  <a:gd name="T60" fmla="*/ 56 w 153"/>
                  <a:gd name="T61" fmla="*/ 73 h 154"/>
                  <a:gd name="T62" fmla="*/ 59 w 153"/>
                  <a:gd name="T63" fmla="*/ 84 h 154"/>
                  <a:gd name="T64" fmla="*/ 60 w 153"/>
                  <a:gd name="T65" fmla="*/ 95 h 154"/>
                  <a:gd name="T66" fmla="*/ 48 w 153"/>
                  <a:gd name="T67" fmla="*/ 107 h 154"/>
                  <a:gd name="T68" fmla="*/ 15 w 153"/>
                  <a:gd name="T69" fmla="*/ 122 h 154"/>
                  <a:gd name="T70" fmla="*/ 8 w 153"/>
                  <a:gd name="T71" fmla="*/ 125 h 154"/>
                  <a:gd name="T72" fmla="*/ 8 w 153"/>
                  <a:gd name="T73" fmla="*/ 8 h 154"/>
                  <a:gd name="T74" fmla="*/ 145 w 153"/>
                  <a:gd name="T75" fmla="*/ 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154">
                    <a:moveTo>
                      <a:pt x="0" y="0"/>
                    </a:moveTo>
                    <a:cubicBezTo>
                      <a:pt x="0" y="154"/>
                      <a:pt x="0" y="154"/>
                      <a:pt x="0" y="154"/>
                    </a:cubicBezTo>
                    <a:cubicBezTo>
                      <a:pt x="153" y="154"/>
                      <a:pt x="153" y="154"/>
                      <a:pt x="153" y="154"/>
                    </a:cubicBezTo>
                    <a:cubicBezTo>
                      <a:pt x="153" y="0"/>
                      <a:pt x="153" y="0"/>
                      <a:pt x="153" y="0"/>
                    </a:cubicBezTo>
                    <a:lnTo>
                      <a:pt x="0" y="0"/>
                    </a:lnTo>
                    <a:close/>
                    <a:moveTo>
                      <a:pt x="145" y="8"/>
                    </a:moveTo>
                    <a:cubicBezTo>
                      <a:pt x="145" y="125"/>
                      <a:pt x="145" y="125"/>
                      <a:pt x="145" y="125"/>
                    </a:cubicBezTo>
                    <a:cubicBezTo>
                      <a:pt x="144" y="124"/>
                      <a:pt x="143" y="125"/>
                      <a:pt x="143" y="125"/>
                    </a:cubicBezTo>
                    <a:cubicBezTo>
                      <a:pt x="140" y="120"/>
                      <a:pt x="110" y="110"/>
                      <a:pt x="110" y="110"/>
                    </a:cubicBezTo>
                    <a:cubicBezTo>
                      <a:pt x="96" y="96"/>
                      <a:pt x="96" y="96"/>
                      <a:pt x="96" y="96"/>
                    </a:cubicBezTo>
                    <a:cubicBezTo>
                      <a:pt x="98" y="100"/>
                      <a:pt x="98" y="100"/>
                      <a:pt x="98" y="100"/>
                    </a:cubicBezTo>
                    <a:cubicBezTo>
                      <a:pt x="99" y="110"/>
                      <a:pt x="88" y="145"/>
                      <a:pt x="88" y="145"/>
                    </a:cubicBezTo>
                    <a:cubicBezTo>
                      <a:pt x="89" y="141"/>
                      <a:pt x="82" y="129"/>
                      <a:pt x="82" y="129"/>
                    </a:cubicBezTo>
                    <a:cubicBezTo>
                      <a:pt x="80" y="126"/>
                      <a:pt x="83" y="119"/>
                      <a:pt x="83" y="119"/>
                    </a:cubicBezTo>
                    <a:cubicBezTo>
                      <a:pt x="74" y="107"/>
                      <a:pt x="68" y="120"/>
                      <a:pt x="68" y="120"/>
                    </a:cubicBezTo>
                    <a:cubicBezTo>
                      <a:pt x="66" y="123"/>
                      <a:pt x="73" y="130"/>
                      <a:pt x="73" y="130"/>
                    </a:cubicBezTo>
                    <a:cubicBezTo>
                      <a:pt x="71" y="132"/>
                      <a:pt x="71" y="140"/>
                      <a:pt x="71" y="140"/>
                    </a:cubicBezTo>
                    <a:cubicBezTo>
                      <a:pt x="70" y="141"/>
                      <a:pt x="69" y="144"/>
                      <a:pt x="68" y="146"/>
                    </a:cubicBezTo>
                    <a:cubicBezTo>
                      <a:pt x="65" y="146"/>
                      <a:pt x="65" y="146"/>
                      <a:pt x="65" y="146"/>
                    </a:cubicBezTo>
                    <a:cubicBezTo>
                      <a:pt x="59" y="128"/>
                      <a:pt x="57" y="100"/>
                      <a:pt x="57" y="100"/>
                    </a:cubicBezTo>
                    <a:cubicBezTo>
                      <a:pt x="56" y="98"/>
                      <a:pt x="60" y="97"/>
                      <a:pt x="60" y="97"/>
                    </a:cubicBezTo>
                    <a:cubicBezTo>
                      <a:pt x="62" y="101"/>
                      <a:pt x="62" y="101"/>
                      <a:pt x="62" y="101"/>
                    </a:cubicBezTo>
                    <a:cubicBezTo>
                      <a:pt x="65" y="106"/>
                      <a:pt x="77" y="114"/>
                      <a:pt x="77" y="114"/>
                    </a:cubicBezTo>
                    <a:cubicBezTo>
                      <a:pt x="89" y="105"/>
                      <a:pt x="89" y="105"/>
                      <a:pt x="89" y="105"/>
                    </a:cubicBezTo>
                    <a:cubicBezTo>
                      <a:pt x="97" y="101"/>
                      <a:pt x="96" y="96"/>
                      <a:pt x="96" y="96"/>
                    </a:cubicBezTo>
                    <a:cubicBezTo>
                      <a:pt x="94" y="95"/>
                      <a:pt x="95" y="87"/>
                      <a:pt x="95" y="87"/>
                    </a:cubicBezTo>
                    <a:cubicBezTo>
                      <a:pt x="97" y="86"/>
                      <a:pt x="100" y="75"/>
                      <a:pt x="100" y="75"/>
                    </a:cubicBezTo>
                    <a:cubicBezTo>
                      <a:pt x="106" y="68"/>
                      <a:pt x="104" y="56"/>
                      <a:pt x="104" y="56"/>
                    </a:cubicBezTo>
                    <a:cubicBezTo>
                      <a:pt x="112" y="16"/>
                      <a:pt x="74" y="19"/>
                      <a:pt x="74" y="19"/>
                    </a:cubicBezTo>
                    <a:cubicBezTo>
                      <a:pt x="46" y="23"/>
                      <a:pt x="53" y="58"/>
                      <a:pt x="53" y="58"/>
                    </a:cubicBezTo>
                    <a:cubicBezTo>
                      <a:pt x="49" y="59"/>
                      <a:pt x="56" y="73"/>
                      <a:pt x="56" y="73"/>
                    </a:cubicBezTo>
                    <a:cubicBezTo>
                      <a:pt x="55" y="74"/>
                      <a:pt x="59" y="84"/>
                      <a:pt x="59" y="84"/>
                    </a:cubicBezTo>
                    <a:cubicBezTo>
                      <a:pt x="60" y="95"/>
                      <a:pt x="60" y="95"/>
                      <a:pt x="60" y="95"/>
                    </a:cubicBezTo>
                    <a:cubicBezTo>
                      <a:pt x="57" y="95"/>
                      <a:pt x="48" y="107"/>
                      <a:pt x="48" y="107"/>
                    </a:cubicBezTo>
                    <a:cubicBezTo>
                      <a:pt x="32" y="108"/>
                      <a:pt x="15" y="122"/>
                      <a:pt x="15" y="122"/>
                    </a:cubicBezTo>
                    <a:cubicBezTo>
                      <a:pt x="11" y="121"/>
                      <a:pt x="9" y="122"/>
                      <a:pt x="8" y="125"/>
                    </a:cubicBezTo>
                    <a:cubicBezTo>
                      <a:pt x="8" y="8"/>
                      <a:pt x="8" y="8"/>
                      <a:pt x="8" y="8"/>
                    </a:cubicBezTo>
                    <a:lnTo>
                      <a:pt x="14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8" name="Freeform 29"/>
              <p:cNvSpPr>
                <a:spLocks noEditPoints="1"/>
              </p:cNvSpPr>
              <p:nvPr/>
            </p:nvSpPr>
            <p:spPr bwMode="auto">
              <a:xfrm>
                <a:off x="6427788" y="3459163"/>
                <a:ext cx="1144587" cy="936625"/>
              </a:xfrm>
              <a:custGeom>
                <a:avLst/>
                <a:gdLst>
                  <a:gd name="T0" fmla="*/ 397 w 412"/>
                  <a:gd name="T1" fmla="*/ 337 h 337"/>
                  <a:gd name="T2" fmla="*/ 16 w 412"/>
                  <a:gd name="T3" fmla="*/ 337 h 337"/>
                  <a:gd name="T4" fmla="*/ 0 w 412"/>
                  <a:gd name="T5" fmla="*/ 322 h 337"/>
                  <a:gd name="T6" fmla="*/ 0 w 412"/>
                  <a:gd name="T7" fmla="*/ 16 h 337"/>
                  <a:gd name="T8" fmla="*/ 16 w 412"/>
                  <a:gd name="T9" fmla="*/ 0 h 337"/>
                  <a:gd name="T10" fmla="*/ 397 w 412"/>
                  <a:gd name="T11" fmla="*/ 0 h 337"/>
                  <a:gd name="T12" fmla="*/ 412 w 412"/>
                  <a:gd name="T13" fmla="*/ 16 h 337"/>
                  <a:gd name="T14" fmla="*/ 412 w 412"/>
                  <a:gd name="T15" fmla="*/ 322 h 337"/>
                  <a:gd name="T16" fmla="*/ 397 w 412"/>
                  <a:gd name="T17" fmla="*/ 337 h 337"/>
                  <a:gd name="T18" fmla="*/ 25 w 412"/>
                  <a:gd name="T19" fmla="*/ 20 h 337"/>
                  <a:gd name="T20" fmla="*/ 18 w 412"/>
                  <a:gd name="T21" fmla="*/ 26 h 337"/>
                  <a:gd name="T22" fmla="*/ 18 w 412"/>
                  <a:gd name="T23" fmla="*/ 311 h 337"/>
                  <a:gd name="T24" fmla="*/ 25 w 412"/>
                  <a:gd name="T25" fmla="*/ 318 h 337"/>
                  <a:gd name="T26" fmla="*/ 388 w 412"/>
                  <a:gd name="T27" fmla="*/ 318 h 337"/>
                  <a:gd name="T28" fmla="*/ 395 w 412"/>
                  <a:gd name="T29" fmla="*/ 311 h 337"/>
                  <a:gd name="T30" fmla="*/ 395 w 412"/>
                  <a:gd name="T31" fmla="*/ 26 h 337"/>
                  <a:gd name="T32" fmla="*/ 388 w 412"/>
                  <a:gd name="T33" fmla="*/ 20 h 337"/>
                  <a:gd name="T34" fmla="*/ 25 w 412"/>
                  <a:gd name="T35" fmla="*/ 2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2" h="337">
                    <a:moveTo>
                      <a:pt x="397" y="337"/>
                    </a:moveTo>
                    <a:cubicBezTo>
                      <a:pt x="16" y="337"/>
                      <a:pt x="16" y="337"/>
                      <a:pt x="16" y="337"/>
                    </a:cubicBezTo>
                    <a:cubicBezTo>
                      <a:pt x="7" y="337"/>
                      <a:pt x="0" y="330"/>
                      <a:pt x="0" y="322"/>
                    </a:cubicBezTo>
                    <a:cubicBezTo>
                      <a:pt x="0" y="16"/>
                      <a:pt x="0" y="16"/>
                      <a:pt x="0" y="16"/>
                    </a:cubicBezTo>
                    <a:cubicBezTo>
                      <a:pt x="0" y="7"/>
                      <a:pt x="7" y="0"/>
                      <a:pt x="16" y="0"/>
                    </a:cubicBezTo>
                    <a:cubicBezTo>
                      <a:pt x="397" y="0"/>
                      <a:pt x="397" y="0"/>
                      <a:pt x="397" y="0"/>
                    </a:cubicBezTo>
                    <a:cubicBezTo>
                      <a:pt x="405" y="0"/>
                      <a:pt x="412" y="7"/>
                      <a:pt x="412" y="16"/>
                    </a:cubicBezTo>
                    <a:cubicBezTo>
                      <a:pt x="412" y="322"/>
                      <a:pt x="412" y="322"/>
                      <a:pt x="412" y="322"/>
                    </a:cubicBezTo>
                    <a:cubicBezTo>
                      <a:pt x="412" y="330"/>
                      <a:pt x="405" y="337"/>
                      <a:pt x="397" y="337"/>
                    </a:cubicBezTo>
                    <a:close/>
                    <a:moveTo>
                      <a:pt x="25" y="20"/>
                    </a:moveTo>
                    <a:cubicBezTo>
                      <a:pt x="21" y="20"/>
                      <a:pt x="18" y="23"/>
                      <a:pt x="18" y="26"/>
                    </a:cubicBezTo>
                    <a:cubicBezTo>
                      <a:pt x="18" y="311"/>
                      <a:pt x="18" y="311"/>
                      <a:pt x="18" y="311"/>
                    </a:cubicBezTo>
                    <a:cubicBezTo>
                      <a:pt x="18" y="315"/>
                      <a:pt x="21" y="318"/>
                      <a:pt x="25" y="318"/>
                    </a:cubicBezTo>
                    <a:cubicBezTo>
                      <a:pt x="388" y="318"/>
                      <a:pt x="388" y="318"/>
                      <a:pt x="388" y="318"/>
                    </a:cubicBezTo>
                    <a:cubicBezTo>
                      <a:pt x="392" y="318"/>
                      <a:pt x="395" y="315"/>
                      <a:pt x="395" y="311"/>
                    </a:cubicBezTo>
                    <a:cubicBezTo>
                      <a:pt x="395" y="26"/>
                      <a:pt x="395" y="26"/>
                      <a:pt x="395" y="26"/>
                    </a:cubicBezTo>
                    <a:cubicBezTo>
                      <a:pt x="395" y="23"/>
                      <a:pt x="392" y="20"/>
                      <a:pt x="388" y="20"/>
                    </a:cubicBezTo>
                    <a:lnTo>
                      <a:pt x="25"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9" name="Freeform 30"/>
              <p:cNvSpPr/>
              <p:nvPr/>
            </p:nvSpPr>
            <p:spPr bwMode="auto">
              <a:xfrm>
                <a:off x="6572250" y="4084638"/>
                <a:ext cx="863600" cy="61912"/>
              </a:xfrm>
              <a:custGeom>
                <a:avLst/>
                <a:gdLst>
                  <a:gd name="T0" fmla="*/ 305 w 311"/>
                  <a:gd name="T1" fmla="*/ 0 h 22"/>
                  <a:gd name="T2" fmla="*/ 196 w 311"/>
                  <a:gd name="T3" fmla="*/ 0 h 22"/>
                  <a:gd name="T4" fmla="*/ 183 w 311"/>
                  <a:gd name="T5" fmla="*/ 0 h 22"/>
                  <a:gd name="T6" fmla="*/ 127 w 311"/>
                  <a:gd name="T7" fmla="*/ 0 h 22"/>
                  <a:gd name="T8" fmla="*/ 74 w 311"/>
                  <a:gd name="T9" fmla="*/ 0 h 22"/>
                  <a:gd name="T10" fmla="*/ 5 w 311"/>
                  <a:gd name="T11" fmla="*/ 0 h 22"/>
                  <a:gd name="T12" fmla="*/ 0 w 311"/>
                  <a:gd name="T13" fmla="*/ 11 h 22"/>
                  <a:gd name="T14" fmla="*/ 5 w 311"/>
                  <a:gd name="T15" fmla="*/ 22 h 22"/>
                  <a:gd name="T16" fmla="*/ 74 w 311"/>
                  <a:gd name="T17" fmla="*/ 22 h 22"/>
                  <a:gd name="T18" fmla="*/ 127 w 311"/>
                  <a:gd name="T19" fmla="*/ 22 h 22"/>
                  <a:gd name="T20" fmla="*/ 183 w 311"/>
                  <a:gd name="T21" fmla="*/ 22 h 22"/>
                  <a:gd name="T22" fmla="*/ 196 w 311"/>
                  <a:gd name="T23" fmla="*/ 22 h 22"/>
                  <a:gd name="T24" fmla="*/ 305 w 311"/>
                  <a:gd name="T25" fmla="*/ 22 h 22"/>
                  <a:gd name="T26" fmla="*/ 311 w 311"/>
                  <a:gd name="T27" fmla="*/ 11 h 22"/>
                  <a:gd name="T28" fmla="*/ 305 w 311"/>
                  <a:gd name="T2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1" h="22">
                    <a:moveTo>
                      <a:pt x="305" y="0"/>
                    </a:moveTo>
                    <a:cubicBezTo>
                      <a:pt x="196" y="0"/>
                      <a:pt x="196" y="0"/>
                      <a:pt x="196" y="0"/>
                    </a:cubicBezTo>
                    <a:cubicBezTo>
                      <a:pt x="183" y="0"/>
                      <a:pt x="183" y="0"/>
                      <a:pt x="183" y="0"/>
                    </a:cubicBezTo>
                    <a:cubicBezTo>
                      <a:pt x="127" y="0"/>
                      <a:pt x="127" y="0"/>
                      <a:pt x="127" y="0"/>
                    </a:cubicBezTo>
                    <a:cubicBezTo>
                      <a:pt x="74" y="0"/>
                      <a:pt x="74" y="0"/>
                      <a:pt x="74" y="0"/>
                    </a:cubicBezTo>
                    <a:cubicBezTo>
                      <a:pt x="5" y="0"/>
                      <a:pt x="5" y="0"/>
                      <a:pt x="5" y="0"/>
                    </a:cubicBezTo>
                    <a:cubicBezTo>
                      <a:pt x="2" y="0"/>
                      <a:pt x="0" y="5"/>
                      <a:pt x="0" y="11"/>
                    </a:cubicBezTo>
                    <a:cubicBezTo>
                      <a:pt x="0" y="18"/>
                      <a:pt x="2" y="22"/>
                      <a:pt x="5" y="22"/>
                    </a:cubicBezTo>
                    <a:cubicBezTo>
                      <a:pt x="74" y="22"/>
                      <a:pt x="74" y="22"/>
                      <a:pt x="74" y="22"/>
                    </a:cubicBezTo>
                    <a:cubicBezTo>
                      <a:pt x="127" y="22"/>
                      <a:pt x="127" y="22"/>
                      <a:pt x="127" y="22"/>
                    </a:cubicBezTo>
                    <a:cubicBezTo>
                      <a:pt x="183" y="22"/>
                      <a:pt x="183" y="22"/>
                      <a:pt x="183" y="22"/>
                    </a:cubicBezTo>
                    <a:cubicBezTo>
                      <a:pt x="196" y="22"/>
                      <a:pt x="196" y="22"/>
                      <a:pt x="196" y="22"/>
                    </a:cubicBezTo>
                    <a:cubicBezTo>
                      <a:pt x="305" y="22"/>
                      <a:pt x="305" y="22"/>
                      <a:pt x="305" y="22"/>
                    </a:cubicBezTo>
                    <a:cubicBezTo>
                      <a:pt x="309" y="22"/>
                      <a:pt x="311" y="18"/>
                      <a:pt x="311" y="11"/>
                    </a:cubicBezTo>
                    <a:cubicBezTo>
                      <a:pt x="311" y="5"/>
                      <a:pt x="309" y="0"/>
                      <a:pt x="30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0" name="Freeform 31"/>
              <p:cNvSpPr/>
              <p:nvPr/>
            </p:nvSpPr>
            <p:spPr bwMode="auto">
              <a:xfrm>
                <a:off x="6572250" y="4213225"/>
                <a:ext cx="863600" cy="60325"/>
              </a:xfrm>
              <a:custGeom>
                <a:avLst/>
                <a:gdLst>
                  <a:gd name="T0" fmla="*/ 305 w 311"/>
                  <a:gd name="T1" fmla="*/ 0 h 22"/>
                  <a:gd name="T2" fmla="*/ 196 w 311"/>
                  <a:gd name="T3" fmla="*/ 0 h 22"/>
                  <a:gd name="T4" fmla="*/ 183 w 311"/>
                  <a:gd name="T5" fmla="*/ 0 h 22"/>
                  <a:gd name="T6" fmla="*/ 127 w 311"/>
                  <a:gd name="T7" fmla="*/ 0 h 22"/>
                  <a:gd name="T8" fmla="*/ 74 w 311"/>
                  <a:gd name="T9" fmla="*/ 0 h 22"/>
                  <a:gd name="T10" fmla="*/ 5 w 311"/>
                  <a:gd name="T11" fmla="*/ 0 h 22"/>
                  <a:gd name="T12" fmla="*/ 0 w 311"/>
                  <a:gd name="T13" fmla="*/ 11 h 22"/>
                  <a:gd name="T14" fmla="*/ 5 w 311"/>
                  <a:gd name="T15" fmla="*/ 22 h 22"/>
                  <a:gd name="T16" fmla="*/ 74 w 311"/>
                  <a:gd name="T17" fmla="*/ 22 h 22"/>
                  <a:gd name="T18" fmla="*/ 127 w 311"/>
                  <a:gd name="T19" fmla="*/ 22 h 22"/>
                  <a:gd name="T20" fmla="*/ 183 w 311"/>
                  <a:gd name="T21" fmla="*/ 22 h 22"/>
                  <a:gd name="T22" fmla="*/ 196 w 311"/>
                  <a:gd name="T23" fmla="*/ 22 h 22"/>
                  <a:gd name="T24" fmla="*/ 305 w 311"/>
                  <a:gd name="T25" fmla="*/ 22 h 22"/>
                  <a:gd name="T26" fmla="*/ 311 w 311"/>
                  <a:gd name="T27" fmla="*/ 11 h 22"/>
                  <a:gd name="T28" fmla="*/ 305 w 311"/>
                  <a:gd name="T2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1" h="22">
                    <a:moveTo>
                      <a:pt x="305" y="0"/>
                    </a:moveTo>
                    <a:cubicBezTo>
                      <a:pt x="196" y="0"/>
                      <a:pt x="196" y="0"/>
                      <a:pt x="196" y="0"/>
                    </a:cubicBezTo>
                    <a:cubicBezTo>
                      <a:pt x="183" y="0"/>
                      <a:pt x="183" y="0"/>
                      <a:pt x="183" y="0"/>
                    </a:cubicBezTo>
                    <a:cubicBezTo>
                      <a:pt x="127" y="0"/>
                      <a:pt x="127" y="0"/>
                      <a:pt x="127" y="0"/>
                    </a:cubicBezTo>
                    <a:cubicBezTo>
                      <a:pt x="74" y="0"/>
                      <a:pt x="74" y="0"/>
                      <a:pt x="74" y="0"/>
                    </a:cubicBezTo>
                    <a:cubicBezTo>
                      <a:pt x="5" y="0"/>
                      <a:pt x="5" y="0"/>
                      <a:pt x="5" y="0"/>
                    </a:cubicBezTo>
                    <a:cubicBezTo>
                      <a:pt x="2" y="0"/>
                      <a:pt x="0" y="5"/>
                      <a:pt x="0" y="11"/>
                    </a:cubicBezTo>
                    <a:cubicBezTo>
                      <a:pt x="0" y="18"/>
                      <a:pt x="2" y="22"/>
                      <a:pt x="5" y="22"/>
                    </a:cubicBezTo>
                    <a:cubicBezTo>
                      <a:pt x="74" y="22"/>
                      <a:pt x="74" y="22"/>
                      <a:pt x="74" y="22"/>
                    </a:cubicBezTo>
                    <a:cubicBezTo>
                      <a:pt x="127" y="22"/>
                      <a:pt x="127" y="22"/>
                      <a:pt x="127" y="22"/>
                    </a:cubicBezTo>
                    <a:cubicBezTo>
                      <a:pt x="183" y="22"/>
                      <a:pt x="183" y="22"/>
                      <a:pt x="183" y="22"/>
                    </a:cubicBezTo>
                    <a:cubicBezTo>
                      <a:pt x="196" y="22"/>
                      <a:pt x="196" y="22"/>
                      <a:pt x="196" y="22"/>
                    </a:cubicBezTo>
                    <a:cubicBezTo>
                      <a:pt x="305" y="22"/>
                      <a:pt x="305" y="22"/>
                      <a:pt x="305" y="22"/>
                    </a:cubicBezTo>
                    <a:cubicBezTo>
                      <a:pt x="309" y="22"/>
                      <a:pt x="311" y="18"/>
                      <a:pt x="311" y="11"/>
                    </a:cubicBezTo>
                    <a:cubicBezTo>
                      <a:pt x="311" y="5"/>
                      <a:pt x="309" y="0"/>
                      <a:pt x="30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1" name="Freeform 32"/>
              <p:cNvSpPr/>
              <p:nvPr/>
            </p:nvSpPr>
            <p:spPr bwMode="auto">
              <a:xfrm>
                <a:off x="7031038" y="3806825"/>
                <a:ext cx="420687" cy="33337"/>
              </a:xfrm>
              <a:custGeom>
                <a:avLst/>
                <a:gdLst>
                  <a:gd name="T0" fmla="*/ 147 w 152"/>
                  <a:gd name="T1" fmla="*/ 0 h 12"/>
                  <a:gd name="T2" fmla="*/ 122 w 152"/>
                  <a:gd name="T3" fmla="*/ 0 h 12"/>
                  <a:gd name="T4" fmla="*/ 30 w 152"/>
                  <a:gd name="T5" fmla="*/ 0 h 12"/>
                  <a:gd name="T6" fmla="*/ 5 w 152"/>
                  <a:gd name="T7" fmla="*/ 0 h 12"/>
                  <a:gd name="T8" fmla="*/ 0 w 152"/>
                  <a:gd name="T9" fmla="*/ 6 h 12"/>
                  <a:gd name="T10" fmla="*/ 5 w 152"/>
                  <a:gd name="T11" fmla="*/ 12 h 12"/>
                  <a:gd name="T12" fmla="*/ 30 w 152"/>
                  <a:gd name="T13" fmla="*/ 12 h 12"/>
                  <a:gd name="T14" fmla="*/ 122 w 152"/>
                  <a:gd name="T15" fmla="*/ 12 h 12"/>
                  <a:gd name="T16" fmla="*/ 147 w 152"/>
                  <a:gd name="T17" fmla="*/ 12 h 12"/>
                  <a:gd name="T18" fmla="*/ 152 w 152"/>
                  <a:gd name="T19" fmla="*/ 6 h 12"/>
                  <a:gd name="T20" fmla="*/ 147 w 152"/>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2" h="12">
                    <a:moveTo>
                      <a:pt x="147" y="0"/>
                    </a:moveTo>
                    <a:cubicBezTo>
                      <a:pt x="122" y="0"/>
                      <a:pt x="122" y="0"/>
                      <a:pt x="122" y="0"/>
                    </a:cubicBezTo>
                    <a:cubicBezTo>
                      <a:pt x="30" y="0"/>
                      <a:pt x="30" y="0"/>
                      <a:pt x="30" y="0"/>
                    </a:cubicBezTo>
                    <a:cubicBezTo>
                      <a:pt x="5" y="0"/>
                      <a:pt x="5" y="0"/>
                      <a:pt x="5" y="0"/>
                    </a:cubicBezTo>
                    <a:cubicBezTo>
                      <a:pt x="2" y="0"/>
                      <a:pt x="0" y="3"/>
                      <a:pt x="0" y="6"/>
                    </a:cubicBezTo>
                    <a:cubicBezTo>
                      <a:pt x="0" y="9"/>
                      <a:pt x="2" y="12"/>
                      <a:pt x="5" y="12"/>
                    </a:cubicBezTo>
                    <a:cubicBezTo>
                      <a:pt x="30" y="12"/>
                      <a:pt x="30" y="12"/>
                      <a:pt x="30" y="12"/>
                    </a:cubicBezTo>
                    <a:cubicBezTo>
                      <a:pt x="122" y="12"/>
                      <a:pt x="122" y="12"/>
                      <a:pt x="122" y="12"/>
                    </a:cubicBezTo>
                    <a:cubicBezTo>
                      <a:pt x="147" y="12"/>
                      <a:pt x="147" y="12"/>
                      <a:pt x="147" y="12"/>
                    </a:cubicBezTo>
                    <a:cubicBezTo>
                      <a:pt x="150" y="12"/>
                      <a:pt x="152" y="9"/>
                      <a:pt x="152" y="6"/>
                    </a:cubicBezTo>
                    <a:cubicBezTo>
                      <a:pt x="152" y="3"/>
                      <a:pt x="150" y="0"/>
                      <a:pt x="1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2" name="Freeform 33"/>
              <p:cNvSpPr/>
              <p:nvPr/>
            </p:nvSpPr>
            <p:spPr bwMode="auto">
              <a:xfrm>
                <a:off x="7031038" y="3740150"/>
                <a:ext cx="423862" cy="33337"/>
              </a:xfrm>
              <a:custGeom>
                <a:avLst/>
                <a:gdLst>
                  <a:gd name="T0" fmla="*/ 147 w 153"/>
                  <a:gd name="T1" fmla="*/ 0 h 12"/>
                  <a:gd name="T2" fmla="*/ 122 w 153"/>
                  <a:gd name="T3" fmla="*/ 0 h 12"/>
                  <a:gd name="T4" fmla="*/ 30 w 153"/>
                  <a:gd name="T5" fmla="*/ 0 h 12"/>
                  <a:gd name="T6" fmla="*/ 5 w 153"/>
                  <a:gd name="T7" fmla="*/ 0 h 12"/>
                  <a:gd name="T8" fmla="*/ 0 w 153"/>
                  <a:gd name="T9" fmla="*/ 6 h 12"/>
                  <a:gd name="T10" fmla="*/ 5 w 153"/>
                  <a:gd name="T11" fmla="*/ 12 h 12"/>
                  <a:gd name="T12" fmla="*/ 30 w 153"/>
                  <a:gd name="T13" fmla="*/ 12 h 12"/>
                  <a:gd name="T14" fmla="*/ 122 w 153"/>
                  <a:gd name="T15" fmla="*/ 12 h 12"/>
                  <a:gd name="T16" fmla="*/ 147 w 153"/>
                  <a:gd name="T17" fmla="*/ 12 h 12"/>
                  <a:gd name="T18" fmla="*/ 153 w 153"/>
                  <a:gd name="T19" fmla="*/ 6 h 12"/>
                  <a:gd name="T20" fmla="*/ 147 w 153"/>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12">
                    <a:moveTo>
                      <a:pt x="147" y="0"/>
                    </a:moveTo>
                    <a:cubicBezTo>
                      <a:pt x="122" y="0"/>
                      <a:pt x="122" y="0"/>
                      <a:pt x="122" y="0"/>
                    </a:cubicBezTo>
                    <a:cubicBezTo>
                      <a:pt x="30" y="0"/>
                      <a:pt x="30" y="0"/>
                      <a:pt x="30" y="0"/>
                    </a:cubicBezTo>
                    <a:cubicBezTo>
                      <a:pt x="5" y="0"/>
                      <a:pt x="5" y="0"/>
                      <a:pt x="5" y="0"/>
                    </a:cubicBezTo>
                    <a:cubicBezTo>
                      <a:pt x="2" y="0"/>
                      <a:pt x="0" y="3"/>
                      <a:pt x="0" y="6"/>
                    </a:cubicBezTo>
                    <a:cubicBezTo>
                      <a:pt x="0" y="9"/>
                      <a:pt x="2" y="12"/>
                      <a:pt x="5" y="12"/>
                    </a:cubicBezTo>
                    <a:cubicBezTo>
                      <a:pt x="30" y="12"/>
                      <a:pt x="30" y="12"/>
                      <a:pt x="30" y="12"/>
                    </a:cubicBezTo>
                    <a:cubicBezTo>
                      <a:pt x="122" y="12"/>
                      <a:pt x="122" y="12"/>
                      <a:pt x="122" y="12"/>
                    </a:cubicBezTo>
                    <a:cubicBezTo>
                      <a:pt x="147" y="12"/>
                      <a:pt x="147" y="12"/>
                      <a:pt x="147" y="12"/>
                    </a:cubicBezTo>
                    <a:cubicBezTo>
                      <a:pt x="150" y="12"/>
                      <a:pt x="153" y="9"/>
                      <a:pt x="153" y="6"/>
                    </a:cubicBezTo>
                    <a:cubicBezTo>
                      <a:pt x="153" y="3"/>
                      <a:pt x="150" y="0"/>
                      <a:pt x="1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3" name="Freeform 34"/>
              <p:cNvSpPr/>
              <p:nvPr/>
            </p:nvSpPr>
            <p:spPr bwMode="auto">
              <a:xfrm>
                <a:off x="7031038" y="3673475"/>
                <a:ext cx="420687" cy="33337"/>
              </a:xfrm>
              <a:custGeom>
                <a:avLst/>
                <a:gdLst>
                  <a:gd name="T0" fmla="*/ 147 w 152"/>
                  <a:gd name="T1" fmla="*/ 0 h 12"/>
                  <a:gd name="T2" fmla="*/ 122 w 152"/>
                  <a:gd name="T3" fmla="*/ 0 h 12"/>
                  <a:gd name="T4" fmla="*/ 30 w 152"/>
                  <a:gd name="T5" fmla="*/ 0 h 12"/>
                  <a:gd name="T6" fmla="*/ 5 w 152"/>
                  <a:gd name="T7" fmla="*/ 0 h 12"/>
                  <a:gd name="T8" fmla="*/ 0 w 152"/>
                  <a:gd name="T9" fmla="*/ 6 h 12"/>
                  <a:gd name="T10" fmla="*/ 5 w 152"/>
                  <a:gd name="T11" fmla="*/ 12 h 12"/>
                  <a:gd name="T12" fmla="*/ 30 w 152"/>
                  <a:gd name="T13" fmla="*/ 12 h 12"/>
                  <a:gd name="T14" fmla="*/ 122 w 152"/>
                  <a:gd name="T15" fmla="*/ 12 h 12"/>
                  <a:gd name="T16" fmla="*/ 147 w 152"/>
                  <a:gd name="T17" fmla="*/ 12 h 12"/>
                  <a:gd name="T18" fmla="*/ 152 w 152"/>
                  <a:gd name="T19" fmla="*/ 6 h 12"/>
                  <a:gd name="T20" fmla="*/ 147 w 152"/>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2" h="12">
                    <a:moveTo>
                      <a:pt x="147" y="0"/>
                    </a:moveTo>
                    <a:cubicBezTo>
                      <a:pt x="122" y="0"/>
                      <a:pt x="122" y="0"/>
                      <a:pt x="122" y="0"/>
                    </a:cubicBezTo>
                    <a:cubicBezTo>
                      <a:pt x="30" y="0"/>
                      <a:pt x="30" y="0"/>
                      <a:pt x="30" y="0"/>
                    </a:cubicBezTo>
                    <a:cubicBezTo>
                      <a:pt x="5" y="0"/>
                      <a:pt x="5" y="0"/>
                      <a:pt x="5" y="0"/>
                    </a:cubicBezTo>
                    <a:cubicBezTo>
                      <a:pt x="2" y="0"/>
                      <a:pt x="0" y="3"/>
                      <a:pt x="0" y="6"/>
                    </a:cubicBezTo>
                    <a:cubicBezTo>
                      <a:pt x="0" y="10"/>
                      <a:pt x="2" y="12"/>
                      <a:pt x="5" y="12"/>
                    </a:cubicBezTo>
                    <a:cubicBezTo>
                      <a:pt x="30" y="12"/>
                      <a:pt x="30" y="12"/>
                      <a:pt x="30" y="12"/>
                    </a:cubicBezTo>
                    <a:cubicBezTo>
                      <a:pt x="122" y="12"/>
                      <a:pt x="122" y="12"/>
                      <a:pt x="122" y="12"/>
                    </a:cubicBezTo>
                    <a:cubicBezTo>
                      <a:pt x="147" y="12"/>
                      <a:pt x="147" y="12"/>
                      <a:pt x="147" y="12"/>
                    </a:cubicBezTo>
                    <a:cubicBezTo>
                      <a:pt x="150" y="12"/>
                      <a:pt x="152" y="10"/>
                      <a:pt x="152" y="6"/>
                    </a:cubicBezTo>
                    <a:cubicBezTo>
                      <a:pt x="152" y="3"/>
                      <a:pt x="150" y="0"/>
                      <a:pt x="1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4" name="Freeform 35"/>
              <p:cNvSpPr/>
              <p:nvPr/>
            </p:nvSpPr>
            <p:spPr bwMode="auto">
              <a:xfrm>
                <a:off x="7031038" y="3606800"/>
                <a:ext cx="423862" cy="33337"/>
              </a:xfrm>
              <a:custGeom>
                <a:avLst/>
                <a:gdLst>
                  <a:gd name="T0" fmla="*/ 147 w 153"/>
                  <a:gd name="T1" fmla="*/ 0 h 12"/>
                  <a:gd name="T2" fmla="*/ 122 w 153"/>
                  <a:gd name="T3" fmla="*/ 0 h 12"/>
                  <a:gd name="T4" fmla="*/ 30 w 153"/>
                  <a:gd name="T5" fmla="*/ 0 h 12"/>
                  <a:gd name="T6" fmla="*/ 5 w 153"/>
                  <a:gd name="T7" fmla="*/ 0 h 12"/>
                  <a:gd name="T8" fmla="*/ 0 w 153"/>
                  <a:gd name="T9" fmla="*/ 6 h 12"/>
                  <a:gd name="T10" fmla="*/ 5 w 153"/>
                  <a:gd name="T11" fmla="*/ 12 h 12"/>
                  <a:gd name="T12" fmla="*/ 30 w 153"/>
                  <a:gd name="T13" fmla="*/ 12 h 12"/>
                  <a:gd name="T14" fmla="*/ 122 w 153"/>
                  <a:gd name="T15" fmla="*/ 12 h 12"/>
                  <a:gd name="T16" fmla="*/ 147 w 153"/>
                  <a:gd name="T17" fmla="*/ 12 h 12"/>
                  <a:gd name="T18" fmla="*/ 153 w 153"/>
                  <a:gd name="T19" fmla="*/ 6 h 12"/>
                  <a:gd name="T20" fmla="*/ 147 w 153"/>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12">
                    <a:moveTo>
                      <a:pt x="147" y="0"/>
                    </a:moveTo>
                    <a:cubicBezTo>
                      <a:pt x="122" y="0"/>
                      <a:pt x="122" y="0"/>
                      <a:pt x="122" y="0"/>
                    </a:cubicBezTo>
                    <a:cubicBezTo>
                      <a:pt x="30" y="0"/>
                      <a:pt x="30" y="0"/>
                      <a:pt x="30" y="0"/>
                    </a:cubicBezTo>
                    <a:cubicBezTo>
                      <a:pt x="5" y="0"/>
                      <a:pt x="5" y="0"/>
                      <a:pt x="5" y="0"/>
                    </a:cubicBezTo>
                    <a:cubicBezTo>
                      <a:pt x="2" y="0"/>
                      <a:pt x="0" y="3"/>
                      <a:pt x="0" y="6"/>
                    </a:cubicBezTo>
                    <a:cubicBezTo>
                      <a:pt x="0" y="10"/>
                      <a:pt x="2" y="12"/>
                      <a:pt x="5" y="12"/>
                    </a:cubicBezTo>
                    <a:cubicBezTo>
                      <a:pt x="30" y="12"/>
                      <a:pt x="30" y="12"/>
                      <a:pt x="30" y="12"/>
                    </a:cubicBezTo>
                    <a:cubicBezTo>
                      <a:pt x="122" y="12"/>
                      <a:pt x="122" y="12"/>
                      <a:pt x="122" y="12"/>
                    </a:cubicBezTo>
                    <a:cubicBezTo>
                      <a:pt x="147" y="12"/>
                      <a:pt x="147" y="12"/>
                      <a:pt x="147" y="12"/>
                    </a:cubicBezTo>
                    <a:cubicBezTo>
                      <a:pt x="150" y="12"/>
                      <a:pt x="153" y="10"/>
                      <a:pt x="153" y="6"/>
                    </a:cubicBezTo>
                    <a:cubicBezTo>
                      <a:pt x="153" y="3"/>
                      <a:pt x="150" y="0"/>
                      <a:pt x="1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5" name="Freeform 36"/>
              <p:cNvSpPr/>
              <p:nvPr/>
            </p:nvSpPr>
            <p:spPr bwMode="auto">
              <a:xfrm>
                <a:off x="6899275" y="3384550"/>
                <a:ext cx="187325" cy="88900"/>
              </a:xfrm>
              <a:custGeom>
                <a:avLst/>
                <a:gdLst>
                  <a:gd name="T0" fmla="*/ 16 w 67"/>
                  <a:gd name="T1" fmla="*/ 32 h 32"/>
                  <a:gd name="T2" fmla="*/ 34 w 67"/>
                  <a:gd name="T3" fmla="*/ 16 h 32"/>
                  <a:gd name="T4" fmla="*/ 52 w 67"/>
                  <a:gd name="T5" fmla="*/ 32 h 32"/>
                  <a:gd name="T6" fmla="*/ 67 w 67"/>
                  <a:gd name="T7" fmla="*/ 32 h 32"/>
                  <a:gd name="T8" fmla="*/ 34 w 67"/>
                  <a:gd name="T9" fmla="*/ 0 h 32"/>
                  <a:gd name="T10" fmla="*/ 0 w 67"/>
                  <a:gd name="T11" fmla="*/ 32 h 32"/>
                  <a:gd name="T12" fmla="*/ 16 w 67"/>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67" h="32">
                    <a:moveTo>
                      <a:pt x="16" y="32"/>
                    </a:moveTo>
                    <a:cubicBezTo>
                      <a:pt x="17" y="23"/>
                      <a:pt x="24" y="16"/>
                      <a:pt x="34" y="16"/>
                    </a:cubicBezTo>
                    <a:cubicBezTo>
                      <a:pt x="43" y="16"/>
                      <a:pt x="51" y="23"/>
                      <a:pt x="52" y="32"/>
                    </a:cubicBezTo>
                    <a:cubicBezTo>
                      <a:pt x="67" y="32"/>
                      <a:pt x="67" y="32"/>
                      <a:pt x="67" y="32"/>
                    </a:cubicBezTo>
                    <a:cubicBezTo>
                      <a:pt x="66" y="14"/>
                      <a:pt x="52" y="0"/>
                      <a:pt x="34" y="0"/>
                    </a:cubicBezTo>
                    <a:cubicBezTo>
                      <a:pt x="16" y="0"/>
                      <a:pt x="1" y="14"/>
                      <a:pt x="0" y="32"/>
                    </a:cubicBezTo>
                    <a:lnTo>
                      <a:pt x="16"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93194" name="文本框 36"/>
            <p:cNvSpPr txBox="1"/>
            <p:nvPr>
              <p:custDataLst>
                <p:tags r:id="rId5"/>
              </p:custDataLst>
            </p:nvPr>
          </p:nvSpPr>
          <p:spPr>
            <a:xfrm>
              <a:off x="11315" y="7272"/>
              <a:ext cx="7951" cy="961"/>
            </a:xfrm>
            <a:prstGeom prst="rect">
              <a:avLst/>
            </a:prstGeom>
            <a:solidFill>
              <a:srgbClr val="C00000"/>
            </a:solidFill>
          </p:spPr>
          <p:style>
            <a:lnRef idx="1">
              <a:schemeClr val="accent3"/>
            </a:lnRef>
            <a:fillRef idx="3">
              <a:schemeClr val="accent3"/>
            </a:fillRef>
            <a:effectRef idx="2">
              <a:schemeClr val="accent3"/>
            </a:effectRef>
            <a:fontRef idx="minor">
              <a:schemeClr val="lt1"/>
            </a:fontRef>
          </p:style>
          <p:txBody>
            <a:bodyPr lIns="90016" tIns="46808" rIns="90016" bIns="46808" anchor="t"/>
            <a:lstStyle/>
            <a:p>
              <a:pPr algn="ctr"/>
              <a:endParaRPr lang="zh-CN" altLang="en-US" sz="3600" b="1" dirty="0">
                <a:solidFill>
                  <a:schemeClr val="bg1"/>
                </a:solidFill>
                <a:latin typeface="Microsoft YaHei" panose="020B0503020204020204" pitchFamily="34" charset="-122"/>
                <a:ea typeface="Microsoft YaHei" panose="020B0503020204020204" pitchFamily="34" charset="-122"/>
              </a:endParaRPr>
            </a:p>
          </p:txBody>
        </p:sp>
        <p:grpSp>
          <p:nvGrpSpPr>
            <p:cNvPr id="58" name="组合 57"/>
            <p:cNvGrpSpPr/>
            <p:nvPr>
              <p:custDataLst>
                <p:tags r:id="rId6"/>
              </p:custDataLst>
            </p:nvPr>
          </p:nvGrpSpPr>
          <p:grpSpPr>
            <a:xfrm>
              <a:off x="6952" y="5884"/>
              <a:ext cx="570" cy="596"/>
              <a:chOff x="7519988" y="1903413"/>
              <a:chExt cx="482600" cy="504825"/>
            </a:xfrm>
            <a:solidFill>
              <a:srgbClr val="FFFFFF"/>
            </a:solidFill>
          </p:grpSpPr>
          <p:sp>
            <p:nvSpPr>
              <p:cNvPr id="66" name="Freeform 32"/>
              <p:cNvSpPr>
                <a:spLocks noEditPoints="1"/>
              </p:cNvSpPr>
              <p:nvPr/>
            </p:nvSpPr>
            <p:spPr bwMode="auto">
              <a:xfrm>
                <a:off x="7519988" y="1903413"/>
                <a:ext cx="482600" cy="504825"/>
              </a:xfrm>
              <a:custGeom>
                <a:avLst/>
                <a:gdLst>
                  <a:gd name="T0" fmla="*/ 238 w 266"/>
                  <a:gd name="T1" fmla="*/ 238 h 278"/>
                  <a:gd name="T2" fmla="*/ 259 w 266"/>
                  <a:gd name="T3" fmla="*/ 206 h 278"/>
                  <a:gd name="T4" fmla="*/ 243 w 266"/>
                  <a:gd name="T5" fmla="*/ 183 h 278"/>
                  <a:gd name="T6" fmla="*/ 222 w 266"/>
                  <a:gd name="T7" fmla="*/ 141 h 278"/>
                  <a:gd name="T8" fmla="*/ 228 w 266"/>
                  <a:gd name="T9" fmla="*/ 108 h 278"/>
                  <a:gd name="T10" fmla="*/ 241 w 266"/>
                  <a:gd name="T11" fmla="*/ 85 h 278"/>
                  <a:gd name="T12" fmla="*/ 202 w 266"/>
                  <a:gd name="T13" fmla="*/ 58 h 278"/>
                  <a:gd name="T14" fmla="*/ 182 w 266"/>
                  <a:gd name="T15" fmla="*/ 38 h 278"/>
                  <a:gd name="T16" fmla="*/ 146 w 266"/>
                  <a:gd name="T17" fmla="*/ 56 h 278"/>
                  <a:gd name="T18" fmla="*/ 126 w 266"/>
                  <a:gd name="T19" fmla="*/ 50 h 278"/>
                  <a:gd name="T20" fmla="*/ 104 w 266"/>
                  <a:gd name="T21" fmla="*/ 7 h 278"/>
                  <a:gd name="T22" fmla="*/ 80 w 266"/>
                  <a:gd name="T23" fmla="*/ 17 h 278"/>
                  <a:gd name="T24" fmla="*/ 47 w 266"/>
                  <a:gd name="T25" fmla="*/ 19 h 278"/>
                  <a:gd name="T26" fmla="*/ 26 w 266"/>
                  <a:gd name="T27" fmla="*/ 38 h 278"/>
                  <a:gd name="T28" fmla="*/ 19 w 266"/>
                  <a:gd name="T29" fmla="*/ 69 h 278"/>
                  <a:gd name="T30" fmla="*/ 5 w 266"/>
                  <a:gd name="T31" fmla="*/ 92 h 278"/>
                  <a:gd name="T32" fmla="*/ 44 w 266"/>
                  <a:gd name="T33" fmla="*/ 119 h 278"/>
                  <a:gd name="T34" fmla="*/ 63 w 266"/>
                  <a:gd name="T35" fmla="*/ 139 h 278"/>
                  <a:gd name="T36" fmla="*/ 102 w 266"/>
                  <a:gd name="T37" fmla="*/ 122 h 278"/>
                  <a:gd name="T38" fmla="*/ 122 w 266"/>
                  <a:gd name="T39" fmla="*/ 129 h 278"/>
                  <a:gd name="T40" fmla="*/ 142 w 266"/>
                  <a:gd name="T41" fmla="*/ 172 h 278"/>
                  <a:gd name="T42" fmla="*/ 136 w 266"/>
                  <a:gd name="T43" fmla="*/ 204 h 278"/>
                  <a:gd name="T44" fmla="*/ 124 w 266"/>
                  <a:gd name="T45" fmla="*/ 227 h 278"/>
                  <a:gd name="T46" fmla="*/ 161 w 266"/>
                  <a:gd name="T47" fmla="*/ 253 h 278"/>
                  <a:gd name="T48" fmla="*/ 181 w 266"/>
                  <a:gd name="T49" fmla="*/ 273 h 278"/>
                  <a:gd name="T50" fmla="*/ 220 w 266"/>
                  <a:gd name="T51" fmla="*/ 256 h 278"/>
                  <a:gd name="T52" fmla="*/ 242 w 266"/>
                  <a:gd name="T53" fmla="*/ 261 h 278"/>
                  <a:gd name="T54" fmla="*/ 179 w 266"/>
                  <a:gd name="T55" fmla="*/ 54 h 278"/>
                  <a:gd name="T56" fmla="*/ 199 w 266"/>
                  <a:gd name="T57" fmla="*/ 61 h 278"/>
                  <a:gd name="T58" fmla="*/ 219 w 266"/>
                  <a:gd name="T59" fmla="*/ 103 h 278"/>
                  <a:gd name="T60" fmla="*/ 214 w 266"/>
                  <a:gd name="T61" fmla="*/ 136 h 278"/>
                  <a:gd name="T62" fmla="*/ 198 w 266"/>
                  <a:gd name="T63" fmla="*/ 151 h 278"/>
                  <a:gd name="T64" fmla="*/ 164 w 266"/>
                  <a:gd name="T65" fmla="*/ 154 h 278"/>
                  <a:gd name="T66" fmla="*/ 125 w 266"/>
                  <a:gd name="T67" fmla="*/ 126 h 278"/>
                  <a:gd name="T68" fmla="*/ 121 w 266"/>
                  <a:gd name="T69" fmla="*/ 104 h 278"/>
                  <a:gd name="T70" fmla="*/ 142 w 266"/>
                  <a:gd name="T71" fmla="*/ 72 h 278"/>
                  <a:gd name="T72" fmla="*/ 179 w 266"/>
                  <a:gd name="T73" fmla="*/ 54 h 278"/>
                  <a:gd name="T74" fmla="*/ 65 w 266"/>
                  <a:gd name="T75" fmla="*/ 119 h 278"/>
                  <a:gd name="T76" fmla="*/ 26 w 266"/>
                  <a:gd name="T77" fmla="*/ 92 h 278"/>
                  <a:gd name="T78" fmla="*/ 23 w 266"/>
                  <a:gd name="T79" fmla="*/ 71 h 278"/>
                  <a:gd name="T80" fmla="*/ 46 w 266"/>
                  <a:gd name="T81" fmla="*/ 39 h 278"/>
                  <a:gd name="T82" fmla="*/ 81 w 266"/>
                  <a:gd name="T83" fmla="*/ 21 h 278"/>
                  <a:gd name="T84" fmla="*/ 101 w 266"/>
                  <a:gd name="T85" fmla="*/ 28 h 278"/>
                  <a:gd name="T86" fmla="*/ 122 w 266"/>
                  <a:gd name="T87" fmla="*/ 71 h 278"/>
                  <a:gd name="T88" fmla="*/ 116 w 266"/>
                  <a:gd name="T89" fmla="*/ 102 h 278"/>
                  <a:gd name="T90" fmla="*/ 101 w 266"/>
                  <a:gd name="T91" fmla="*/ 118 h 278"/>
                  <a:gd name="T92" fmla="*/ 185 w 266"/>
                  <a:gd name="T93" fmla="*/ 258 h 278"/>
                  <a:gd name="T94" fmla="*/ 165 w 266"/>
                  <a:gd name="T95" fmla="*/ 250 h 278"/>
                  <a:gd name="T96" fmla="*/ 145 w 266"/>
                  <a:gd name="T97" fmla="*/ 209 h 278"/>
                  <a:gd name="T98" fmla="*/ 151 w 266"/>
                  <a:gd name="T99" fmla="*/ 177 h 278"/>
                  <a:gd name="T100" fmla="*/ 167 w 266"/>
                  <a:gd name="T101" fmla="*/ 161 h 278"/>
                  <a:gd name="T102" fmla="*/ 201 w 266"/>
                  <a:gd name="T103" fmla="*/ 159 h 278"/>
                  <a:gd name="T104" fmla="*/ 239 w 266"/>
                  <a:gd name="T105" fmla="*/ 186 h 278"/>
                  <a:gd name="T106" fmla="*/ 244 w 266"/>
                  <a:gd name="T107" fmla="*/ 208 h 278"/>
                  <a:gd name="T108" fmla="*/ 223 w 266"/>
                  <a:gd name="T109" fmla="*/ 240 h 278"/>
                  <a:gd name="T110" fmla="*/ 185 w 266"/>
                  <a:gd name="T111" fmla="*/ 25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6" h="278">
                    <a:moveTo>
                      <a:pt x="243" y="241"/>
                    </a:moveTo>
                    <a:cubicBezTo>
                      <a:pt x="242" y="240"/>
                      <a:pt x="240" y="238"/>
                      <a:pt x="238" y="238"/>
                    </a:cubicBezTo>
                    <a:cubicBezTo>
                      <a:pt x="248" y="209"/>
                      <a:pt x="248" y="209"/>
                      <a:pt x="248" y="209"/>
                    </a:cubicBezTo>
                    <a:cubicBezTo>
                      <a:pt x="252" y="209"/>
                      <a:pt x="256" y="208"/>
                      <a:pt x="259" y="206"/>
                    </a:cubicBezTo>
                    <a:cubicBezTo>
                      <a:pt x="265" y="201"/>
                      <a:pt x="266" y="192"/>
                      <a:pt x="261" y="186"/>
                    </a:cubicBezTo>
                    <a:cubicBezTo>
                      <a:pt x="256" y="181"/>
                      <a:pt x="249" y="180"/>
                      <a:pt x="243" y="183"/>
                    </a:cubicBezTo>
                    <a:cubicBezTo>
                      <a:pt x="222" y="159"/>
                      <a:pt x="222" y="159"/>
                      <a:pt x="222" y="159"/>
                    </a:cubicBezTo>
                    <a:cubicBezTo>
                      <a:pt x="227" y="154"/>
                      <a:pt x="227" y="146"/>
                      <a:pt x="222" y="141"/>
                    </a:cubicBezTo>
                    <a:cubicBezTo>
                      <a:pt x="221" y="140"/>
                      <a:pt x="220" y="138"/>
                      <a:pt x="218" y="138"/>
                    </a:cubicBezTo>
                    <a:cubicBezTo>
                      <a:pt x="228" y="108"/>
                      <a:pt x="228" y="108"/>
                      <a:pt x="228" y="108"/>
                    </a:cubicBezTo>
                    <a:cubicBezTo>
                      <a:pt x="232" y="108"/>
                      <a:pt x="236" y="107"/>
                      <a:pt x="239" y="104"/>
                    </a:cubicBezTo>
                    <a:cubicBezTo>
                      <a:pt x="245" y="99"/>
                      <a:pt x="246" y="90"/>
                      <a:pt x="241" y="85"/>
                    </a:cubicBezTo>
                    <a:cubicBezTo>
                      <a:pt x="236" y="79"/>
                      <a:pt x="229" y="78"/>
                      <a:pt x="223" y="82"/>
                    </a:cubicBezTo>
                    <a:cubicBezTo>
                      <a:pt x="202" y="58"/>
                      <a:pt x="202" y="58"/>
                      <a:pt x="202" y="58"/>
                    </a:cubicBezTo>
                    <a:cubicBezTo>
                      <a:pt x="207" y="53"/>
                      <a:pt x="207" y="45"/>
                      <a:pt x="202" y="40"/>
                    </a:cubicBezTo>
                    <a:cubicBezTo>
                      <a:pt x="197" y="34"/>
                      <a:pt x="188" y="33"/>
                      <a:pt x="182" y="38"/>
                    </a:cubicBezTo>
                    <a:cubicBezTo>
                      <a:pt x="179" y="41"/>
                      <a:pt x="177" y="45"/>
                      <a:pt x="178" y="50"/>
                    </a:cubicBezTo>
                    <a:cubicBezTo>
                      <a:pt x="146" y="56"/>
                      <a:pt x="146" y="56"/>
                      <a:pt x="146" y="56"/>
                    </a:cubicBezTo>
                    <a:cubicBezTo>
                      <a:pt x="145" y="55"/>
                      <a:pt x="145" y="53"/>
                      <a:pt x="144" y="52"/>
                    </a:cubicBezTo>
                    <a:cubicBezTo>
                      <a:pt x="139" y="47"/>
                      <a:pt x="131" y="46"/>
                      <a:pt x="126" y="50"/>
                    </a:cubicBezTo>
                    <a:cubicBezTo>
                      <a:pt x="104" y="25"/>
                      <a:pt x="104" y="25"/>
                      <a:pt x="104" y="25"/>
                    </a:cubicBezTo>
                    <a:cubicBezTo>
                      <a:pt x="109" y="20"/>
                      <a:pt x="109" y="12"/>
                      <a:pt x="104" y="7"/>
                    </a:cubicBezTo>
                    <a:cubicBezTo>
                      <a:pt x="99" y="1"/>
                      <a:pt x="90" y="0"/>
                      <a:pt x="85" y="5"/>
                    </a:cubicBezTo>
                    <a:cubicBezTo>
                      <a:pt x="81" y="8"/>
                      <a:pt x="79" y="13"/>
                      <a:pt x="80" y="17"/>
                    </a:cubicBezTo>
                    <a:cubicBezTo>
                      <a:pt x="49" y="23"/>
                      <a:pt x="49" y="23"/>
                      <a:pt x="49" y="23"/>
                    </a:cubicBezTo>
                    <a:cubicBezTo>
                      <a:pt x="49" y="22"/>
                      <a:pt x="48" y="20"/>
                      <a:pt x="47" y="19"/>
                    </a:cubicBezTo>
                    <a:cubicBezTo>
                      <a:pt x="42" y="14"/>
                      <a:pt x="33" y="13"/>
                      <a:pt x="28" y="18"/>
                    </a:cubicBezTo>
                    <a:cubicBezTo>
                      <a:pt x="22" y="23"/>
                      <a:pt x="21" y="32"/>
                      <a:pt x="26" y="38"/>
                    </a:cubicBezTo>
                    <a:cubicBezTo>
                      <a:pt x="27" y="39"/>
                      <a:pt x="28" y="40"/>
                      <a:pt x="29" y="40"/>
                    </a:cubicBezTo>
                    <a:cubicBezTo>
                      <a:pt x="19" y="69"/>
                      <a:pt x="19" y="69"/>
                      <a:pt x="19" y="69"/>
                    </a:cubicBezTo>
                    <a:cubicBezTo>
                      <a:pt x="15" y="68"/>
                      <a:pt x="10" y="69"/>
                      <a:pt x="7" y="72"/>
                    </a:cubicBezTo>
                    <a:cubicBezTo>
                      <a:pt x="1" y="77"/>
                      <a:pt x="0" y="86"/>
                      <a:pt x="5" y="92"/>
                    </a:cubicBezTo>
                    <a:cubicBezTo>
                      <a:pt x="10" y="97"/>
                      <a:pt x="17" y="98"/>
                      <a:pt x="23" y="95"/>
                    </a:cubicBezTo>
                    <a:cubicBezTo>
                      <a:pt x="44" y="119"/>
                      <a:pt x="44" y="119"/>
                      <a:pt x="44" y="119"/>
                    </a:cubicBezTo>
                    <a:cubicBezTo>
                      <a:pt x="39" y="124"/>
                      <a:pt x="39" y="132"/>
                      <a:pt x="44" y="137"/>
                    </a:cubicBezTo>
                    <a:cubicBezTo>
                      <a:pt x="49" y="143"/>
                      <a:pt x="57" y="144"/>
                      <a:pt x="63" y="139"/>
                    </a:cubicBezTo>
                    <a:cubicBezTo>
                      <a:pt x="66" y="136"/>
                      <a:pt x="68" y="132"/>
                      <a:pt x="68" y="128"/>
                    </a:cubicBezTo>
                    <a:cubicBezTo>
                      <a:pt x="102" y="122"/>
                      <a:pt x="102" y="122"/>
                      <a:pt x="102" y="122"/>
                    </a:cubicBezTo>
                    <a:cubicBezTo>
                      <a:pt x="103" y="123"/>
                      <a:pt x="103" y="124"/>
                      <a:pt x="104" y="125"/>
                    </a:cubicBezTo>
                    <a:cubicBezTo>
                      <a:pt x="110" y="132"/>
                      <a:pt x="115" y="133"/>
                      <a:pt x="122" y="129"/>
                    </a:cubicBezTo>
                    <a:cubicBezTo>
                      <a:pt x="143" y="153"/>
                      <a:pt x="143" y="153"/>
                      <a:pt x="143" y="153"/>
                    </a:cubicBezTo>
                    <a:cubicBezTo>
                      <a:pt x="138" y="159"/>
                      <a:pt x="138" y="167"/>
                      <a:pt x="142" y="172"/>
                    </a:cubicBezTo>
                    <a:cubicBezTo>
                      <a:pt x="144" y="174"/>
                      <a:pt x="145" y="175"/>
                      <a:pt x="146" y="175"/>
                    </a:cubicBezTo>
                    <a:cubicBezTo>
                      <a:pt x="136" y="204"/>
                      <a:pt x="136" y="204"/>
                      <a:pt x="136" y="204"/>
                    </a:cubicBezTo>
                    <a:cubicBezTo>
                      <a:pt x="132" y="204"/>
                      <a:pt x="128" y="205"/>
                      <a:pt x="125" y="208"/>
                    </a:cubicBezTo>
                    <a:cubicBezTo>
                      <a:pt x="119" y="213"/>
                      <a:pt x="119" y="221"/>
                      <a:pt x="124" y="227"/>
                    </a:cubicBezTo>
                    <a:cubicBezTo>
                      <a:pt x="128" y="233"/>
                      <a:pt x="136" y="234"/>
                      <a:pt x="142" y="230"/>
                    </a:cubicBezTo>
                    <a:cubicBezTo>
                      <a:pt x="161" y="253"/>
                      <a:pt x="161" y="253"/>
                      <a:pt x="161" y="253"/>
                    </a:cubicBezTo>
                    <a:cubicBezTo>
                      <a:pt x="157" y="258"/>
                      <a:pt x="157" y="266"/>
                      <a:pt x="161" y="271"/>
                    </a:cubicBezTo>
                    <a:cubicBezTo>
                      <a:pt x="166" y="277"/>
                      <a:pt x="175" y="278"/>
                      <a:pt x="181" y="273"/>
                    </a:cubicBezTo>
                    <a:cubicBezTo>
                      <a:pt x="184" y="270"/>
                      <a:pt x="186" y="266"/>
                      <a:pt x="186" y="263"/>
                    </a:cubicBezTo>
                    <a:cubicBezTo>
                      <a:pt x="220" y="256"/>
                      <a:pt x="220" y="256"/>
                      <a:pt x="220" y="256"/>
                    </a:cubicBezTo>
                    <a:cubicBezTo>
                      <a:pt x="220" y="257"/>
                      <a:pt x="221" y="259"/>
                      <a:pt x="222" y="260"/>
                    </a:cubicBezTo>
                    <a:cubicBezTo>
                      <a:pt x="227" y="265"/>
                      <a:pt x="236" y="266"/>
                      <a:pt x="242" y="261"/>
                    </a:cubicBezTo>
                    <a:cubicBezTo>
                      <a:pt x="248" y="256"/>
                      <a:pt x="248" y="247"/>
                      <a:pt x="243" y="241"/>
                    </a:cubicBezTo>
                    <a:close/>
                    <a:moveTo>
                      <a:pt x="179" y="54"/>
                    </a:moveTo>
                    <a:cubicBezTo>
                      <a:pt x="179" y="56"/>
                      <a:pt x="180" y="57"/>
                      <a:pt x="181" y="58"/>
                    </a:cubicBezTo>
                    <a:cubicBezTo>
                      <a:pt x="185" y="63"/>
                      <a:pt x="193" y="64"/>
                      <a:pt x="199" y="61"/>
                    </a:cubicBezTo>
                    <a:cubicBezTo>
                      <a:pt x="219" y="85"/>
                      <a:pt x="219" y="85"/>
                      <a:pt x="219" y="85"/>
                    </a:cubicBezTo>
                    <a:cubicBezTo>
                      <a:pt x="215" y="90"/>
                      <a:pt x="215" y="98"/>
                      <a:pt x="219" y="103"/>
                    </a:cubicBezTo>
                    <a:cubicBezTo>
                      <a:pt x="221" y="104"/>
                      <a:pt x="222" y="106"/>
                      <a:pt x="224" y="106"/>
                    </a:cubicBezTo>
                    <a:cubicBezTo>
                      <a:pt x="214" y="136"/>
                      <a:pt x="214" y="136"/>
                      <a:pt x="214" y="136"/>
                    </a:cubicBezTo>
                    <a:cubicBezTo>
                      <a:pt x="210" y="136"/>
                      <a:pt x="206" y="137"/>
                      <a:pt x="202" y="139"/>
                    </a:cubicBezTo>
                    <a:cubicBezTo>
                      <a:pt x="199" y="142"/>
                      <a:pt x="197" y="147"/>
                      <a:pt x="198" y="151"/>
                    </a:cubicBezTo>
                    <a:cubicBezTo>
                      <a:pt x="166" y="157"/>
                      <a:pt x="166" y="157"/>
                      <a:pt x="166" y="157"/>
                    </a:cubicBezTo>
                    <a:cubicBezTo>
                      <a:pt x="165" y="156"/>
                      <a:pt x="165" y="155"/>
                      <a:pt x="164" y="154"/>
                    </a:cubicBezTo>
                    <a:cubicBezTo>
                      <a:pt x="159" y="149"/>
                      <a:pt x="152" y="148"/>
                      <a:pt x="146" y="151"/>
                    </a:cubicBezTo>
                    <a:cubicBezTo>
                      <a:pt x="125" y="126"/>
                      <a:pt x="125" y="126"/>
                      <a:pt x="125" y="126"/>
                    </a:cubicBezTo>
                    <a:cubicBezTo>
                      <a:pt x="130" y="121"/>
                      <a:pt x="130" y="113"/>
                      <a:pt x="125" y="107"/>
                    </a:cubicBezTo>
                    <a:cubicBezTo>
                      <a:pt x="124" y="106"/>
                      <a:pt x="123" y="104"/>
                      <a:pt x="121" y="104"/>
                    </a:cubicBezTo>
                    <a:cubicBezTo>
                      <a:pt x="131" y="75"/>
                      <a:pt x="131" y="75"/>
                      <a:pt x="131" y="75"/>
                    </a:cubicBezTo>
                    <a:cubicBezTo>
                      <a:pt x="135" y="76"/>
                      <a:pt x="139" y="75"/>
                      <a:pt x="142" y="72"/>
                    </a:cubicBezTo>
                    <a:cubicBezTo>
                      <a:pt x="146" y="69"/>
                      <a:pt x="148" y="65"/>
                      <a:pt x="147" y="60"/>
                    </a:cubicBezTo>
                    <a:lnTo>
                      <a:pt x="179" y="54"/>
                    </a:lnTo>
                    <a:close/>
                    <a:moveTo>
                      <a:pt x="68" y="124"/>
                    </a:moveTo>
                    <a:cubicBezTo>
                      <a:pt x="67" y="122"/>
                      <a:pt x="66" y="120"/>
                      <a:pt x="65" y="119"/>
                    </a:cubicBezTo>
                    <a:cubicBezTo>
                      <a:pt x="60" y="114"/>
                      <a:pt x="53" y="112"/>
                      <a:pt x="47" y="116"/>
                    </a:cubicBezTo>
                    <a:cubicBezTo>
                      <a:pt x="26" y="92"/>
                      <a:pt x="26" y="92"/>
                      <a:pt x="26" y="92"/>
                    </a:cubicBezTo>
                    <a:cubicBezTo>
                      <a:pt x="31" y="87"/>
                      <a:pt x="31" y="79"/>
                      <a:pt x="26" y="74"/>
                    </a:cubicBezTo>
                    <a:cubicBezTo>
                      <a:pt x="25" y="73"/>
                      <a:pt x="24" y="72"/>
                      <a:pt x="23" y="71"/>
                    </a:cubicBezTo>
                    <a:cubicBezTo>
                      <a:pt x="33" y="42"/>
                      <a:pt x="33" y="42"/>
                      <a:pt x="33" y="42"/>
                    </a:cubicBezTo>
                    <a:cubicBezTo>
                      <a:pt x="37" y="43"/>
                      <a:pt x="42" y="42"/>
                      <a:pt x="46" y="39"/>
                    </a:cubicBezTo>
                    <a:cubicBezTo>
                      <a:pt x="50" y="36"/>
                      <a:pt x="51" y="32"/>
                      <a:pt x="51" y="27"/>
                    </a:cubicBezTo>
                    <a:cubicBezTo>
                      <a:pt x="81" y="21"/>
                      <a:pt x="81" y="21"/>
                      <a:pt x="81" y="21"/>
                    </a:cubicBezTo>
                    <a:cubicBezTo>
                      <a:pt x="81" y="23"/>
                      <a:pt x="82" y="24"/>
                      <a:pt x="83" y="25"/>
                    </a:cubicBezTo>
                    <a:cubicBezTo>
                      <a:pt x="88" y="31"/>
                      <a:pt x="95" y="32"/>
                      <a:pt x="101" y="28"/>
                    </a:cubicBezTo>
                    <a:cubicBezTo>
                      <a:pt x="122" y="53"/>
                      <a:pt x="122" y="53"/>
                      <a:pt x="122" y="53"/>
                    </a:cubicBezTo>
                    <a:cubicBezTo>
                      <a:pt x="118" y="58"/>
                      <a:pt x="118" y="66"/>
                      <a:pt x="122" y="71"/>
                    </a:cubicBezTo>
                    <a:cubicBezTo>
                      <a:pt x="124" y="72"/>
                      <a:pt x="125" y="73"/>
                      <a:pt x="126" y="74"/>
                    </a:cubicBezTo>
                    <a:cubicBezTo>
                      <a:pt x="116" y="102"/>
                      <a:pt x="116" y="102"/>
                      <a:pt x="116" y="102"/>
                    </a:cubicBezTo>
                    <a:cubicBezTo>
                      <a:pt x="113" y="102"/>
                      <a:pt x="109" y="103"/>
                      <a:pt x="106" y="106"/>
                    </a:cubicBezTo>
                    <a:cubicBezTo>
                      <a:pt x="102" y="109"/>
                      <a:pt x="100" y="113"/>
                      <a:pt x="101" y="118"/>
                    </a:cubicBezTo>
                    <a:lnTo>
                      <a:pt x="68" y="124"/>
                    </a:lnTo>
                    <a:close/>
                    <a:moveTo>
                      <a:pt x="185" y="258"/>
                    </a:moveTo>
                    <a:cubicBezTo>
                      <a:pt x="185" y="256"/>
                      <a:pt x="184" y="254"/>
                      <a:pt x="183" y="253"/>
                    </a:cubicBezTo>
                    <a:cubicBezTo>
                      <a:pt x="178" y="248"/>
                      <a:pt x="171" y="247"/>
                      <a:pt x="165" y="250"/>
                    </a:cubicBezTo>
                    <a:cubicBezTo>
                      <a:pt x="145" y="227"/>
                      <a:pt x="145" y="227"/>
                      <a:pt x="145" y="227"/>
                    </a:cubicBezTo>
                    <a:cubicBezTo>
                      <a:pt x="150" y="222"/>
                      <a:pt x="150" y="214"/>
                      <a:pt x="145" y="209"/>
                    </a:cubicBezTo>
                    <a:cubicBezTo>
                      <a:pt x="144" y="208"/>
                      <a:pt x="142" y="206"/>
                      <a:pt x="141" y="206"/>
                    </a:cubicBezTo>
                    <a:cubicBezTo>
                      <a:pt x="151" y="177"/>
                      <a:pt x="151" y="177"/>
                      <a:pt x="151" y="177"/>
                    </a:cubicBezTo>
                    <a:cubicBezTo>
                      <a:pt x="155" y="177"/>
                      <a:pt x="159" y="176"/>
                      <a:pt x="162" y="174"/>
                    </a:cubicBezTo>
                    <a:cubicBezTo>
                      <a:pt x="166" y="171"/>
                      <a:pt x="168" y="166"/>
                      <a:pt x="167" y="161"/>
                    </a:cubicBezTo>
                    <a:cubicBezTo>
                      <a:pt x="199" y="156"/>
                      <a:pt x="199" y="156"/>
                      <a:pt x="199" y="156"/>
                    </a:cubicBezTo>
                    <a:cubicBezTo>
                      <a:pt x="199" y="157"/>
                      <a:pt x="200" y="158"/>
                      <a:pt x="201" y="159"/>
                    </a:cubicBezTo>
                    <a:cubicBezTo>
                      <a:pt x="205" y="165"/>
                      <a:pt x="213" y="166"/>
                      <a:pt x="219" y="162"/>
                    </a:cubicBezTo>
                    <a:cubicBezTo>
                      <a:pt x="239" y="186"/>
                      <a:pt x="239" y="186"/>
                      <a:pt x="239" y="186"/>
                    </a:cubicBezTo>
                    <a:cubicBezTo>
                      <a:pt x="235" y="191"/>
                      <a:pt x="235" y="199"/>
                      <a:pt x="239" y="204"/>
                    </a:cubicBezTo>
                    <a:cubicBezTo>
                      <a:pt x="241" y="206"/>
                      <a:pt x="242" y="207"/>
                      <a:pt x="244" y="208"/>
                    </a:cubicBezTo>
                    <a:cubicBezTo>
                      <a:pt x="234" y="236"/>
                      <a:pt x="234" y="236"/>
                      <a:pt x="234" y="236"/>
                    </a:cubicBezTo>
                    <a:cubicBezTo>
                      <a:pt x="230" y="236"/>
                      <a:pt x="227" y="237"/>
                      <a:pt x="223" y="240"/>
                    </a:cubicBezTo>
                    <a:cubicBezTo>
                      <a:pt x="220" y="243"/>
                      <a:pt x="218" y="247"/>
                      <a:pt x="219" y="252"/>
                    </a:cubicBezTo>
                    <a:lnTo>
                      <a:pt x="185" y="2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7" name="Freeform 33"/>
              <p:cNvSpPr>
                <a:spLocks noEditPoints="1"/>
              </p:cNvSpPr>
              <p:nvPr/>
            </p:nvSpPr>
            <p:spPr bwMode="auto">
              <a:xfrm>
                <a:off x="7797801" y="2211388"/>
                <a:ext cx="142875" cy="138112"/>
              </a:xfrm>
              <a:custGeom>
                <a:avLst/>
                <a:gdLst>
                  <a:gd name="T0" fmla="*/ 60 w 90"/>
                  <a:gd name="T1" fmla="*/ 0 h 87"/>
                  <a:gd name="T2" fmla="*/ 14 w 90"/>
                  <a:gd name="T3" fmla="*/ 8 h 87"/>
                  <a:gd name="T4" fmla="*/ 0 w 90"/>
                  <a:gd name="T5" fmla="*/ 51 h 87"/>
                  <a:gd name="T6" fmla="*/ 29 w 90"/>
                  <a:gd name="T7" fmla="*/ 87 h 87"/>
                  <a:gd name="T8" fmla="*/ 74 w 90"/>
                  <a:gd name="T9" fmla="*/ 77 h 87"/>
                  <a:gd name="T10" fmla="*/ 90 w 90"/>
                  <a:gd name="T11" fmla="*/ 34 h 87"/>
                  <a:gd name="T12" fmla="*/ 60 w 90"/>
                  <a:gd name="T13" fmla="*/ 0 h 87"/>
                  <a:gd name="T14" fmla="*/ 30 w 90"/>
                  <a:gd name="T15" fmla="*/ 82 h 87"/>
                  <a:gd name="T16" fmla="*/ 4 w 90"/>
                  <a:gd name="T17" fmla="*/ 50 h 87"/>
                  <a:gd name="T18" fmla="*/ 18 w 90"/>
                  <a:gd name="T19" fmla="*/ 12 h 87"/>
                  <a:gd name="T20" fmla="*/ 58 w 90"/>
                  <a:gd name="T21" fmla="*/ 4 h 87"/>
                  <a:gd name="T22" fmla="*/ 85 w 90"/>
                  <a:gd name="T23" fmla="*/ 35 h 87"/>
                  <a:gd name="T24" fmla="*/ 72 w 90"/>
                  <a:gd name="T25" fmla="*/ 74 h 87"/>
                  <a:gd name="T26" fmla="*/ 30 w 90"/>
                  <a:gd name="T27" fmla="*/ 8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87">
                    <a:moveTo>
                      <a:pt x="60" y="0"/>
                    </a:moveTo>
                    <a:lnTo>
                      <a:pt x="14" y="8"/>
                    </a:lnTo>
                    <a:lnTo>
                      <a:pt x="0" y="51"/>
                    </a:lnTo>
                    <a:lnTo>
                      <a:pt x="29" y="87"/>
                    </a:lnTo>
                    <a:lnTo>
                      <a:pt x="74" y="77"/>
                    </a:lnTo>
                    <a:lnTo>
                      <a:pt x="90" y="34"/>
                    </a:lnTo>
                    <a:lnTo>
                      <a:pt x="60" y="0"/>
                    </a:lnTo>
                    <a:close/>
                    <a:moveTo>
                      <a:pt x="30" y="82"/>
                    </a:moveTo>
                    <a:lnTo>
                      <a:pt x="4" y="50"/>
                    </a:lnTo>
                    <a:lnTo>
                      <a:pt x="18" y="12"/>
                    </a:lnTo>
                    <a:lnTo>
                      <a:pt x="58" y="4"/>
                    </a:lnTo>
                    <a:lnTo>
                      <a:pt x="85" y="35"/>
                    </a:lnTo>
                    <a:lnTo>
                      <a:pt x="72" y="74"/>
                    </a:lnTo>
                    <a:lnTo>
                      <a:pt x="30" y="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8" name="Freeform 34"/>
              <p:cNvSpPr>
                <a:spLocks noEditPoints="1"/>
              </p:cNvSpPr>
              <p:nvPr/>
            </p:nvSpPr>
            <p:spPr bwMode="auto">
              <a:xfrm>
                <a:off x="7761288" y="2027238"/>
                <a:ext cx="142875" cy="136525"/>
              </a:xfrm>
              <a:custGeom>
                <a:avLst/>
                <a:gdLst>
                  <a:gd name="T0" fmla="*/ 29 w 90"/>
                  <a:gd name="T1" fmla="*/ 86 h 86"/>
                  <a:gd name="T2" fmla="*/ 74 w 90"/>
                  <a:gd name="T3" fmla="*/ 78 h 86"/>
                  <a:gd name="T4" fmla="*/ 90 w 90"/>
                  <a:gd name="T5" fmla="*/ 34 h 86"/>
                  <a:gd name="T6" fmla="*/ 60 w 90"/>
                  <a:gd name="T7" fmla="*/ 0 h 86"/>
                  <a:gd name="T8" fmla="*/ 15 w 90"/>
                  <a:gd name="T9" fmla="*/ 8 h 86"/>
                  <a:gd name="T10" fmla="*/ 0 w 90"/>
                  <a:gd name="T11" fmla="*/ 52 h 86"/>
                  <a:gd name="T12" fmla="*/ 29 w 90"/>
                  <a:gd name="T13" fmla="*/ 86 h 86"/>
                  <a:gd name="T14" fmla="*/ 58 w 90"/>
                  <a:gd name="T15" fmla="*/ 5 h 86"/>
                  <a:gd name="T16" fmla="*/ 85 w 90"/>
                  <a:gd name="T17" fmla="*/ 36 h 86"/>
                  <a:gd name="T18" fmla="*/ 72 w 90"/>
                  <a:gd name="T19" fmla="*/ 74 h 86"/>
                  <a:gd name="T20" fmla="*/ 31 w 90"/>
                  <a:gd name="T21" fmla="*/ 81 h 86"/>
                  <a:gd name="T22" fmla="*/ 4 w 90"/>
                  <a:gd name="T23" fmla="*/ 50 h 86"/>
                  <a:gd name="T24" fmla="*/ 18 w 90"/>
                  <a:gd name="T25" fmla="*/ 12 h 86"/>
                  <a:gd name="T26" fmla="*/ 58 w 90"/>
                  <a:gd name="T27" fmla="*/ 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86">
                    <a:moveTo>
                      <a:pt x="29" y="86"/>
                    </a:moveTo>
                    <a:lnTo>
                      <a:pt x="74" y="78"/>
                    </a:lnTo>
                    <a:lnTo>
                      <a:pt x="90" y="34"/>
                    </a:lnTo>
                    <a:lnTo>
                      <a:pt x="60" y="0"/>
                    </a:lnTo>
                    <a:lnTo>
                      <a:pt x="15" y="8"/>
                    </a:lnTo>
                    <a:lnTo>
                      <a:pt x="0" y="52"/>
                    </a:lnTo>
                    <a:lnTo>
                      <a:pt x="29" y="86"/>
                    </a:lnTo>
                    <a:close/>
                    <a:moveTo>
                      <a:pt x="58" y="5"/>
                    </a:moveTo>
                    <a:lnTo>
                      <a:pt x="85" y="36"/>
                    </a:lnTo>
                    <a:lnTo>
                      <a:pt x="72" y="74"/>
                    </a:lnTo>
                    <a:lnTo>
                      <a:pt x="31" y="81"/>
                    </a:lnTo>
                    <a:lnTo>
                      <a:pt x="4" y="50"/>
                    </a:lnTo>
                    <a:lnTo>
                      <a:pt x="18" y="12"/>
                    </a:lnTo>
                    <a:lnTo>
                      <a:pt x="58"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9" name="Freeform 35"/>
              <p:cNvSpPr>
                <a:spLocks noEditPoints="1"/>
              </p:cNvSpPr>
              <p:nvPr/>
            </p:nvSpPr>
            <p:spPr bwMode="auto">
              <a:xfrm>
                <a:off x="7583488" y="1970088"/>
                <a:ext cx="141288" cy="136525"/>
              </a:xfrm>
              <a:custGeom>
                <a:avLst/>
                <a:gdLst>
                  <a:gd name="T0" fmla="*/ 59 w 89"/>
                  <a:gd name="T1" fmla="*/ 0 h 86"/>
                  <a:gd name="T2" fmla="*/ 14 w 89"/>
                  <a:gd name="T3" fmla="*/ 9 h 86"/>
                  <a:gd name="T4" fmla="*/ 0 w 89"/>
                  <a:gd name="T5" fmla="*/ 52 h 86"/>
                  <a:gd name="T6" fmla="*/ 29 w 89"/>
                  <a:gd name="T7" fmla="*/ 86 h 86"/>
                  <a:gd name="T8" fmla="*/ 74 w 89"/>
                  <a:gd name="T9" fmla="*/ 78 h 86"/>
                  <a:gd name="T10" fmla="*/ 89 w 89"/>
                  <a:gd name="T11" fmla="*/ 35 h 86"/>
                  <a:gd name="T12" fmla="*/ 59 w 89"/>
                  <a:gd name="T13" fmla="*/ 0 h 86"/>
                  <a:gd name="T14" fmla="*/ 31 w 89"/>
                  <a:gd name="T15" fmla="*/ 82 h 86"/>
                  <a:gd name="T16" fmla="*/ 4 w 89"/>
                  <a:gd name="T17" fmla="*/ 51 h 86"/>
                  <a:gd name="T18" fmla="*/ 18 w 89"/>
                  <a:gd name="T19" fmla="*/ 12 h 86"/>
                  <a:gd name="T20" fmla="*/ 58 w 89"/>
                  <a:gd name="T21" fmla="*/ 4 h 86"/>
                  <a:gd name="T22" fmla="*/ 84 w 89"/>
                  <a:gd name="T23" fmla="*/ 36 h 86"/>
                  <a:gd name="T24" fmla="*/ 71 w 89"/>
                  <a:gd name="T25" fmla="*/ 74 h 86"/>
                  <a:gd name="T26" fmla="*/ 31 w 89"/>
                  <a:gd name="T27" fmla="*/ 8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 h="86">
                    <a:moveTo>
                      <a:pt x="59" y="0"/>
                    </a:moveTo>
                    <a:lnTo>
                      <a:pt x="14" y="9"/>
                    </a:lnTo>
                    <a:lnTo>
                      <a:pt x="0" y="52"/>
                    </a:lnTo>
                    <a:lnTo>
                      <a:pt x="29" y="86"/>
                    </a:lnTo>
                    <a:lnTo>
                      <a:pt x="74" y="78"/>
                    </a:lnTo>
                    <a:lnTo>
                      <a:pt x="89" y="35"/>
                    </a:lnTo>
                    <a:lnTo>
                      <a:pt x="59" y="0"/>
                    </a:lnTo>
                    <a:close/>
                    <a:moveTo>
                      <a:pt x="31" y="82"/>
                    </a:moveTo>
                    <a:lnTo>
                      <a:pt x="4" y="51"/>
                    </a:lnTo>
                    <a:lnTo>
                      <a:pt x="18" y="12"/>
                    </a:lnTo>
                    <a:lnTo>
                      <a:pt x="58" y="4"/>
                    </a:lnTo>
                    <a:lnTo>
                      <a:pt x="84" y="36"/>
                    </a:lnTo>
                    <a:lnTo>
                      <a:pt x="71" y="74"/>
                    </a:lnTo>
                    <a:lnTo>
                      <a:pt x="31" y="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93199" name="文本框 60"/>
            <p:cNvSpPr txBox="1"/>
            <p:nvPr>
              <p:custDataLst>
                <p:tags r:id="rId7"/>
              </p:custDataLst>
            </p:nvPr>
          </p:nvSpPr>
          <p:spPr>
            <a:xfrm>
              <a:off x="11317" y="6007"/>
              <a:ext cx="7990" cy="1068"/>
            </a:xfrm>
            <a:prstGeom prst="rect">
              <a:avLst/>
            </a:prstGeom>
            <a:solidFill>
              <a:srgbClr val="933175"/>
            </a:solidFill>
          </p:spPr>
          <p:style>
            <a:lnRef idx="1">
              <a:schemeClr val="accent5"/>
            </a:lnRef>
            <a:fillRef idx="3">
              <a:schemeClr val="accent5"/>
            </a:fillRef>
            <a:effectRef idx="2">
              <a:schemeClr val="accent5"/>
            </a:effectRef>
            <a:fontRef idx="minor">
              <a:schemeClr val="lt1"/>
            </a:fontRef>
          </p:style>
          <p:txBody>
            <a:bodyPr lIns="90016" tIns="46808" rIns="90016" bIns="46808" anchor="t"/>
            <a:lstStyle/>
            <a:p>
              <a:pPr algn="ctr"/>
              <a:endParaRPr lang="zh-CN" altLang="en-US" sz="3600" b="1" dirty="0">
                <a:solidFill>
                  <a:schemeClr val="bg1"/>
                </a:solidFill>
                <a:latin typeface="Microsoft YaHei" panose="020B0503020204020204" pitchFamily="34" charset="-122"/>
                <a:ea typeface="Microsoft YaHei" panose="020B0503020204020204" pitchFamily="34" charset="-122"/>
              </a:endParaRPr>
            </a:p>
          </p:txBody>
        </p:sp>
        <p:grpSp>
          <p:nvGrpSpPr>
            <p:cNvPr id="72" name="组合 71"/>
            <p:cNvGrpSpPr/>
            <p:nvPr>
              <p:custDataLst>
                <p:tags r:id="rId8"/>
              </p:custDataLst>
            </p:nvPr>
          </p:nvGrpSpPr>
          <p:grpSpPr>
            <a:xfrm>
              <a:off x="6212" y="4548"/>
              <a:ext cx="642" cy="600"/>
              <a:chOff x="4581525" y="1635125"/>
              <a:chExt cx="1285875" cy="1201738"/>
            </a:xfrm>
            <a:solidFill>
              <a:srgbClr val="FFFFFF"/>
            </a:solidFill>
          </p:grpSpPr>
          <p:sp>
            <p:nvSpPr>
              <p:cNvPr id="83" name="Freeform 37"/>
              <p:cNvSpPr>
                <a:spLocks noEditPoints="1"/>
              </p:cNvSpPr>
              <p:nvPr/>
            </p:nvSpPr>
            <p:spPr bwMode="auto">
              <a:xfrm>
                <a:off x="4581525" y="2270125"/>
                <a:ext cx="560387" cy="561975"/>
              </a:xfrm>
              <a:custGeom>
                <a:avLst/>
                <a:gdLst>
                  <a:gd name="T0" fmla="*/ 137 w 202"/>
                  <a:gd name="T1" fmla="*/ 189 h 202"/>
                  <a:gd name="T2" fmla="*/ 135 w 202"/>
                  <a:gd name="T3" fmla="*/ 177 h 202"/>
                  <a:gd name="T4" fmla="*/ 155 w 202"/>
                  <a:gd name="T5" fmla="*/ 166 h 202"/>
                  <a:gd name="T6" fmla="*/ 164 w 202"/>
                  <a:gd name="T7" fmla="*/ 172 h 202"/>
                  <a:gd name="T8" fmla="*/ 174 w 202"/>
                  <a:gd name="T9" fmla="*/ 170 h 202"/>
                  <a:gd name="T10" fmla="*/ 191 w 202"/>
                  <a:gd name="T11" fmla="*/ 146 h 202"/>
                  <a:gd name="T12" fmla="*/ 189 w 202"/>
                  <a:gd name="T13" fmla="*/ 136 h 202"/>
                  <a:gd name="T14" fmla="*/ 182 w 202"/>
                  <a:gd name="T15" fmla="*/ 131 h 202"/>
                  <a:gd name="T16" fmla="*/ 188 w 202"/>
                  <a:gd name="T17" fmla="*/ 109 h 202"/>
                  <a:gd name="T18" fmla="*/ 196 w 202"/>
                  <a:gd name="T19" fmla="*/ 108 h 202"/>
                  <a:gd name="T20" fmla="*/ 202 w 202"/>
                  <a:gd name="T21" fmla="*/ 100 h 202"/>
                  <a:gd name="T22" fmla="*/ 197 w 202"/>
                  <a:gd name="T23" fmla="*/ 71 h 202"/>
                  <a:gd name="T24" fmla="*/ 189 w 202"/>
                  <a:gd name="T25" fmla="*/ 65 h 202"/>
                  <a:gd name="T26" fmla="*/ 183 w 202"/>
                  <a:gd name="T27" fmla="*/ 66 h 202"/>
                  <a:gd name="T28" fmla="*/ 169 w 202"/>
                  <a:gd name="T29" fmla="*/ 42 h 202"/>
                  <a:gd name="T30" fmla="*/ 172 w 202"/>
                  <a:gd name="T31" fmla="*/ 38 h 202"/>
                  <a:gd name="T32" fmla="*/ 170 w 202"/>
                  <a:gd name="T33" fmla="*/ 28 h 202"/>
                  <a:gd name="T34" fmla="*/ 146 w 202"/>
                  <a:gd name="T35" fmla="*/ 11 h 202"/>
                  <a:gd name="T36" fmla="*/ 136 w 202"/>
                  <a:gd name="T37" fmla="*/ 13 h 202"/>
                  <a:gd name="T38" fmla="*/ 134 w 202"/>
                  <a:gd name="T39" fmla="*/ 16 h 202"/>
                  <a:gd name="T40" fmla="*/ 109 w 202"/>
                  <a:gd name="T41" fmla="*/ 11 h 202"/>
                  <a:gd name="T42" fmla="*/ 108 w 202"/>
                  <a:gd name="T43" fmla="*/ 6 h 202"/>
                  <a:gd name="T44" fmla="*/ 100 w 202"/>
                  <a:gd name="T45" fmla="*/ 0 h 202"/>
                  <a:gd name="T46" fmla="*/ 71 w 202"/>
                  <a:gd name="T47" fmla="*/ 5 h 202"/>
                  <a:gd name="T48" fmla="*/ 65 w 202"/>
                  <a:gd name="T49" fmla="*/ 13 h 202"/>
                  <a:gd name="T50" fmla="*/ 66 w 202"/>
                  <a:gd name="T51" fmla="*/ 18 h 202"/>
                  <a:gd name="T52" fmla="*/ 43 w 202"/>
                  <a:gd name="T53" fmla="*/ 34 h 202"/>
                  <a:gd name="T54" fmla="*/ 38 w 202"/>
                  <a:gd name="T55" fmla="*/ 30 h 202"/>
                  <a:gd name="T56" fmla="*/ 28 w 202"/>
                  <a:gd name="T57" fmla="*/ 32 h 202"/>
                  <a:gd name="T58" fmla="*/ 11 w 202"/>
                  <a:gd name="T59" fmla="*/ 56 h 202"/>
                  <a:gd name="T60" fmla="*/ 13 w 202"/>
                  <a:gd name="T61" fmla="*/ 66 h 202"/>
                  <a:gd name="T62" fmla="*/ 20 w 202"/>
                  <a:gd name="T63" fmla="*/ 70 h 202"/>
                  <a:gd name="T64" fmla="*/ 15 w 202"/>
                  <a:gd name="T65" fmla="*/ 92 h 202"/>
                  <a:gd name="T66" fmla="*/ 6 w 202"/>
                  <a:gd name="T67" fmla="*/ 94 h 202"/>
                  <a:gd name="T68" fmla="*/ 1 w 202"/>
                  <a:gd name="T69" fmla="*/ 102 h 202"/>
                  <a:gd name="T70" fmla="*/ 5 w 202"/>
                  <a:gd name="T71" fmla="*/ 131 h 202"/>
                  <a:gd name="T72" fmla="*/ 13 w 202"/>
                  <a:gd name="T73" fmla="*/ 137 h 202"/>
                  <a:gd name="T74" fmla="*/ 24 w 202"/>
                  <a:gd name="T75" fmla="*/ 135 h 202"/>
                  <a:gd name="T76" fmla="*/ 37 w 202"/>
                  <a:gd name="T77" fmla="*/ 154 h 202"/>
                  <a:gd name="T78" fmla="*/ 30 w 202"/>
                  <a:gd name="T79" fmla="*/ 164 h 202"/>
                  <a:gd name="T80" fmla="*/ 32 w 202"/>
                  <a:gd name="T81" fmla="*/ 174 h 202"/>
                  <a:gd name="T82" fmla="*/ 56 w 202"/>
                  <a:gd name="T83" fmla="*/ 191 h 202"/>
                  <a:gd name="T84" fmla="*/ 66 w 202"/>
                  <a:gd name="T85" fmla="*/ 189 h 202"/>
                  <a:gd name="T86" fmla="*/ 73 w 202"/>
                  <a:gd name="T87" fmla="*/ 179 h 202"/>
                  <a:gd name="T88" fmla="*/ 92 w 202"/>
                  <a:gd name="T89" fmla="*/ 183 h 202"/>
                  <a:gd name="T90" fmla="*/ 94 w 202"/>
                  <a:gd name="T91" fmla="*/ 196 h 202"/>
                  <a:gd name="T92" fmla="*/ 102 w 202"/>
                  <a:gd name="T93" fmla="*/ 201 h 202"/>
                  <a:gd name="T94" fmla="*/ 131 w 202"/>
                  <a:gd name="T95" fmla="*/ 197 h 202"/>
                  <a:gd name="T96" fmla="*/ 137 w 202"/>
                  <a:gd name="T97" fmla="*/ 189 h 202"/>
                  <a:gd name="T98" fmla="*/ 56 w 202"/>
                  <a:gd name="T99" fmla="*/ 104 h 202"/>
                  <a:gd name="T100" fmla="*/ 95 w 202"/>
                  <a:gd name="T101" fmla="*/ 51 h 202"/>
                  <a:gd name="T102" fmla="*/ 148 w 202"/>
                  <a:gd name="T103" fmla="*/ 90 h 202"/>
                  <a:gd name="T104" fmla="*/ 109 w 202"/>
                  <a:gd name="T105" fmla="*/ 143 h 202"/>
                  <a:gd name="T106" fmla="*/ 56 w 202"/>
                  <a:gd name="T107" fmla="*/ 10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202">
                    <a:moveTo>
                      <a:pt x="137" y="189"/>
                    </a:moveTo>
                    <a:cubicBezTo>
                      <a:pt x="135" y="177"/>
                      <a:pt x="135" y="177"/>
                      <a:pt x="135" y="177"/>
                    </a:cubicBezTo>
                    <a:cubicBezTo>
                      <a:pt x="143" y="174"/>
                      <a:pt x="149" y="170"/>
                      <a:pt x="155" y="166"/>
                    </a:cubicBezTo>
                    <a:cubicBezTo>
                      <a:pt x="164" y="172"/>
                      <a:pt x="164" y="172"/>
                      <a:pt x="164" y="172"/>
                    </a:cubicBezTo>
                    <a:cubicBezTo>
                      <a:pt x="167" y="174"/>
                      <a:pt x="172" y="173"/>
                      <a:pt x="174" y="170"/>
                    </a:cubicBezTo>
                    <a:cubicBezTo>
                      <a:pt x="191" y="146"/>
                      <a:pt x="191" y="146"/>
                      <a:pt x="191" y="146"/>
                    </a:cubicBezTo>
                    <a:cubicBezTo>
                      <a:pt x="193" y="143"/>
                      <a:pt x="192" y="138"/>
                      <a:pt x="189" y="136"/>
                    </a:cubicBezTo>
                    <a:cubicBezTo>
                      <a:pt x="182" y="131"/>
                      <a:pt x="182" y="131"/>
                      <a:pt x="182" y="131"/>
                    </a:cubicBezTo>
                    <a:cubicBezTo>
                      <a:pt x="185" y="124"/>
                      <a:pt x="187" y="117"/>
                      <a:pt x="188" y="109"/>
                    </a:cubicBezTo>
                    <a:cubicBezTo>
                      <a:pt x="196" y="108"/>
                      <a:pt x="196" y="108"/>
                      <a:pt x="196" y="108"/>
                    </a:cubicBezTo>
                    <a:cubicBezTo>
                      <a:pt x="200" y="107"/>
                      <a:pt x="202" y="104"/>
                      <a:pt x="202" y="100"/>
                    </a:cubicBezTo>
                    <a:cubicBezTo>
                      <a:pt x="197" y="71"/>
                      <a:pt x="197" y="71"/>
                      <a:pt x="197" y="71"/>
                    </a:cubicBezTo>
                    <a:cubicBezTo>
                      <a:pt x="196" y="67"/>
                      <a:pt x="193" y="64"/>
                      <a:pt x="189" y="65"/>
                    </a:cubicBezTo>
                    <a:cubicBezTo>
                      <a:pt x="183" y="66"/>
                      <a:pt x="183" y="66"/>
                      <a:pt x="183" y="66"/>
                    </a:cubicBezTo>
                    <a:cubicBezTo>
                      <a:pt x="180" y="57"/>
                      <a:pt x="175" y="49"/>
                      <a:pt x="169" y="42"/>
                    </a:cubicBezTo>
                    <a:cubicBezTo>
                      <a:pt x="172" y="38"/>
                      <a:pt x="172" y="38"/>
                      <a:pt x="172" y="38"/>
                    </a:cubicBezTo>
                    <a:cubicBezTo>
                      <a:pt x="174" y="35"/>
                      <a:pt x="173" y="30"/>
                      <a:pt x="170" y="28"/>
                    </a:cubicBezTo>
                    <a:cubicBezTo>
                      <a:pt x="146" y="11"/>
                      <a:pt x="146" y="11"/>
                      <a:pt x="146" y="11"/>
                    </a:cubicBezTo>
                    <a:cubicBezTo>
                      <a:pt x="143" y="9"/>
                      <a:pt x="138" y="10"/>
                      <a:pt x="136" y="13"/>
                    </a:cubicBezTo>
                    <a:cubicBezTo>
                      <a:pt x="134" y="16"/>
                      <a:pt x="134" y="16"/>
                      <a:pt x="134" y="16"/>
                    </a:cubicBezTo>
                    <a:cubicBezTo>
                      <a:pt x="126" y="13"/>
                      <a:pt x="118" y="11"/>
                      <a:pt x="109" y="11"/>
                    </a:cubicBezTo>
                    <a:cubicBezTo>
                      <a:pt x="108" y="6"/>
                      <a:pt x="108" y="6"/>
                      <a:pt x="108" y="6"/>
                    </a:cubicBezTo>
                    <a:cubicBezTo>
                      <a:pt x="108" y="2"/>
                      <a:pt x="104" y="0"/>
                      <a:pt x="100" y="0"/>
                    </a:cubicBezTo>
                    <a:cubicBezTo>
                      <a:pt x="71" y="5"/>
                      <a:pt x="71" y="5"/>
                      <a:pt x="71" y="5"/>
                    </a:cubicBezTo>
                    <a:cubicBezTo>
                      <a:pt x="67" y="6"/>
                      <a:pt x="65" y="9"/>
                      <a:pt x="65" y="13"/>
                    </a:cubicBezTo>
                    <a:cubicBezTo>
                      <a:pt x="66" y="18"/>
                      <a:pt x="66" y="18"/>
                      <a:pt x="66" y="18"/>
                    </a:cubicBezTo>
                    <a:cubicBezTo>
                      <a:pt x="58" y="22"/>
                      <a:pt x="50" y="27"/>
                      <a:pt x="43" y="34"/>
                    </a:cubicBezTo>
                    <a:cubicBezTo>
                      <a:pt x="38" y="30"/>
                      <a:pt x="38" y="30"/>
                      <a:pt x="38" y="30"/>
                    </a:cubicBezTo>
                    <a:cubicBezTo>
                      <a:pt x="35" y="28"/>
                      <a:pt x="31" y="29"/>
                      <a:pt x="28" y="32"/>
                    </a:cubicBezTo>
                    <a:cubicBezTo>
                      <a:pt x="11" y="56"/>
                      <a:pt x="11" y="56"/>
                      <a:pt x="11" y="56"/>
                    </a:cubicBezTo>
                    <a:cubicBezTo>
                      <a:pt x="9" y="59"/>
                      <a:pt x="10" y="64"/>
                      <a:pt x="13" y="66"/>
                    </a:cubicBezTo>
                    <a:cubicBezTo>
                      <a:pt x="20" y="70"/>
                      <a:pt x="20" y="70"/>
                      <a:pt x="20" y="70"/>
                    </a:cubicBezTo>
                    <a:cubicBezTo>
                      <a:pt x="17" y="77"/>
                      <a:pt x="16" y="85"/>
                      <a:pt x="15" y="92"/>
                    </a:cubicBezTo>
                    <a:cubicBezTo>
                      <a:pt x="6" y="94"/>
                      <a:pt x="6" y="94"/>
                      <a:pt x="6" y="94"/>
                    </a:cubicBezTo>
                    <a:cubicBezTo>
                      <a:pt x="3" y="94"/>
                      <a:pt x="0" y="98"/>
                      <a:pt x="1" y="102"/>
                    </a:cubicBezTo>
                    <a:cubicBezTo>
                      <a:pt x="5" y="131"/>
                      <a:pt x="5" y="131"/>
                      <a:pt x="5" y="131"/>
                    </a:cubicBezTo>
                    <a:cubicBezTo>
                      <a:pt x="6" y="135"/>
                      <a:pt x="9" y="137"/>
                      <a:pt x="13" y="137"/>
                    </a:cubicBezTo>
                    <a:cubicBezTo>
                      <a:pt x="24" y="135"/>
                      <a:pt x="24" y="135"/>
                      <a:pt x="24" y="135"/>
                    </a:cubicBezTo>
                    <a:cubicBezTo>
                      <a:pt x="27" y="142"/>
                      <a:pt x="32" y="149"/>
                      <a:pt x="37" y="154"/>
                    </a:cubicBezTo>
                    <a:cubicBezTo>
                      <a:pt x="30" y="164"/>
                      <a:pt x="30" y="164"/>
                      <a:pt x="30" y="164"/>
                    </a:cubicBezTo>
                    <a:cubicBezTo>
                      <a:pt x="28" y="167"/>
                      <a:pt x="29" y="172"/>
                      <a:pt x="32" y="174"/>
                    </a:cubicBezTo>
                    <a:cubicBezTo>
                      <a:pt x="56" y="191"/>
                      <a:pt x="56" y="191"/>
                      <a:pt x="56" y="191"/>
                    </a:cubicBezTo>
                    <a:cubicBezTo>
                      <a:pt x="59" y="193"/>
                      <a:pt x="64" y="192"/>
                      <a:pt x="66" y="189"/>
                    </a:cubicBezTo>
                    <a:cubicBezTo>
                      <a:pt x="73" y="179"/>
                      <a:pt x="73" y="179"/>
                      <a:pt x="73" y="179"/>
                    </a:cubicBezTo>
                    <a:cubicBezTo>
                      <a:pt x="79" y="181"/>
                      <a:pt x="86" y="183"/>
                      <a:pt x="92" y="183"/>
                    </a:cubicBezTo>
                    <a:cubicBezTo>
                      <a:pt x="94" y="196"/>
                      <a:pt x="94" y="196"/>
                      <a:pt x="94" y="196"/>
                    </a:cubicBezTo>
                    <a:cubicBezTo>
                      <a:pt x="95" y="199"/>
                      <a:pt x="98" y="202"/>
                      <a:pt x="102" y="201"/>
                    </a:cubicBezTo>
                    <a:cubicBezTo>
                      <a:pt x="131" y="197"/>
                      <a:pt x="131" y="197"/>
                      <a:pt x="131" y="197"/>
                    </a:cubicBezTo>
                    <a:cubicBezTo>
                      <a:pt x="135" y="196"/>
                      <a:pt x="138" y="193"/>
                      <a:pt x="137" y="189"/>
                    </a:cubicBezTo>
                    <a:close/>
                    <a:moveTo>
                      <a:pt x="56" y="104"/>
                    </a:moveTo>
                    <a:cubicBezTo>
                      <a:pt x="52" y="79"/>
                      <a:pt x="69" y="55"/>
                      <a:pt x="95" y="51"/>
                    </a:cubicBezTo>
                    <a:cubicBezTo>
                      <a:pt x="120" y="47"/>
                      <a:pt x="144" y="65"/>
                      <a:pt x="148" y="90"/>
                    </a:cubicBezTo>
                    <a:cubicBezTo>
                      <a:pt x="152" y="115"/>
                      <a:pt x="135" y="139"/>
                      <a:pt x="109" y="143"/>
                    </a:cubicBezTo>
                    <a:cubicBezTo>
                      <a:pt x="84" y="147"/>
                      <a:pt x="60" y="130"/>
                      <a:pt x="56"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4" name="Freeform 38"/>
              <p:cNvSpPr>
                <a:spLocks noEditPoints="1"/>
              </p:cNvSpPr>
              <p:nvPr/>
            </p:nvSpPr>
            <p:spPr bwMode="auto">
              <a:xfrm>
                <a:off x="5164138" y="2457450"/>
                <a:ext cx="373062" cy="374650"/>
              </a:xfrm>
              <a:custGeom>
                <a:avLst/>
                <a:gdLst>
                  <a:gd name="T0" fmla="*/ 108 w 134"/>
                  <a:gd name="T1" fmla="*/ 117 h 135"/>
                  <a:gd name="T2" fmla="*/ 104 w 134"/>
                  <a:gd name="T3" fmla="*/ 110 h 135"/>
                  <a:gd name="T4" fmla="*/ 115 w 134"/>
                  <a:gd name="T5" fmla="*/ 98 h 135"/>
                  <a:gd name="T6" fmla="*/ 122 w 134"/>
                  <a:gd name="T7" fmla="*/ 100 h 135"/>
                  <a:gd name="T8" fmla="*/ 128 w 134"/>
                  <a:gd name="T9" fmla="*/ 97 h 135"/>
                  <a:gd name="T10" fmla="*/ 134 w 134"/>
                  <a:gd name="T11" fmla="*/ 78 h 135"/>
                  <a:gd name="T12" fmla="*/ 131 w 134"/>
                  <a:gd name="T13" fmla="*/ 72 h 135"/>
                  <a:gd name="T14" fmla="*/ 125 w 134"/>
                  <a:gd name="T15" fmla="*/ 70 h 135"/>
                  <a:gd name="T16" fmla="*/ 124 w 134"/>
                  <a:gd name="T17" fmla="*/ 55 h 135"/>
                  <a:gd name="T18" fmla="*/ 129 w 134"/>
                  <a:gd name="T19" fmla="*/ 53 h 135"/>
                  <a:gd name="T20" fmla="*/ 131 w 134"/>
                  <a:gd name="T21" fmla="*/ 47 h 135"/>
                  <a:gd name="T22" fmla="*/ 122 w 134"/>
                  <a:gd name="T23" fmla="*/ 29 h 135"/>
                  <a:gd name="T24" fmla="*/ 116 w 134"/>
                  <a:gd name="T25" fmla="*/ 27 h 135"/>
                  <a:gd name="T26" fmla="*/ 112 w 134"/>
                  <a:gd name="T27" fmla="*/ 29 h 135"/>
                  <a:gd name="T28" fmla="*/ 99 w 134"/>
                  <a:gd name="T29" fmla="*/ 16 h 135"/>
                  <a:gd name="T30" fmla="*/ 100 w 134"/>
                  <a:gd name="T31" fmla="*/ 13 h 135"/>
                  <a:gd name="T32" fmla="*/ 97 w 134"/>
                  <a:gd name="T33" fmla="*/ 7 h 135"/>
                  <a:gd name="T34" fmla="*/ 78 w 134"/>
                  <a:gd name="T35" fmla="*/ 1 h 135"/>
                  <a:gd name="T36" fmla="*/ 72 w 134"/>
                  <a:gd name="T37" fmla="*/ 4 h 135"/>
                  <a:gd name="T38" fmla="*/ 71 w 134"/>
                  <a:gd name="T39" fmla="*/ 7 h 135"/>
                  <a:gd name="T40" fmla="*/ 54 w 134"/>
                  <a:gd name="T41" fmla="*/ 8 h 135"/>
                  <a:gd name="T42" fmla="*/ 52 w 134"/>
                  <a:gd name="T43" fmla="*/ 6 h 135"/>
                  <a:gd name="T44" fmla="*/ 46 w 134"/>
                  <a:gd name="T45" fmla="*/ 3 h 135"/>
                  <a:gd name="T46" fmla="*/ 28 w 134"/>
                  <a:gd name="T47" fmla="*/ 12 h 135"/>
                  <a:gd name="T48" fmla="*/ 26 w 134"/>
                  <a:gd name="T49" fmla="*/ 19 h 135"/>
                  <a:gd name="T50" fmla="*/ 28 w 134"/>
                  <a:gd name="T51" fmla="*/ 22 h 135"/>
                  <a:gd name="T52" fmla="*/ 16 w 134"/>
                  <a:gd name="T53" fmla="*/ 36 h 135"/>
                  <a:gd name="T54" fmla="*/ 12 w 134"/>
                  <a:gd name="T55" fmla="*/ 35 h 135"/>
                  <a:gd name="T56" fmla="*/ 6 w 134"/>
                  <a:gd name="T57" fmla="*/ 38 h 135"/>
                  <a:gd name="T58" fmla="*/ 0 w 134"/>
                  <a:gd name="T59" fmla="*/ 57 h 135"/>
                  <a:gd name="T60" fmla="*/ 3 w 134"/>
                  <a:gd name="T61" fmla="*/ 63 h 135"/>
                  <a:gd name="T62" fmla="*/ 9 w 134"/>
                  <a:gd name="T63" fmla="*/ 65 h 135"/>
                  <a:gd name="T64" fmla="*/ 10 w 134"/>
                  <a:gd name="T65" fmla="*/ 79 h 135"/>
                  <a:gd name="T66" fmla="*/ 5 w 134"/>
                  <a:gd name="T67" fmla="*/ 82 h 135"/>
                  <a:gd name="T68" fmla="*/ 3 w 134"/>
                  <a:gd name="T69" fmla="*/ 88 h 135"/>
                  <a:gd name="T70" fmla="*/ 12 w 134"/>
                  <a:gd name="T71" fmla="*/ 106 h 135"/>
                  <a:gd name="T72" fmla="*/ 18 w 134"/>
                  <a:gd name="T73" fmla="*/ 108 h 135"/>
                  <a:gd name="T74" fmla="*/ 25 w 134"/>
                  <a:gd name="T75" fmla="*/ 105 h 135"/>
                  <a:gd name="T76" fmla="*/ 37 w 134"/>
                  <a:gd name="T77" fmla="*/ 115 h 135"/>
                  <a:gd name="T78" fmla="*/ 34 w 134"/>
                  <a:gd name="T79" fmla="*/ 122 h 135"/>
                  <a:gd name="T80" fmla="*/ 37 w 134"/>
                  <a:gd name="T81" fmla="*/ 128 h 135"/>
                  <a:gd name="T82" fmla="*/ 56 w 134"/>
                  <a:gd name="T83" fmla="*/ 134 h 135"/>
                  <a:gd name="T84" fmla="*/ 62 w 134"/>
                  <a:gd name="T85" fmla="*/ 131 h 135"/>
                  <a:gd name="T86" fmla="*/ 65 w 134"/>
                  <a:gd name="T87" fmla="*/ 123 h 135"/>
                  <a:gd name="T88" fmla="*/ 78 w 134"/>
                  <a:gd name="T89" fmla="*/ 122 h 135"/>
                  <a:gd name="T90" fmla="*/ 82 w 134"/>
                  <a:gd name="T91" fmla="*/ 130 h 135"/>
                  <a:gd name="T92" fmla="*/ 88 w 134"/>
                  <a:gd name="T93" fmla="*/ 132 h 135"/>
                  <a:gd name="T94" fmla="*/ 106 w 134"/>
                  <a:gd name="T95" fmla="*/ 123 h 135"/>
                  <a:gd name="T96" fmla="*/ 108 w 134"/>
                  <a:gd name="T97" fmla="*/ 117 h 135"/>
                  <a:gd name="T98" fmla="*/ 39 w 134"/>
                  <a:gd name="T99" fmla="*/ 79 h 135"/>
                  <a:gd name="T100" fmla="*/ 53 w 134"/>
                  <a:gd name="T101" fmla="*/ 37 h 135"/>
                  <a:gd name="T102" fmla="*/ 95 w 134"/>
                  <a:gd name="T103" fmla="*/ 51 h 135"/>
                  <a:gd name="T104" fmla="*/ 81 w 134"/>
                  <a:gd name="T105" fmla="*/ 93 h 135"/>
                  <a:gd name="T106" fmla="*/ 39 w 134"/>
                  <a:gd name="T107" fmla="*/ 7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4" h="135">
                    <a:moveTo>
                      <a:pt x="108" y="117"/>
                    </a:moveTo>
                    <a:cubicBezTo>
                      <a:pt x="104" y="110"/>
                      <a:pt x="104" y="110"/>
                      <a:pt x="104" y="110"/>
                    </a:cubicBezTo>
                    <a:cubicBezTo>
                      <a:pt x="108" y="106"/>
                      <a:pt x="112" y="102"/>
                      <a:pt x="115" y="98"/>
                    </a:cubicBezTo>
                    <a:cubicBezTo>
                      <a:pt x="122" y="100"/>
                      <a:pt x="122" y="100"/>
                      <a:pt x="122" y="100"/>
                    </a:cubicBezTo>
                    <a:cubicBezTo>
                      <a:pt x="124" y="101"/>
                      <a:pt x="127" y="100"/>
                      <a:pt x="128" y="97"/>
                    </a:cubicBezTo>
                    <a:cubicBezTo>
                      <a:pt x="134" y="78"/>
                      <a:pt x="134" y="78"/>
                      <a:pt x="134" y="78"/>
                    </a:cubicBezTo>
                    <a:cubicBezTo>
                      <a:pt x="134" y="76"/>
                      <a:pt x="133" y="73"/>
                      <a:pt x="131" y="72"/>
                    </a:cubicBezTo>
                    <a:cubicBezTo>
                      <a:pt x="125" y="70"/>
                      <a:pt x="125" y="70"/>
                      <a:pt x="125" y="70"/>
                    </a:cubicBezTo>
                    <a:cubicBezTo>
                      <a:pt x="125" y="66"/>
                      <a:pt x="125" y="60"/>
                      <a:pt x="124" y="55"/>
                    </a:cubicBezTo>
                    <a:cubicBezTo>
                      <a:pt x="129" y="53"/>
                      <a:pt x="129" y="53"/>
                      <a:pt x="129" y="53"/>
                    </a:cubicBezTo>
                    <a:cubicBezTo>
                      <a:pt x="131" y="52"/>
                      <a:pt x="132" y="49"/>
                      <a:pt x="131" y="47"/>
                    </a:cubicBezTo>
                    <a:cubicBezTo>
                      <a:pt x="122" y="29"/>
                      <a:pt x="122" y="29"/>
                      <a:pt x="122" y="29"/>
                    </a:cubicBezTo>
                    <a:cubicBezTo>
                      <a:pt x="121" y="27"/>
                      <a:pt x="118" y="26"/>
                      <a:pt x="116" y="27"/>
                    </a:cubicBezTo>
                    <a:cubicBezTo>
                      <a:pt x="112" y="29"/>
                      <a:pt x="112" y="29"/>
                      <a:pt x="112" y="29"/>
                    </a:cubicBezTo>
                    <a:cubicBezTo>
                      <a:pt x="108" y="24"/>
                      <a:pt x="104" y="19"/>
                      <a:pt x="99" y="16"/>
                    </a:cubicBezTo>
                    <a:cubicBezTo>
                      <a:pt x="100" y="13"/>
                      <a:pt x="100" y="13"/>
                      <a:pt x="100" y="13"/>
                    </a:cubicBezTo>
                    <a:cubicBezTo>
                      <a:pt x="100" y="10"/>
                      <a:pt x="99" y="8"/>
                      <a:pt x="97" y="7"/>
                    </a:cubicBezTo>
                    <a:cubicBezTo>
                      <a:pt x="78" y="1"/>
                      <a:pt x="78" y="1"/>
                      <a:pt x="78" y="1"/>
                    </a:cubicBezTo>
                    <a:cubicBezTo>
                      <a:pt x="75" y="0"/>
                      <a:pt x="72" y="2"/>
                      <a:pt x="72" y="4"/>
                    </a:cubicBezTo>
                    <a:cubicBezTo>
                      <a:pt x="71" y="7"/>
                      <a:pt x="71" y="7"/>
                      <a:pt x="71" y="7"/>
                    </a:cubicBezTo>
                    <a:cubicBezTo>
                      <a:pt x="65" y="7"/>
                      <a:pt x="59" y="7"/>
                      <a:pt x="54" y="8"/>
                    </a:cubicBezTo>
                    <a:cubicBezTo>
                      <a:pt x="52" y="6"/>
                      <a:pt x="52" y="6"/>
                      <a:pt x="52" y="6"/>
                    </a:cubicBezTo>
                    <a:cubicBezTo>
                      <a:pt x="51" y="3"/>
                      <a:pt x="48" y="2"/>
                      <a:pt x="46" y="3"/>
                    </a:cubicBezTo>
                    <a:cubicBezTo>
                      <a:pt x="28" y="12"/>
                      <a:pt x="28" y="12"/>
                      <a:pt x="28" y="12"/>
                    </a:cubicBezTo>
                    <a:cubicBezTo>
                      <a:pt x="26" y="13"/>
                      <a:pt x="25" y="16"/>
                      <a:pt x="26" y="19"/>
                    </a:cubicBezTo>
                    <a:cubicBezTo>
                      <a:pt x="28" y="22"/>
                      <a:pt x="28" y="22"/>
                      <a:pt x="28" y="22"/>
                    </a:cubicBezTo>
                    <a:cubicBezTo>
                      <a:pt x="23" y="26"/>
                      <a:pt x="19" y="31"/>
                      <a:pt x="16" y="36"/>
                    </a:cubicBezTo>
                    <a:cubicBezTo>
                      <a:pt x="12" y="35"/>
                      <a:pt x="12" y="35"/>
                      <a:pt x="12" y="35"/>
                    </a:cubicBezTo>
                    <a:cubicBezTo>
                      <a:pt x="10" y="34"/>
                      <a:pt x="7" y="36"/>
                      <a:pt x="6" y="38"/>
                    </a:cubicBezTo>
                    <a:cubicBezTo>
                      <a:pt x="0" y="57"/>
                      <a:pt x="0" y="57"/>
                      <a:pt x="0" y="57"/>
                    </a:cubicBezTo>
                    <a:cubicBezTo>
                      <a:pt x="0" y="59"/>
                      <a:pt x="1" y="62"/>
                      <a:pt x="3" y="63"/>
                    </a:cubicBezTo>
                    <a:cubicBezTo>
                      <a:pt x="9" y="65"/>
                      <a:pt x="9" y="65"/>
                      <a:pt x="9" y="65"/>
                    </a:cubicBezTo>
                    <a:cubicBezTo>
                      <a:pt x="9" y="69"/>
                      <a:pt x="9" y="74"/>
                      <a:pt x="10" y="79"/>
                    </a:cubicBezTo>
                    <a:cubicBezTo>
                      <a:pt x="5" y="82"/>
                      <a:pt x="5" y="82"/>
                      <a:pt x="5" y="82"/>
                    </a:cubicBezTo>
                    <a:cubicBezTo>
                      <a:pt x="3" y="83"/>
                      <a:pt x="2" y="86"/>
                      <a:pt x="3" y="88"/>
                    </a:cubicBezTo>
                    <a:cubicBezTo>
                      <a:pt x="12" y="106"/>
                      <a:pt x="12" y="106"/>
                      <a:pt x="12" y="106"/>
                    </a:cubicBezTo>
                    <a:cubicBezTo>
                      <a:pt x="13" y="109"/>
                      <a:pt x="16" y="110"/>
                      <a:pt x="18" y="108"/>
                    </a:cubicBezTo>
                    <a:cubicBezTo>
                      <a:pt x="25" y="105"/>
                      <a:pt x="25" y="105"/>
                      <a:pt x="25" y="105"/>
                    </a:cubicBezTo>
                    <a:cubicBezTo>
                      <a:pt x="28" y="109"/>
                      <a:pt x="32" y="112"/>
                      <a:pt x="37" y="115"/>
                    </a:cubicBezTo>
                    <a:cubicBezTo>
                      <a:pt x="34" y="122"/>
                      <a:pt x="34" y="122"/>
                      <a:pt x="34" y="122"/>
                    </a:cubicBezTo>
                    <a:cubicBezTo>
                      <a:pt x="34" y="125"/>
                      <a:pt x="35" y="127"/>
                      <a:pt x="37" y="128"/>
                    </a:cubicBezTo>
                    <a:cubicBezTo>
                      <a:pt x="56" y="134"/>
                      <a:pt x="56" y="134"/>
                      <a:pt x="56" y="134"/>
                    </a:cubicBezTo>
                    <a:cubicBezTo>
                      <a:pt x="59" y="135"/>
                      <a:pt x="62" y="134"/>
                      <a:pt x="62" y="131"/>
                    </a:cubicBezTo>
                    <a:cubicBezTo>
                      <a:pt x="65" y="123"/>
                      <a:pt x="65" y="123"/>
                      <a:pt x="65" y="123"/>
                    </a:cubicBezTo>
                    <a:cubicBezTo>
                      <a:pt x="69" y="123"/>
                      <a:pt x="74" y="123"/>
                      <a:pt x="78" y="122"/>
                    </a:cubicBezTo>
                    <a:cubicBezTo>
                      <a:pt x="82" y="130"/>
                      <a:pt x="82" y="130"/>
                      <a:pt x="82" y="130"/>
                    </a:cubicBezTo>
                    <a:cubicBezTo>
                      <a:pt x="83" y="132"/>
                      <a:pt x="86" y="133"/>
                      <a:pt x="88" y="132"/>
                    </a:cubicBezTo>
                    <a:cubicBezTo>
                      <a:pt x="106" y="123"/>
                      <a:pt x="106" y="123"/>
                      <a:pt x="106" y="123"/>
                    </a:cubicBezTo>
                    <a:cubicBezTo>
                      <a:pt x="108" y="122"/>
                      <a:pt x="109" y="119"/>
                      <a:pt x="108" y="117"/>
                    </a:cubicBezTo>
                    <a:close/>
                    <a:moveTo>
                      <a:pt x="39" y="79"/>
                    </a:moveTo>
                    <a:cubicBezTo>
                      <a:pt x="31" y="64"/>
                      <a:pt x="37" y="45"/>
                      <a:pt x="53" y="37"/>
                    </a:cubicBezTo>
                    <a:cubicBezTo>
                      <a:pt x="68" y="29"/>
                      <a:pt x="87" y="36"/>
                      <a:pt x="95" y="51"/>
                    </a:cubicBezTo>
                    <a:cubicBezTo>
                      <a:pt x="103" y="67"/>
                      <a:pt x="96" y="85"/>
                      <a:pt x="81" y="93"/>
                    </a:cubicBezTo>
                    <a:cubicBezTo>
                      <a:pt x="65" y="101"/>
                      <a:pt x="47" y="94"/>
                      <a:pt x="39" y="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5" name="Freeform 39"/>
              <p:cNvSpPr>
                <a:spLocks noEditPoints="1"/>
              </p:cNvSpPr>
              <p:nvPr/>
            </p:nvSpPr>
            <p:spPr bwMode="auto">
              <a:xfrm>
                <a:off x="4676775" y="1865313"/>
                <a:ext cx="374650" cy="371475"/>
              </a:xfrm>
              <a:custGeom>
                <a:avLst/>
                <a:gdLst>
                  <a:gd name="T0" fmla="*/ 108 w 135"/>
                  <a:gd name="T1" fmla="*/ 116 h 134"/>
                  <a:gd name="T2" fmla="*/ 105 w 135"/>
                  <a:gd name="T3" fmla="*/ 109 h 134"/>
                  <a:gd name="T4" fmla="*/ 115 w 135"/>
                  <a:gd name="T5" fmla="*/ 98 h 134"/>
                  <a:gd name="T6" fmla="*/ 122 w 135"/>
                  <a:gd name="T7" fmla="*/ 100 h 134"/>
                  <a:gd name="T8" fmla="*/ 128 w 135"/>
                  <a:gd name="T9" fmla="*/ 97 h 134"/>
                  <a:gd name="T10" fmla="*/ 134 w 135"/>
                  <a:gd name="T11" fmla="*/ 78 h 134"/>
                  <a:gd name="T12" fmla="*/ 131 w 135"/>
                  <a:gd name="T13" fmla="*/ 72 h 134"/>
                  <a:gd name="T14" fmla="*/ 125 w 135"/>
                  <a:gd name="T15" fmla="*/ 70 h 134"/>
                  <a:gd name="T16" fmla="*/ 125 w 135"/>
                  <a:gd name="T17" fmla="*/ 55 h 134"/>
                  <a:gd name="T18" fmla="*/ 129 w 135"/>
                  <a:gd name="T19" fmla="*/ 53 h 134"/>
                  <a:gd name="T20" fmla="*/ 131 w 135"/>
                  <a:gd name="T21" fmla="*/ 46 h 134"/>
                  <a:gd name="T22" fmla="*/ 123 w 135"/>
                  <a:gd name="T23" fmla="*/ 28 h 134"/>
                  <a:gd name="T24" fmla="*/ 116 w 135"/>
                  <a:gd name="T25" fmla="*/ 26 h 134"/>
                  <a:gd name="T26" fmla="*/ 113 w 135"/>
                  <a:gd name="T27" fmla="*/ 28 h 134"/>
                  <a:gd name="T28" fmla="*/ 99 w 135"/>
                  <a:gd name="T29" fmla="*/ 16 h 134"/>
                  <a:gd name="T30" fmla="*/ 100 w 135"/>
                  <a:gd name="T31" fmla="*/ 12 h 134"/>
                  <a:gd name="T32" fmla="*/ 97 w 135"/>
                  <a:gd name="T33" fmla="*/ 6 h 134"/>
                  <a:gd name="T34" fmla="*/ 78 w 135"/>
                  <a:gd name="T35" fmla="*/ 0 h 134"/>
                  <a:gd name="T36" fmla="*/ 72 w 135"/>
                  <a:gd name="T37" fmla="*/ 4 h 134"/>
                  <a:gd name="T38" fmla="*/ 71 w 135"/>
                  <a:gd name="T39" fmla="*/ 6 h 134"/>
                  <a:gd name="T40" fmla="*/ 54 w 135"/>
                  <a:gd name="T41" fmla="*/ 8 h 134"/>
                  <a:gd name="T42" fmla="*/ 53 w 135"/>
                  <a:gd name="T43" fmla="*/ 5 h 134"/>
                  <a:gd name="T44" fmla="*/ 46 w 135"/>
                  <a:gd name="T45" fmla="*/ 3 h 134"/>
                  <a:gd name="T46" fmla="*/ 29 w 135"/>
                  <a:gd name="T47" fmla="*/ 12 h 134"/>
                  <a:gd name="T48" fmla="*/ 26 w 135"/>
                  <a:gd name="T49" fmla="*/ 18 h 134"/>
                  <a:gd name="T50" fmla="*/ 28 w 135"/>
                  <a:gd name="T51" fmla="*/ 21 h 134"/>
                  <a:gd name="T52" fmla="*/ 16 w 135"/>
                  <a:gd name="T53" fmla="*/ 36 h 134"/>
                  <a:gd name="T54" fmla="*/ 13 w 135"/>
                  <a:gd name="T55" fmla="*/ 34 h 134"/>
                  <a:gd name="T56" fmla="*/ 7 w 135"/>
                  <a:gd name="T57" fmla="*/ 37 h 134"/>
                  <a:gd name="T58" fmla="*/ 1 w 135"/>
                  <a:gd name="T59" fmla="*/ 56 h 134"/>
                  <a:gd name="T60" fmla="*/ 4 w 135"/>
                  <a:gd name="T61" fmla="*/ 62 h 134"/>
                  <a:gd name="T62" fmla="*/ 9 w 135"/>
                  <a:gd name="T63" fmla="*/ 64 h 134"/>
                  <a:gd name="T64" fmla="*/ 11 w 135"/>
                  <a:gd name="T65" fmla="*/ 79 h 134"/>
                  <a:gd name="T66" fmla="*/ 5 w 135"/>
                  <a:gd name="T67" fmla="*/ 82 h 134"/>
                  <a:gd name="T68" fmla="*/ 3 w 135"/>
                  <a:gd name="T69" fmla="*/ 88 h 134"/>
                  <a:gd name="T70" fmla="*/ 12 w 135"/>
                  <a:gd name="T71" fmla="*/ 106 h 134"/>
                  <a:gd name="T72" fmla="*/ 18 w 135"/>
                  <a:gd name="T73" fmla="*/ 108 h 134"/>
                  <a:gd name="T74" fmla="*/ 25 w 135"/>
                  <a:gd name="T75" fmla="*/ 105 h 134"/>
                  <a:gd name="T76" fmla="*/ 37 w 135"/>
                  <a:gd name="T77" fmla="*/ 114 h 134"/>
                  <a:gd name="T78" fmla="*/ 35 w 135"/>
                  <a:gd name="T79" fmla="*/ 122 h 134"/>
                  <a:gd name="T80" fmla="*/ 38 w 135"/>
                  <a:gd name="T81" fmla="*/ 128 h 134"/>
                  <a:gd name="T82" fmla="*/ 57 w 135"/>
                  <a:gd name="T83" fmla="*/ 134 h 134"/>
                  <a:gd name="T84" fmla="*/ 63 w 135"/>
                  <a:gd name="T85" fmla="*/ 131 h 134"/>
                  <a:gd name="T86" fmla="*/ 65 w 135"/>
                  <a:gd name="T87" fmla="*/ 123 h 134"/>
                  <a:gd name="T88" fmla="*/ 78 w 135"/>
                  <a:gd name="T89" fmla="*/ 122 h 134"/>
                  <a:gd name="T90" fmla="*/ 82 w 135"/>
                  <a:gd name="T91" fmla="*/ 129 h 134"/>
                  <a:gd name="T92" fmla="*/ 88 w 135"/>
                  <a:gd name="T93" fmla="*/ 131 h 134"/>
                  <a:gd name="T94" fmla="*/ 106 w 135"/>
                  <a:gd name="T95" fmla="*/ 122 h 134"/>
                  <a:gd name="T96" fmla="*/ 108 w 135"/>
                  <a:gd name="T97" fmla="*/ 116 h 134"/>
                  <a:gd name="T98" fmla="*/ 39 w 135"/>
                  <a:gd name="T99" fmla="*/ 78 h 134"/>
                  <a:gd name="T100" fmla="*/ 53 w 135"/>
                  <a:gd name="T101" fmla="*/ 37 h 134"/>
                  <a:gd name="T102" fmla="*/ 95 w 135"/>
                  <a:gd name="T103" fmla="*/ 51 h 134"/>
                  <a:gd name="T104" fmla="*/ 81 w 135"/>
                  <a:gd name="T105" fmla="*/ 93 h 134"/>
                  <a:gd name="T106" fmla="*/ 39 w 135"/>
                  <a:gd name="T107"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5" h="134">
                    <a:moveTo>
                      <a:pt x="108" y="116"/>
                    </a:moveTo>
                    <a:cubicBezTo>
                      <a:pt x="105" y="109"/>
                      <a:pt x="105" y="109"/>
                      <a:pt x="105" y="109"/>
                    </a:cubicBezTo>
                    <a:cubicBezTo>
                      <a:pt x="109" y="106"/>
                      <a:pt x="112" y="102"/>
                      <a:pt x="115" y="98"/>
                    </a:cubicBezTo>
                    <a:cubicBezTo>
                      <a:pt x="122" y="100"/>
                      <a:pt x="122" y="100"/>
                      <a:pt x="122" y="100"/>
                    </a:cubicBezTo>
                    <a:cubicBezTo>
                      <a:pt x="124" y="101"/>
                      <a:pt x="127" y="99"/>
                      <a:pt x="128" y="97"/>
                    </a:cubicBezTo>
                    <a:cubicBezTo>
                      <a:pt x="134" y="78"/>
                      <a:pt x="134" y="78"/>
                      <a:pt x="134" y="78"/>
                    </a:cubicBezTo>
                    <a:cubicBezTo>
                      <a:pt x="135" y="75"/>
                      <a:pt x="133" y="73"/>
                      <a:pt x="131" y="72"/>
                    </a:cubicBezTo>
                    <a:cubicBezTo>
                      <a:pt x="125" y="70"/>
                      <a:pt x="125" y="70"/>
                      <a:pt x="125" y="70"/>
                    </a:cubicBezTo>
                    <a:cubicBezTo>
                      <a:pt x="126" y="65"/>
                      <a:pt x="125" y="60"/>
                      <a:pt x="125" y="55"/>
                    </a:cubicBezTo>
                    <a:cubicBezTo>
                      <a:pt x="129" y="53"/>
                      <a:pt x="129" y="53"/>
                      <a:pt x="129" y="53"/>
                    </a:cubicBezTo>
                    <a:cubicBezTo>
                      <a:pt x="132" y="51"/>
                      <a:pt x="133" y="49"/>
                      <a:pt x="131" y="46"/>
                    </a:cubicBezTo>
                    <a:cubicBezTo>
                      <a:pt x="123" y="28"/>
                      <a:pt x="123" y="28"/>
                      <a:pt x="123" y="28"/>
                    </a:cubicBezTo>
                    <a:cubicBezTo>
                      <a:pt x="121" y="26"/>
                      <a:pt x="119" y="25"/>
                      <a:pt x="116" y="26"/>
                    </a:cubicBezTo>
                    <a:cubicBezTo>
                      <a:pt x="113" y="28"/>
                      <a:pt x="113" y="28"/>
                      <a:pt x="113" y="28"/>
                    </a:cubicBezTo>
                    <a:cubicBezTo>
                      <a:pt x="109" y="23"/>
                      <a:pt x="104" y="19"/>
                      <a:pt x="99" y="16"/>
                    </a:cubicBezTo>
                    <a:cubicBezTo>
                      <a:pt x="100" y="12"/>
                      <a:pt x="100" y="12"/>
                      <a:pt x="100" y="12"/>
                    </a:cubicBezTo>
                    <a:cubicBezTo>
                      <a:pt x="101" y="10"/>
                      <a:pt x="99" y="7"/>
                      <a:pt x="97" y="6"/>
                    </a:cubicBezTo>
                    <a:cubicBezTo>
                      <a:pt x="78" y="0"/>
                      <a:pt x="78" y="0"/>
                      <a:pt x="78" y="0"/>
                    </a:cubicBezTo>
                    <a:cubicBezTo>
                      <a:pt x="75" y="0"/>
                      <a:pt x="73" y="1"/>
                      <a:pt x="72" y="4"/>
                    </a:cubicBezTo>
                    <a:cubicBezTo>
                      <a:pt x="71" y="6"/>
                      <a:pt x="71" y="6"/>
                      <a:pt x="71" y="6"/>
                    </a:cubicBezTo>
                    <a:cubicBezTo>
                      <a:pt x="65" y="6"/>
                      <a:pt x="60" y="6"/>
                      <a:pt x="54" y="8"/>
                    </a:cubicBezTo>
                    <a:cubicBezTo>
                      <a:pt x="53" y="5"/>
                      <a:pt x="53" y="5"/>
                      <a:pt x="53" y="5"/>
                    </a:cubicBezTo>
                    <a:cubicBezTo>
                      <a:pt x="52" y="3"/>
                      <a:pt x="49" y="2"/>
                      <a:pt x="46" y="3"/>
                    </a:cubicBezTo>
                    <a:cubicBezTo>
                      <a:pt x="29" y="12"/>
                      <a:pt x="29" y="12"/>
                      <a:pt x="29" y="12"/>
                    </a:cubicBezTo>
                    <a:cubicBezTo>
                      <a:pt x="26" y="13"/>
                      <a:pt x="25" y="16"/>
                      <a:pt x="26" y="18"/>
                    </a:cubicBezTo>
                    <a:cubicBezTo>
                      <a:pt x="28" y="21"/>
                      <a:pt x="28" y="21"/>
                      <a:pt x="28" y="21"/>
                    </a:cubicBezTo>
                    <a:cubicBezTo>
                      <a:pt x="23" y="25"/>
                      <a:pt x="20" y="30"/>
                      <a:pt x="16" y="36"/>
                    </a:cubicBezTo>
                    <a:cubicBezTo>
                      <a:pt x="13" y="34"/>
                      <a:pt x="13" y="34"/>
                      <a:pt x="13" y="34"/>
                    </a:cubicBezTo>
                    <a:cubicBezTo>
                      <a:pt x="10" y="34"/>
                      <a:pt x="7" y="35"/>
                      <a:pt x="7" y="37"/>
                    </a:cubicBezTo>
                    <a:cubicBezTo>
                      <a:pt x="1" y="56"/>
                      <a:pt x="1" y="56"/>
                      <a:pt x="1" y="56"/>
                    </a:cubicBezTo>
                    <a:cubicBezTo>
                      <a:pt x="0" y="59"/>
                      <a:pt x="1" y="62"/>
                      <a:pt x="4" y="62"/>
                    </a:cubicBezTo>
                    <a:cubicBezTo>
                      <a:pt x="9" y="64"/>
                      <a:pt x="9" y="64"/>
                      <a:pt x="9" y="64"/>
                    </a:cubicBezTo>
                    <a:cubicBezTo>
                      <a:pt x="9" y="69"/>
                      <a:pt x="9" y="74"/>
                      <a:pt x="11" y="79"/>
                    </a:cubicBezTo>
                    <a:cubicBezTo>
                      <a:pt x="5" y="82"/>
                      <a:pt x="5" y="82"/>
                      <a:pt x="5" y="82"/>
                    </a:cubicBezTo>
                    <a:cubicBezTo>
                      <a:pt x="3" y="83"/>
                      <a:pt x="2" y="86"/>
                      <a:pt x="3" y="88"/>
                    </a:cubicBezTo>
                    <a:cubicBezTo>
                      <a:pt x="12" y="106"/>
                      <a:pt x="12" y="106"/>
                      <a:pt x="12" y="106"/>
                    </a:cubicBezTo>
                    <a:cubicBezTo>
                      <a:pt x="13" y="108"/>
                      <a:pt x="16" y="109"/>
                      <a:pt x="18" y="108"/>
                    </a:cubicBezTo>
                    <a:cubicBezTo>
                      <a:pt x="25" y="105"/>
                      <a:pt x="25" y="105"/>
                      <a:pt x="25" y="105"/>
                    </a:cubicBezTo>
                    <a:cubicBezTo>
                      <a:pt x="28" y="108"/>
                      <a:pt x="33" y="112"/>
                      <a:pt x="37" y="114"/>
                    </a:cubicBezTo>
                    <a:cubicBezTo>
                      <a:pt x="35" y="122"/>
                      <a:pt x="35" y="122"/>
                      <a:pt x="35" y="122"/>
                    </a:cubicBezTo>
                    <a:cubicBezTo>
                      <a:pt x="34" y="124"/>
                      <a:pt x="35" y="127"/>
                      <a:pt x="38" y="128"/>
                    </a:cubicBezTo>
                    <a:cubicBezTo>
                      <a:pt x="57" y="134"/>
                      <a:pt x="57" y="134"/>
                      <a:pt x="57" y="134"/>
                    </a:cubicBezTo>
                    <a:cubicBezTo>
                      <a:pt x="59" y="134"/>
                      <a:pt x="62" y="133"/>
                      <a:pt x="63" y="131"/>
                    </a:cubicBezTo>
                    <a:cubicBezTo>
                      <a:pt x="65" y="123"/>
                      <a:pt x="65" y="123"/>
                      <a:pt x="65" y="123"/>
                    </a:cubicBezTo>
                    <a:cubicBezTo>
                      <a:pt x="69" y="123"/>
                      <a:pt x="74" y="123"/>
                      <a:pt x="78" y="122"/>
                    </a:cubicBezTo>
                    <a:cubicBezTo>
                      <a:pt x="82" y="129"/>
                      <a:pt x="82" y="129"/>
                      <a:pt x="82" y="129"/>
                    </a:cubicBezTo>
                    <a:cubicBezTo>
                      <a:pt x="83" y="131"/>
                      <a:pt x="86" y="132"/>
                      <a:pt x="88" y="131"/>
                    </a:cubicBezTo>
                    <a:cubicBezTo>
                      <a:pt x="106" y="122"/>
                      <a:pt x="106" y="122"/>
                      <a:pt x="106" y="122"/>
                    </a:cubicBezTo>
                    <a:cubicBezTo>
                      <a:pt x="108" y="121"/>
                      <a:pt x="109" y="118"/>
                      <a:pt x="108" y="116"/>
                    </a:cubicBezTo>
                    <a:close/>
                    <a:moveTo>
                      <a:pt x="39" y="78"/>
                    </a:moveTo>
                    <a:cubicBezTo>
                      <a:pt x="31" y="63"/>
                      <a:pt x="38" y="44"/>
                      <a:pt x="53" y="37"/>
                    </a:cubicBezTo>
                    <a:cubicBezTo>
                      <a:pt x="69" y="29"/>
                      <a:pt x="87" y="35"/>
                      <a:pt x="95" y="51"/>
                    </a:cubicBezTo>
                    <a:cubicBezTo>
                      <a:pt x="103" y="66"/>
                      <a:pt x="97" y="85"/>
                      <a:pt x="81" y="93"/>
                    </a:cubicBezTo>
                    <a:cubicBezTo>
                      <a:pt x="66" y="100"/>
                      <a:pt x="47" y="94"/>
                      <a:pt x="39" y="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6" name="Freeform 40"/>
              <p:cNvSpPr>
                <a:spLocks noEditPoints="1"/>
              </p:cNvSpPr>
              <p:nvPr/>
            </p:nvSpPr>
            <p:spPr bwMode="auto">
              <a:xfrm>
                <a:off x="5722938" y="2314575"/>
                <a:ext cx="136525" cy="136525"/>
              </a:xfrm>
              <a:custGeom>
                <a:avLst/>
                <a:gdLst>
                  <a:gd name="T0" fmla="*/ 40 w 49"/>
                  <a:gd name="T1" fmla="*/ 42 h 49"/>
                  <a:gd name="T2" fmla="*/ 38 w 49"/>
                  <a:gd name="T3" fmla="*/ 40 h 49"/>
                  <a:gd name="T4" fmla="*/ 42 w 49"/>
                  <a:gd name="T5" fmla="*/ 36 h 49"/>
                  <a:gd name="T6" fmla="*/ 45 w 49"/>
                  <a:gd name="T7" fmla="*/ 37 h 49"/>
                  <a:gd name="T8" fmla="*/ 47 w 49"/>
                  <a:gd name="T9" fmla="*/ 35 h 49"/>
                  <a:gd name="T10" fmla="*/ 49 w 49"/>
                  <a:gd name="T11" fmla="*/ 28 h 49"/>
                  <a:gd name="T12" fmla="*/ 48 w 49"/>
                  <a:gd name="T13" fmla="*/ 26 h 49"/>
                  <a:gd name="T14" fmla="*/ 46 w 49"/>
                  <a:gd name="T15" fmla="*/ 26 h 49"/>
                  <a:gd name="T16" fmla="*/ 46 w 49"/>
                  <a:gd name="T17" fmla="*/ 20 h 49"/>
                  <a:gd name="T18" fmla="*/ 47 w 49"/>
                  <a:gd name="T19" fmla="*/ 19 h 49"/>
                  <a:gd name="T20" fmla="*/ 48 w 49"/>
                  <a:gd name="T21" fmla="*/ 17 h 49"/>
                  <a:gd name="T22" fmla="*/ 45 w 49"/>
                  <a:gd name="T23" fmla="*/ 11 h 49"/>
                  <a:gd name="T24" fmla="*/ 43 w 49"/>
                  <a:gd name="T25" fmla="*/ 10 h 49"/>
                  <a:gd name="T26" fmla="*/ 41 w 49"/>
                  <a:gd name="T27" fmla="*/ 11 h 49"/>
                  <a:gd name="T28" fmla="*/ 36 w 49"/>
                  <a:gd name="T29" fmla="*/ 6 h 49"/>
                  <a:gd name="T30" fmla="*/ 37 w 49"/>
                  <a:gd name="T31" fmla="*/ 5 h 49"/>
                  <a:gd name="T32" fmla="*/ 36 w 49"/>
                  <a:gd name="T33" fmla="*/ 3 h 49"/>
                  <a:gd name="T34" fmla="*/ 29 w 49"/>
                  <a:gd name="T35" fmla="*/ 0 h 49"/>
                  <a:gd name="T36" fmla="*/ 27 w 49"/>
                  <a:gd name="T37" fmla="*/ 2 h 49"/>
                  <a:gd name="T38" fmla="*/ 26 w 49"/>
                  <a:gd name="T39" fmla="*/ 3 h 49"/>
                  <a:gd name="T40" fmla="*/ 20 w 49"/>
                  <a:gd name="T41" fmla="*/ 3 h 49"/>
                  <a:gd name="T42" fmla="*/ 20 w 49"/>
                  <a:gd name="T43" fmla="*/ 2 h 49"/>
                  <a:gd name="T44" fmla="*/ 17 w 49"/>
                  <a:gd name="T45" fmla="*/ 1 h 49"/>
                  <a:gd name="T46" fmla="*/ 11 w 49"/>
                  <a:gd name="T47" fmla="*/ 5 h 49"/>
                  <a:gd name="T48" fmla="*/ 10 w 49"/>
                  <a:gd name="T49" fmla="*/ 7 h 49"/>
                  <a:gd name="T50" fmla="*/ 11 w 49"/>
                  <a:gd name="T51" fmla="*/ 8 h 49"/>
                  <a:gd name="T52" fmla="*/ 6 w 49"/>
                  <a:gd name="T53" fmla="*/ 13 h 49"/>
                  <a:gd name="T54" fmla="*/ 5 w 49"/>
                  <a:gd name="T55" fmla="*/ 13 h 49"/>
                  <a:gd name="T56" fmla="*/ 3 w 49"/>
                  <a:gd name="T57" fmla="*/ 14 h 49"/>
                  <a:gd name="T58" fmla="*/ 1 w 49"/>
                  <a:gd name="T59" fmla="*/ 21 h 49"/>
                  <a:gd name="T60" fmla="*/ 2 w 49"/>
                  <a:gd name="T61" fmla="*/ 23 h 49"/>
                  <a:gd name="T62" fmla="*/ 4 w 49"/>
                  <a:gd name="T63" fmla="*/ 24 h 49"/>
                  <a:gd name="T64" fmla="*/ 4 w 49"/>
                  <a:gd name="T65" fmla="*/ 29 h 49"/>
                  <a:gd name="T66" fmla="*/ 2 w 49"/>
                  <a:gd name="T67" fmla="*/ 30 h 49"/>
                  <a:gd name="T68" fmla="*/ 2 w 49"/>
                  <a:gd name="T69" fmla="*/ 32 h 49"/>
                  <a:gd name="T70" fmla="*/ 5 w 49"/>
                  <a:gd name="T71" fmla="*/ 39 h 49"/>
                  <a:gd name="T72" fmla="*/ 7 w 49"/>
                  <a:gd name="T73" fmla="*/ 39 h 49"/>
                  <a:gd name="T74" fmla="*/ 10 w 49"/>
                  <a:gd name="T75" fmla="*/ 38 h 49"/>
                  <a:gd name="T76" fmla="*/ 14 w 49"/>
                  <a:gd name="T77" fmla="*/ 42 h 49"/>
                  <a:gd name="T78" fmla="*/ 13 w 49"/>
                  <a:gd name="T79" fmla="*/ 45 h 49"/>
                  <a:gd name="T80" fmla="*/ 14 w 49"/>
                  <a:gd name="T81" fmla="*/ 47 h 49"/>
                  <a:gd name="T82" fmla="*/ 21 w 49"/>
                  <a:gd name="T83" fmla="*/ 49 h 49"/>
                  <a:gd name="T84" fmla="*/ 23 w 49"/>
                  <a:gd name="T85" fmla="*/ 48 h 49"/>
                  <a:gd name="T86" fmla="*/ 24 w 49"/>
                  <a:gd name="T87" fmla="*/ 45 h 49"/>
                  <a:gd name="T88" fmla="*/ 29 w 49"/>
                  <a:gd name="T89" fmla="*/ 45 h 49"/>
                  <a:gd name="T90" fmla="*/ 30 w 49"/>
                  <a:gd name="T91" fmla="*/ 47 h 49"/>
                  <a:gd name="T92" fmla="*/ 32 w 49"/>
                  <a:gd name="T93" fmla="*/ 48 h 49"/>
                  <a:gd name="T94" fmla="*/ 39 w 49"/>
                  <a:gd name="T95" fmla="*/ 45 h 49"/>
                  <a:gd name="T96" fmla="*/ 40 w 49"/>
                  <a:gd name="T97" fmla="*/ 42 h 49"/>
                  <a:gd name="T98" fmla="*/ 15 w 49"/>
                  <a:gd name="T99" fmla="*/ 29 h 49"/>
                  <a:gd name="T100" fmla="*/ 20 w 49"/>
                  <a:gd name="T101" fmla="*/ 14 h 49"/>
                  <a:gd name="T102" fmla="*/ 35 w 49"/>
                  <a:gd name="T103" fmla="*/ 19 h 49"/>
                  <a:gd name="T104" fmla="*/ 30 w 49"/>
                  <a:gd name="T105" fmla="*/ 34 h 49"/>
                  <a:gd name="T106" fmla="*/ 15 w 49"/>
                  <a:gd name="T107" fmla="*/ 2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 h="49">
                    <a:moveTo>
                      <a:pt x="40" y="42"/>
                    </a:moveTo>
                    <a:cubicBezTo>
                      <a:pt x="38" y="40"/>
                      <a:pt x="38" y="40"/>
                      <a:pt x="38" y="40"/>
                    </a:cubicBezTo>
                    <a:cubicBezTo>
                      <a:pt x="40" y="39"/>
                      <a:pt x="41" y="37"/>
                      <a:pt x="42" y="36"/>
                    </a:cubicBezTo>
                    <a:cubicBezTo>
                      <a:pt x="45" y="37"/>
                      <a:pt x="45" y="37"/>
                      <a:pt x="45" y="37"/>
                    </a:cubicBezTo>
                    <a:cubicBezTo>
                      <a:pt x="46" y="37"/>
                      <a:pt x="47" y="36"/>
                      <a:pt x="47" y="35"/>
                    </a:cubicBezTo>
                    <a:cubicBezTo>
                      <a:pt x="49" y="28"/>
                      <a:pt x="49" y="28"/>
                      <a:pt x="49" y="28"/>
                    </a:cubicBezTo>
                    <a:cubicBezTo>
                      <a:pt x="49" y="28"/>
                      <a:pt x="49" y="27"/>
                      <a:pt x="48" y="26"/>
                    </a:cubicBezTo>
                    <a:cubicBezTo>
                      <a:pt x="46" y="26"/>
                      <a:pt x="46" y="26"/>
                      <a:pt x="46" y="26"/>
                    </a:cubicBezTo>
                    <a:cubicBezTo>
                      <a:pt x="46" y="24"/>
                      <a:pt x="46" y="22"/>
                      <a:pt x="46" y="20"/>
                    </a:cubicBezTo>
                    <a:cubicBezTo>
                      <a:pt x="47" y="19"/>
                      <a:pt x="47" y="19"/>
                      <a:pt x="47" y="19"/>
                    </a:cubicBezTo>
                    <a:cubicBezTo>
                      <a:pt x="48" y="19"/>
                      <a:pt x="49" y="18"/>
                      <a:pt x="48" y="17"/>
                    </a:cubicBezTo>
                    <a:cubicBezTo>
                      <a:pt x="45" y="11"/>
                      <a:pt x="45" y="11"/>
                      <a:pt x="45" y="11"/>
                    </a:cubicBezTo>
                    <a:cubicBezTo>
                      <a:pt x="45" y="10"/>
                      <a:pt x="44" y="9"/>
                      <a:pt x="43" y="10"/>
                    </a:cubicBezTo>
                    <a:cubicBezTo>
                      <a:pt x="41" y="11"/>
                      <a:pt x="41" y="11"/>
                      <a:pt x="41" y="11"/>
                    </a:cubicBezTo>
                    <a:cubicBezTo>
                      <a:pt x="40" y="9"/>
                      <a:pt x="38" y="7"/>
                      <a:pt x="36" y="6"/>
                    </a:cubicBezTo>
                    <a:cubicBezTo>
                      <a:pt x="37" y="5"/>
                      <a:pt x="37" y="5"/>
                      <a:pt x="37" y="5"/>
                    </a:cubicBezTo>
                    <a:cubicBezTo>
                      <a:pt x="37" y="4"/>
                      <a:pt x="37" y="3"/>
                      <a:pt x="36" y="3"/>
                    </a:cubicBezTo>
                    <a:cubicBezTo>
                      <a:pt x="29" y="0"/>
                      <a:pt x="29" y="0"/>
                      <a:pt x="29" y="0"/>
                    </a:cubicBezTo>
                    <a:cubicBezTo>
                      <a:pt x="28" y="0"/>
                      <a:pt x="27" y="1"/>
                      <a:pt x="27" y="2"/>
                    </a:cubicBezTo>
                    <a:cubicBezTo>
                      <a:pt x="26" y="3"/>
                      <a:pt x="26" y="3"/>
                      <a:pt x="26" y="3"/>
                    </a:cubicBezTo>
                    <a:cubicBezTo>
                      <a:pt x="24" y="2"/>
                      <a:pt x="22" y="3"/>
                      <a:pt x="20" y="3"/>
                    </a:cubicBezTo>
                    <a:cubicBezTo>
                      <a:pt x="20" y="2"/>
                      <a:pt x="20" y="2"/>
                      <a:pt x="20" y="2"/>
                    </a:cubicBezTo>
                    <a:cubicBezTo>
                      <a:pt x="19" y="1"/>
                      <a:pt x="18" y="1"/>
                      <a:pt x="17" y="1"/>
                    </a:cubicBezTo>
                    <a:cubicBezTo>
                      <a:pt x="11" y="5"/>
                      <a:pt x="11" y="5"/>
                      <a:pt x="11" y="5"/>
                    </a:cubicBezTo>
                    <a:cubicBezTo>
                      <a:pt x="10" y="5"/>
                      <a:pt x="10" y="6"/>
                      <a:pt x="10" y="7"/>
                    </a:cubicBezTo>
                    <a:cubicBezTo>
                      <a:pt x="11" y="8"/>
                      <a:pt x="11" y="8"/>
                      <a:pt x="11" y="8"/>
                    </a:cubicBezTo>
                    <a:cubicBezTo>
                      <a:pt x="9" y="10"/>
                      <a:pt x="8" y="11"/>
                      <a:pt x="6" y="13"/>
                    </a:cubicBezTo>
                    <a:cubicBezTo>
                      <a:pt x="5" y="13"/>
                      <a:pt x="5" y="13"/>
                      <a:pt x="5" y="13"/>
                    </a:cubicBezTo>
                    <a:cubicBezTo>
                      <a:pt x="4" y="13"/>
                      <a:pt x="3" y="13"/>
                      <a:pt x="3" y="14"/>
                    </a:cubicBezTo>
                    <a:cubicBezTo>
                      <a:pt x="1" y="21"/>
                      <a:pt x="1" y="21"/>
                      <a:pt x="1" y="21"/>
                    </a:cubicBezTo>
                    <a:cubicBezTo>
                      <a:pt x="0" y="22"/>
                      <a:pt x="1" y="23"/>
                      <a:pt x="2" y="23"/>
                    </a:cubicBezTo>
                    <a:cubicBezTo>
                      <a:pt x="4" y="24"/>
                      <a:pt x="4" y="24"/>
                      <a:pt x="4" y="24"/>
                    </a:cubicBezTo>
                    <a:cubicBezTo>
                      <a:pt x="4" y="25"/>
                      <a:pt x="4" y="27"/>
                      <a:pt x="4" y="29"/>
                    </a:cubicBezTo>
                    <a:cubicBezTo>
                      <a:pt x="2" y="30"/>
                      <a:pt x="2" y="30"/>
                      <a:pt x="2" y="30"/>
                    </a:cubicBezTo>
                    <a:cubicBezTo>
                      <a:pt x="2" y="30"/>
                      <a:pt x="1" y="31"/>
                      <a:pt x="2" y="32"/>
                    </a:cubicBezTo>
                    <a:cubicBezTo>
                      <a:pt x="5" y="39"/>
                      <a:pt x="5" y="39"/>
                      <a:pt x="5" y="39"/>
                    </a:cubicBezTo>
                    <a:cubicBezTo>
                      <a:pt x="5" y="40"/>
                      <a:pt x="6" y="40"/>
                      <a:pt x="7" y="39"/>
                    </a:cubicBezTo>
                    <a:cubicBezTo>
                      <a:pt x="10" y="38"/>
                      <a:pt x="10" y="38"/>
                      <a:pt x="10" y="38"/>
                    </a:cubicBezTo>
                    <a:cubicBezTo>
                      <a:pt x="11" y="40"/>
                      <a:pt x="12" y="41"/>
                      <a:pt x="14" y="42"/>
                    </a:cubicBezTo>
                    <a:cubicBezTo>
                      <a:pt x="13" y="45"/>
                      <a:pt x="13" y="45"/>
                      <a:pt x="13" y="45"/>
                    </a:cubicBezTo>
                    <a:cubicBezTo>
                      <a:pt x="13" y="45"/>
                      <a:pt x="13" y="46"/>
                      <a:pt x="14" y="47"/>
                    </a:cubicBezTo>
                    <a:cubicBezTo>
                      <a:pt x="21" y="49"/>
                      <a:pt x="21" y="49"/>
                      <a:pt x="21" y="49"/>
                    </a:cubicBezTo>
                    <a:cubicBezTo>
                      <a:pt x="22" y="49"/>
                      <a:pt x="23" y="49"/>
                      <a:pt x="23" y="48"/>
                    </a:cubicBezTo>
                    <a:cubicBezTo>
                      <a:pt x="24" y="45"/>
                      <a:pt x="24" y="45"/>
                      <a:pt x="24" y="45"/>
                    </a:cubicBezTo>
                    <a:cubicBezTo>
                      <a:pt x="26" y="45"/>
                      <a:pt x="27" y="45"/>
                      <a:pt x="29" y="45"/>
                    </a:cubicBezTo>
                    <a:cubicBezTo>
                      <a:pt x="30" y="47"/>
                      <a:pt x="30" y="47"/>
                      <a:pt x="30" y="47"/>
                    </a:cubicBezTo>
                    <a:cubicBezTo>
                      <a:pt x="31" y="48"/>
                      <a:pt x="32" y="48"/>
                      <a:pt x="32" y="48"/>
                    </a:cubicBezTo>
                    <a:cubicBezTo>
                      <a:pt x="39" y="45"/>
                      <a:pt x="39" y="45"/>
                      <a:pt x="39" y="45"/>
                    </a:cubicBezTo>
                    <a:cubicBezTo>
                      <a:pt x="40" y="44"/>
                      <a:pt x="40" y="43"/>
                      <a:pt x="40" y="42"/>
                    </a:cubicBezTo>
                    <a:close/>
                    <a:moveTo>
                      <a:pt x="15" y="29"/>
                    </a:moveTo>
                    <a:cubicBezTo>
                      <a:pt x="12" y="23"/>
                      <a:pt x="14" y="16"/>
                      <a:pt x="20" y="14"/>
                    </a:cubicBezTo>
                    <a:cubicBezTo>
                      <a:pt x="25" y="11"/>
                      <a:pt x="32" y="13"/>
                      <a:pt x="35" y="19"/>
                    </a:cubicBezTo>
                    <a:cubicBezTo>
                      <a:pt x="38" y="24"/>
                      <a:pt x="36" y="31"/>
                      <a:pt x="30" y="34"/>
                    </a:cubicBezTo>
                    <a:cubicBezTo>
                      <a:pt x="24" y="37"/>
                      <a:pt x="18" y="34"/>
                      <a:pt x="15"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7" name="Freeform 41"/>
              <p:cNvSpPr>
                <a:spLocks noEditPoints="1"/>
              </p:cNvSpPr>
              <p:nvPr/>
            </p:nvSpPr>
            <p:spPr bwMode="auto">
              <a:xfrm>
                <a:off x="5006975" y="1635125"/>
                <a:ext cx="835025" cy="849312"/>
              </a:xfrm>
              <a:custGeom>
                <a:avLst/>
                <a:gdLst>
                  <a:gd name="T0" fmla="*/ 35 w 301"/>
                  <a:gd name="T1" fmla="*/ 218 h 306"/>
                  <a:gd name="T2" fmla="*/ 215 w 301"/>
                  <a:gd name="T3" fmla="*/ 270 h 306"/>
                  <a:gd name="T4" fmla="*/ 266 w 301"/>
                  <a:gd name="T5" fmla="*/ 88 h 306"/>
                  <a:gd name="T6" fmla="*/ 87 w 301"/>
                  <a:gd name="T7" fmla="*/ 37 h 306"/>
                  <a:gd name="T8" fmla="*/ 35 w 301"/>
                  <a:gd name="T9" fmla="*/ 218 h 306"/>
                  <a:gd name="T10" fmla="*/ 57 w 301"/>
                  <a:gd name="T11" fmla="*/ 206 h 306"/>
                  <a:gd name="T12" fmla="*/ 99 w 301"/>
                  <a:gd name="T13" fmla="*/ 58 h 306"/>
                  <a:gd name="T14" fmla="*/ 244 w 301"/>
                  <a:gd name="T15" fmla="*/ 100 h 306"/>
                  <a:gd name="T16" fmla="*/ 202 w 301"/>
                  <a:gd name="T17" fmla="*/ 248 h 306"/>
                  <a:gd name="T18" fmla="*/ 57 w 301"/>
                  <a:gd name="T19" fmla="*/ 2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1" h="306">
                    <a:moveTo>
                      <a:pt x="35" y="218"/>
                    </a:moveTo>
                    <a:cubicBezTo>
                      <a:pt x="71" y="283"/>
                      <a:pt x="151" y="306"/>
                      <a:pt x="215" y="270"/>
                    </a:cubicBezTo>
                    <a:cubicBezTo>
                      <a:pt x="278" y="234"/>
                      <a:pt x="301" y="152"/>
                      <a:pt x="266" y="88"/>
                    </a:cubicBezTo>
                    <a:cubicBezTo>
                      <a:pt x="231" y="24"/>
                      <a:pt x="150" y="0"/>
                      <a:pt x="87" y="37"/>
                    </a:cubicBezTo>
                    <a:cubicBezTo>
                      <a:pt x="23" y="73"/>
                      <a:pt x="0" y="154"/>
                      <a:pt x="35" y="218"/>
                    </a:cubicBezTo>
                    <a:close/>
                    <a:moveTo>
                      <a:pt x="57" y="206"/>
                    </a:moveTo>
                    <a:cubicBezTo>
                      <a:pt x="28" y="154"/>
                      <a:pt x="47" y="88"/>
                      <a:pt x="99" y="58"/>
                    </a:cubicBezTo>
                    <a:cubicBezTo>
                      <a:pt x="150" y="29"/>
                      <a:pt x="216" y="48"/>
                      <a:pt x="244" y="100"/>
                    </a:cubicBezTo>
                    <a:cubicBezTo>
                      <a:pt x="273" y="153"/>
                      <a:pt x="254" y="219"/>
                      <a:pt x="202" y="248"/>
                    </a:cubicBezTo>
                    <a:cubicBezTo>
                      <a:pt x="151" y="277"/>
                      <a:pt x="86" y="258"/>
                      <a:pt x="57" y="2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8" name="Freeform 42"/>
              <p:cNvSpPr/>
              <p:nvPr/>
            </p:nvSpPr>
            <p:spPr bwMode="auto">
              <a:xfrm>
                <a:off x="5537200" y="2335213"/>
                <a:ext cx="330200" cy="501650"/>
              </a:xfrm>
              <a:custGeom>
                <a:avLst/>
                <a:gdLst>
                  <a:gd name="T0" fmla="*/ 80 w 119"/>
                  <a:gd name="T1" fmla="*/ 168 h 181"/>
                  <a:gd name="T2" fmla="*/ 106 w 119"/>
                  <a:gd name="T3" fmla="*/ 176 h 181"/>
                  <a:gd name="T4" fmla="*/ 106 w 119"/>
                  <a:gd name="T5" fmla="*/ 176 h 181"/>
                  <a:gd name="T6" fmla="*/ 114 w 119"/>
                  <a:gd name="T7" fmla="*/ 149 h 181"/>
                  <a:gd name="T8" fmla="*/ 39 w 119"/>
                  <a:gd name="T9" fmla="*/ 13 h 181"/>
                  <a:gd name="T10" fmla="*/ 13 w 119"/>
                  <a:gd name="T11" fmla="*/ 5 h 181"/>
                  <a:gd name="T12" fmla="*/ 13 w 119"/>
                  <a:gd name="T13" fmla="*/ 5 h 181"/>
                  <a:gd name="T14" fmla="*/ 5 w 119"/>
                  <a:gd name="T15" fmla="*/ 32 h 181"/>
                  <a:gd name="T16" fmla="*/ 80 w 119"/>
                  <a:gd name="T17" fmla="*/ 168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81">
                    <a:moveTo>
                      <a:pt x="80" y="168"/>
                    </a:moveTo>
                    <a:cubicBezTo>
                      <a:pt x="85" y="178"/>
                      <a:pt x="97" y="181"/>
                      <a:pt x="106" y="176"/>
                    </a:cubicBezTo>
                    <a:cubicBezTo>
                      <a:pt x="106" y="176"/>
                      <a:pt x="106" y="176"/>
                      <a:pt x="106" y="176"/>
                    </a:cubicBezTo>
                    <a:cubicBezTo>
                      <a:pt x="115" y="171"/>
                      <a:pt x="119" y="159"/>
                      <a:pt x="114" y="149"/>
                    </a:cubicBezTo>
                    <a:cubicBezTo>
                      <a:pt x="39" y="13"/>
                      <a:pt x="39" y="13"/>
                      <a:pt x="39" y="13"/>
                    </a:cubicBezTo>
                    <a:cubicBezTo>
                      <a:pt x="34" y="3"/>
                      <a:pt x="22" y="0"/>
                      <a:pt x="13" y="5"/>
                    </a:cubicBezTo>
                    <a:cubicBezTo>
                      <a:pt x="13" y="5"/>
                      <a:pt x="13" y="5"/>
                      <a:pt x="13" y="5"/>
                    </a:cubicBezTo>
                    <a:cubicBezTo>
                      <a:pt x="3" y="11"/>
                      <a:pt x="0" y="23"/>
                      <a:pt x="5" y="32"/>
                    </a:cubicBezTo>
                    <a:lnTo>
                      <a:pt x="80" y="1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9" name="Freeform 43"/>
              <p:cNvSpPr/>
              <p:nvPr/>
            </p:nvSpPr>
            <p:spPr bwMode="auto">
              <a:xfrm>
                <a:off x="5475288" y="1803400"/>
                <a:ext cx="174625" cy="153987"/>
              </a:xfrm>
              <a:custGeom>
                <a:avLst/>
                <a:gdLst>
                  <a:gd name="T0" fmla="*/ 49 w 63"/>
                  <a:gd name="T1" fmla="*/ 52 h 55"/>
                  <a:gd name="T2" fmla="*/ 48 w 63"/>
                  <a:gd name="T3" fmla="*/ 50 h 55"/>
                  <a:gd name="T4" fmla="*/ 8 w 63"/>
                  <a:gd name="T5" fmla="*/ 16 h 55"/>
                  <a:gd name="T6" fmla="*/ 14 w 63"/>
                  <a:gd name="T7" fmla="*/ 0 h 55"/>
                  <a:gd name="T8" fmla="*/ 14 w 63"/>
                  <a:gd name="T9" fmla="*/ 0 h 55"/>
                  <a:gd name="T10" fmla="*/ 62 w 63"/>
                  <a:gd name="T11" fmla="*/ 41 h 55"/>
                  <a:gd name="T12" fmla="*/ 63 w 63"/>
                  <a:gd name="T13" fmla="*/ 43 h 55"/>
                  <a:gd name="T14" fmla="*/ 49 w 63"/>
                  <a:gd name="T15" fmla="*/ 52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55">
                    <a:moveTo>
                      <a:pt x="49" y="52"/>
                    </a:moveTo>
                    <a:cubicBezTo>
                      <a:pt x="48" y="52"/>
                      <a:pt x="48" y="51"/>
                      <a:pt x="48" y="50"/>
                    </a:cubicBezTo>
                    <a:cubicBezTo>
                      <a:pt x="38" y="33"/>
                      <a:pt x="24" y="22"/>
                      <a:pt x="8" y="16"/>
                    </a:cubicBezTo>
                    <a:cubicBezTo>
                      <a:pt x="0" y="3"/>
                      <a:pt x="14" y="0"/>
                      <a:pt x="14" y="0"/>
                    </a:cubicBezTo>
                    <a:cubicBezTo>
                      <a:pt x="14" y="0"/>
                      <a:pt x="14" y="0"/>
                      <a:pt x="14" y="0"/>
                    </a:cubicBezTo>
                    <a:cubicBezTo>
                      <a:pt x="34" y="7"/>
                      <a:pt x="51" y="21"/>
                      <a:pt x="62" y="41"/>
                    </a:cubicBezTo>
                    <a:cubicBezTo>
                      <a:pt x="63" y="42"/>
                      <a:pt x="63" y="42"/>
                      <a:pt x="63" y="43"/>
                    </a:cubicBezTo>
                    <a:cubicBezTo>
                      <a:pt x="63" y="55"/>
                      <a:pt x="50" y="53"/>
                      <a:pt x="49"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93204" name="文本框 74"/>
            <p:cNvSpPr txBox="1"/>
            <p:nvPr>
              <p:custDataLst>
                <p:tags r:id="rId9"/>
              </p:custDataLst>
            </p:nvPr>
          </p:nvSpPr>
          <p:spPr>
            <a:xfrm>
              <a:off x="11276" y="4711"/>
              <a:ext cx="7990" cy="1030"/>
            </a:xfrm>
            <a:prstGeom prst="rect">
              <a:avLst/>
            </a:prstGeom>
            <a:solidFill>
              <a:srgbClr val="58119F"/>
            </a:solidFill>
          </p:spPr>
          <p:style>
            <a:lnRef idx="2">
              <a:schemeClr val="accent1">
                <a:shade val="50000"/>
              </a:schemeClr>
            </a:lnRef>
            <a:fillRef idx="1">
              <a:schemeClr val="accent1"/>
            </a:fillRef>
            <a:effectRef idx="0">
              <a:schemeClr val="accent1"/>
            </a:effectRef>
            <a:fontRef idx="minor">
              <a:schemeClr val="lt1"/>
            </a:fontRef>
          </p:style>
          <p:txBody>
            <a:bodyPr lIns="90016" tIns="46808" rIns="90016" bIns="46808" anchor="t"/>
            <a:lstStyle/>
            <a:p>
              <a:pPr algn="ctr"/>
              <a:r>
                <a:rPr lang="zh-CN" altLang="en-US" sz="3200" b="1" dirty="0" smtClean="0">
                  <a:solidFill>
                    <a:srgbClr val="0070C0"/>
                  </a:solidFill>
                  <a:latin typeface="Microsoft YaHei" panose="020B0503020204020204" pitchFamily="34" charset="-122"/>
                  <a:ea typeface="Microsoft YaHei" panose="020B0503020204020204" pitchFamily="34" charset="-122"/>
                </a:rPr>
                <a:t>  </a:t>
              </a:r>
              <a:endParaRPr lang="zh-CN" altLang="en-US" sz="2800" b="1" dirty="0">
                <a:solidFill>
                  <a:srgbClr val="0070C0"/>
                </a:solidFill>
                <a:latin typeface="Microsoft YaHei" panose="020B0503020204020204" pitchFamily="34" charset="-122"/>
                <a:ea typeface="Microsoft YaHei" panose="020B0503020204020204" pitchFamily="34" charset="-122"/>
              </a:endParaRPr>
            </a:p>
          </p:txBody>
        </p:sp>
      </p:grpSp>
      <p:sp>
        <p:nvSpPr>
          <p:cNvPr id="90" name="文本框 92">
            <a:extLst>
              <a:ext uri="{FF2B5EF4-FFF2-40B4-BE49-F238E27FC236}">
                <a16:creationId xmlns="" xmlns:a16="http://schemas.microsoft.com/office/drawing/2014/main" id="{863B9B1F-DC25-0346-A7E8-9075A5DE85C4}"/>
              </a:ext>
            </a:extLst>
          </p:cNvPr>
          <p:cNvSpPr txBox="1"/>
          <p:nvPr/>
        </p:nvSpPr>
        <p:spPr>
          <a:xfrm rot="21172913">
            <a:off x="70244" y="203897"/>
            <a:ext cx="2329921" cy="646319"/>
          </a:xfrm>
          <a:prstGeom prst="rect">
            <a:avLst/>
          </a:prstGeom>
          <a:noFill/>
        </p:spPr>
        <p:txBody>
          <a:bodyPr wrap="square" lIns="91430" tIns="45714" rIns="91430" bIns="45714" rtlCol="0">
            <a:spAutoFit/>
          </a:bodyPr>
          <a:lstStyle/>
          <a:p>
            <a:r>
              <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rPr>
              <a:t>慢</a:t>
            </a:r>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病预防</a:t>
            </a:r>
            <a:endParaRPr lang="en-US" altLang="zh-CN"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4" name="矩形 3"/>
          <p:cNvSpPr/>
          <p:nvPr/>
        </p:nvSpPr>
        <p:spPr>
          <a:xfrm>
            <a:off x="4727054" y="2342466"/>
            <a:ext cx="3199915" cy="523220"/>
          </a:xfrm>
          <a:prstGeom prst="rect">
            <a:avLst/>
          </a:prstGeom>
        </p:spPr>
        <p:txBody>
          <a:bodyPr wrap="none">
            <a:spAutoFit/>
          </a:bodyPr>
          <a:lstStyle/>
          <a:p>
            <a:r>
              <a:rPr lang="en-US" altLang="zh-CN" sz="2800" b="1" dirty="0" smtClean="0">
                <a:solidFill>
                  <a:schemeClr val="bg1"/>
                </a:solidFill>
                <a:latin typeface="华文新魏" panose="02010800040101010101" pitchFamily="2" charset="-122"/>
                <a:ea typeface="华文新魏" panose="02010800040101010101" pitchFamily="2" charset="-122"/>
              </a:rPr>
              <a:t>1</a:t>
            </a:r>
            <a:r>
              <a:rPr lang="zh-CN" altLang="en-US" sz="2800" b="1" dirty="0" smtClean="0">
                <a:solidFill>
                  <a:schemeClr val="bg1"/>
                </a:solidFill>
                <a:latin typeface="华文新魏" panose="02010800040101010101" pitchFamily="2" charset="-122"/>
                <a:ea typeface="华文新魏" panose="02010800040101010101" pitchFamily="2" charset="-122"/>
              </a:rPr>
              <a:t>、</a:t>
            </a:r>
            <a:r>
              <a:rPr lang="zh-CN" altLang="zh-CN" sz="2800" b="1" dirty="0" smtClean="0">
                <a:solidFill>
                  <a:schemeClr val="bg1"/>
                </a:solidFill>
                <a:latin typeface="华文新魏" panose="02010800040101010101" pitchFamily="2" charset="-122"/>
                <a:ea typeface="华文新魏" panose="02010800040101010101" pitchFamily="2" charset="-122"/>
              </a:rPr>
              <a:t>慢</a:t>
            </a:r>
            <a:r>
              <a:rPr lang="zh-CN" altLang="zh-CN" sz="2800" b="1" dirty="0">
                <a:solidFill>
                  <a:schemeClr val="bg1"/>
                </a:solidFill>
                <a:latin typeface="华文新魏" panose="02010800040101010101" pitchFamily="2" charset="-122"/>
                <a:ea typeface="华文新魏" panose="02010800040101010101" pitchFamily="2" charset="-122"/>
              </a:rPr>
              <a:t>病预防关键点</a:t>
            </a:r>
          </a:p>
        </p:txBody>
      </p:sp>
      <p:sp>
        <p:nvSpPr>
          <p:cNvPr id="6" name="矩形 5"/>
          <p:cNvSpPr/>
          <p:nvPr/>
        </p:nvSpPr>
        <p:spPr>
          <a:xfrm>
            <a:off x="4749130" y="3302410"/>
            <a:ext cx="2903359" cy="523220"/>
          </a:xfrm>
          <a:prstGeom prst="rect">
            <a:avLst/>
          </a:prstGeom>
        </p:spPr>
        <p:txBody>
          <a:bodyPr wrap="none">
            <a:spAutoFit/>
          </a:bodyPr>
          <a:lstStyle/>
          <a:p>
            <a:pPr>
              <a:buFont typeface="Arial" panose="020B0604020202020204" pitchFamily="34" charset="0"/>
              <a:buNone/>
            </a:pPr>
            <a:r>
              <a:rPr lang="en-US" altLang="zh-CN" sz="2800" b="1" dirty="0" smtClean="0">
                <a:solidFill>
                  <a:schemeClr val="bg1"/>
                </a:solidFill>
                <a:latin typeface="华文新魏" panose="02010800040101010101" pitchFamily="2" charset="-122"/>
                <a:ea typeface="华文新魏" panose="02010800040101010101" pitchFamily="2" charset="-122"/>
              </a:rPr>
              <a:t>2</a:t>
            </a:r>
            <a:r>
              <a:rPr lang="zh-CN" altLang="en-US" sz="2800" b="1" dirty="0" smtClean="0">
                <a:solidFill>
                  <a:schemeClr val="bg1"/>
                </a:solidFill>
                <a:latin typeface="华文新魏" panose="02010800040101010101" pitchFamily="2" charset="-122"/>
                <a:ea typeface="华文新魏" panose="02010800040101010101" pitchFamily="2" charset="-122"/>
              </a:rPr>
              <a:t>、</a:t>
            </a:r>
            <a:r>
              <a:rPr lang="zh-CN" altLang="zh-CN" sz="2800" b="1" dirty="0" smtClean="0">
                <a:solidFill>
                  <a:schemeClr val="bg1"/>
                </a:solidFill>
                <a:latin typeface="华文新魏" panose="02010800040101010101" pitchFamily="2" charset="-122"/>
                <a:ea typeface="华文新魏" panose="02010800040101010101" pitchFamily="2" charset="-122"/>
              </a:rPr>
              <a:t>慢</a:t>
            </a:r>
            <a:r>
              <a:rPr lang="zh-CN" altLang="zh-CN" sz="2800" b="1" dirty="0">
                <a:solidFill>
                  <a:schemeClr val="bg1"/>
                </a:solidFill>
                <a:latin typeface="华文新魏" panose="02010800040101010101" pitchFamily="2" charset="-122"/>
                <a:ea typeface="华文新魏" panose="02010800040101010101" pitchFamily="2" charset="-122"/>
              </a:rPr>
              <a:t>病三级预防</a:t>
            </a:r>
            <a:endParaRPr lang="ko-KR" altLang="en-US" sz="2800" b="1" dirty="0">
              <a:solidFill>
                <a:schemeClr val="bg1"/>
              </a:solidFill>
              <a:latin typeface="华文新魏" panose="02010800040101010101" pitchFamily="2" charset="-122"/>
              <a:ea typeface="Gulim" panose="020B0600000101010101" pitchFamily="34" charset="-127"/>
            </a:endParaRPr>
          </a:p>
        </p:txBody>
      </p:sp>
      <p:sp>
        <p:nvSpPr>
          <p:cNvPr id="7" name="矩形 6"/>
          <p:cNvSpPr/>
          <p:nvPr/>
        </p:nvSpPr>
        <p:spPr>
          <a:xfrm>
            <a:off x="4749130" y="4107037"/>
            <a:ext cx="2871148" cy="523220"/>
          </a:xfrm>
          <a:prstGeom prst="rect">
            <a:avLst/>
          </a:prstGeom>
        </p:spPr>
        <p:txBody>
          <a:bodyPr wrap="square">
            <a:spAutoFit/>
          </a:bodyPr>
          <a:lstStyle/>
          <a:p>
            <a:pPr>
              <a:buFont typeface="Arial" panose="020B0604020202020204" pitchFamily="34" charset="0"/>
              <a:buNone/>
            </a:pPr>
            <a:r>
              <a:rPr lang="en-US" altLang="zh-CN" sz="2800" b="1" dirty="0" smtClean="0">
                <a:solidFill>
                  <a:schemeClr val="bg1"/>
                </a:solidFill>
                <a:latin typeface="华文新魏" panose="02010800040101010101" pitchFamily="2" charset="-122"/>
                <a:ea typeface="华文新魏" panose="02010800040101010101" pitchFamily="2" charset="-122"/>
              </a:rPr>
              <a:t>3</a:t>
            </a:r>
            <a:r>
              <a:rPr lang="zh-CN" altLang="en-US" sz="2800" b="1" dirty="0" smtClean="0">
                <a:solidFill>
                  <a:schemeClr val="bg1"/>
                </a:solidFill>
                <a:latin typeface="华文新魏" panose="02010800040101010101" pitchFamily="2" charset="-122"/>
                <a:ea typeface="华文新魏" panose="02010800040101010101" pitchFamily="2" charset="-122"/>
              </a:rPr>
              <a:t>、预防</a:t>
            </a:r>
            <a:r>
              <a:rPr lang="zh-CN" altLang="en-US" sz="2800" b="1" dirty="0">
                <a:solidFill>
                  <a:schemeClr val="bg1"/>
                </a:solidFill>
                <a:latin typeface="华文新魏" panose="02010800040101010101" pitchFamily="2" charset="-122"/>
                <a:ea typeface="华文新魏" panose="02010800040101010101" pitchFamily="2" charset="-122"/>
              </a:rPr>
              <a:t>指南</a:t>
            </a:r>
            <a:endParaRPr lang="ko-KR" altLang="en-US" sz="2800" b="1" dirty="0">
              <a:solidFill>
                <a:schemeClr val="bg1"/>
              </a:solidFill>
              <a:latin typeface="华文新魏" panose="02010800040101010101" pitchFamily="2" charset="-122"/>
              <a:ea typeface="Gulim" panose="020B0600000101010101" pitchFamily="34" charset="-127"/>
            </a:endParaRPr>
          </a:p>
        </p:txBody>
      </p:sp>
      <p:sp>
        <p:nvSpPr>
          <p:cNvPr id="8" name="矩形 7"/>
          <p:cNvSpPr/>
          <p:nvPr/>
        </p:nvSpPr>
        <p:spPr>
          <a:xfrm>
            <a:off x="4749129" y="4863240"/>
            <a:ext cx="2903359" cy="523220"/>
          </a:xfrm>
          <a:prstGeom prst="rect">
            <a:avLst/>
          </a:prstGeom>
        </p:spPr>
        <p:txBody>
          <a:bodyPr wrap="none">
            <a:spAutoFit/>
          </a:bodyPr>
          <a:lstStyle/>
          <a:p>
            <a:pPr>
              <a:buFont typeface="Arial" panose="020B0604020202020204" pitchFamily="34" charset="0"/>
              <a:buNone/>
            </a:pPr>
            <a:r>
              <a:rPr lang="en-US" altLang="zh-CN" sz="2800" b="1" dirty="0" smtClean="0">
                <a:solidFill>
                  <a:schemeClr val="bg1"/>
                </a:solidFill>
                <a:latin typeface="华文新魏" panose="02010800040101010101" pitchFamily="2" charset="-122"/>
                <a:ea typeface="华文新魏" panose="02010800040101010101" pitchFamily="2" charset="-122"/>
              </a:rPr>
              <a:t>4</a:t>
            </a:r>
            <a:r>
              <a:rPr lang="zh-CN" altLang="en-US" sz="2800" b="1" dirty="0" smtClean="0">
                <a:solidFill>
                  <a:schemeClr val="bg1"/>
                </a:solidFill>
                <a:latin typeface="华文新魏" panose="02010800040101010101" pitchFamily="2" charset="-122"/>
                <a:ea typeface="华文新魏" panose="02010800040101010101" pitchFamily="2" charset="-122"/>
              </a:rPr>
              <a:t>、自我</a:t>
            </a:r>
            <a:r>
              <a:rPr lang="zh-CN" altLang="en-US" sz="2800" b="1" dirty="0">
                <a:solidFill>
                  <a:schemeClr val="bg1"/>
                </a:solidFill>
                <a:latin typeface="华文新魏" panose="02010800040101010101" pitchFamily="2" charset="-122"/>
                <a:ea typeface="华文新魏" panose="02010800040101010101" pitchFamily="2" charset="-122"/>
              </a:rPr>
              <a:t>管理方法</a:t>
            </a:r>
            <a:endParaRPr lang="ko-KR" altLang="en-US" sz="2800" b="1" dirty="0">
              <a:solidFill>
                <a:schemeClr val="bg1"/>
              </a:solidFill>
              <a:latin typeface="华文新魏" panose="02010800040101010101" pitchFamily="2" charset="-122"/>
              <a:ea typeface="Gulim" panose="020B0600000101010101" pitchFamily="34" charset="-127"/>
            </a:endParaRPr>
          </a:p>
        </p:txBody>
      </p:sp>
      <p:pic>
        <p:nvPicPr>
          <p:cNvPr id="9" name="图片 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9854" y="2528960"/>
            <a:ext cx="3990975" cy="2857500"/>
          </a:xfrm>
          <a:prstGeom prst="rect">
            <a:avLst/>
          </a:prstGeom>
        </p:spPr>
      </p:pic>
    </p:spTree>
    <p:custDataLst>
      <p:tags r:id="rId1"/>
    </p:custDataLst>
    <p:extLst>
      <p:ext uri="{BB962C8B-B14F-4D97-AF65-F5344CB8AC3E}">
        <p14:creationId xmlns:p14="http://schemas.microsoft.com/office/powerpoint/2010/main" val="2575935345"/>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9">
            <a:extLst>
              <a:ext uri="{FF2B5EF4-FFF2-40B4-BE49-F238E27FC236}">
                <a16:creationId xmlns="" xmlns:a16="http://schemas.microsoft.com/office/drawing/2014/main" id="{8BADC70B-FDF3-3E40-8F8D-8959087615D1}"/>
              </a:ext>
            </a:extLst>
          </p:cNvPr>
          <p:cNvSpPr>
            <a:spLocks noGrp="1"/>
          </p:cNvSpPr>
          <p:nvPr>
            <p:ph type="sldNum" sz="quarter" idx="12"/>
          </p:nvPr>
        </p:nvSpPr>
        <p:spPr>
          <a:xfrm>
            <a:off x="8610044" y="6358219"/>
            <a:ext cx="2742091" cy="364359"/>
          </a:xfrm>
        </p:spPr>
        <p:txBody>
          <a:bodyPr/>
          <a:lstStyle/>
          <a:p>
            <a:fld id="{2F34C2B8-B519-4620-9BF5-835074449E9C}" type="slidenum">
              <a:rPr lang="zh-CN" altLang="en-US" smtClean="0"/>
              <a:pPr/>
              <a:t>106</a:t>
            </a:fld>
            <a:endParaRPr lang="zh-CN" altLang="en-US" dirty="0"/>
          </a:p>
        </p:txBody>
      </p:sp>
      <p:sp>
        <p:nvSpPr>
          <p:cNvPr id="38" name="文本框 92">
            <a:extLst>
              <a:ext uri="{FF2B5EF4-FFF2-40B4-BE49-F238E27FC236}">
                <a16:creationId xmlns="" xmlns:a16="http://schemas.microsoft.com/office/drawing/2014/main" id="{C340928B-AB52-EE4F-9A7D-5399736D4F7E}"/>
              </a:ext>
            </a:extLst>
          </p:cNvPr>
          <p:cNvSpPr txBox="1"/>
          <p:nvPr/>
        </p:nvSpPr>
        <p:spPr>
          <a:xfrm rot="21172913">
            <a:off x="33685" y="106754"/>
            <a:ext cx="2627967" cy="646319"/>
          </a:xfrm>
          <a:prstGeom prst="rect">
            <a:avLst/>
          </a:prstGeom>
          <a:noFill/>
        </p:spPr>
        <p:txBody>
          <a:bodyPr wrap="square" lIns="91430" tIns="45714" rIns="91430" bIns="45714" rtlCol="0">
            <a:spAutoFit/>
          </a:bodyPr>
          <a:lstStyle/>
          <a:p>
            <a:r>
              <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rPr>
              <a:t>慢</a:t>
            </a:r>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病预防</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3" name="矩形 2"/>
          <p:cNvSpPr/>
          <p:nvPr/>
        </p:nvSpPr>
        <p:spPr>
          <a:xfrm>
            <a:off x="3818527" y="916865"/>
            <a:ext cx="4339651" cy="923330"/>
          </a:xfrm>
          <a:prstGeom prst="rect">
            <a:avLst/>
          </a:prstGeom>
        </p:spPr>
        <p:txBody>
          <a:bodyPr wrap="none">
            <a:spAutoFit/>
          </a:bodyPr>
          <a:lstStyle/>
          <a:p>
            <a:pPr algn="ctr">
              <a:lnSpc>
                <a:spcPct val="150000"/>
              </a:lnSpc>
            </a:pPr>
            <a:r>
              <a:rPr lang="zh-CN" altLang="en-US" sz="3600" b="1" dirty="0" smtClean="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rPr>
              <a:t>慢性疾病预防关键点</a:t>
            </a:r>
            <a:endParaRPr lang="zh-CN" altLang="en-US" sz="3600" b="1" dirty="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endParaRPr>
          </a:p>
        </p:txBody>
      </p:sp>
      <p:sp>
        <p:nvSpPr>
          <p:cNvPr id="2" name="矩形 1"/>
          <p:cNvSpPr/>
          <p:nvPr/>
        </p:nvSpPr>
        <p:spPr>
          <a:xfrm>
            <a:off x="334566" y="1840195"/>
            <a:ext cx="6336704" cy="4939814"/>
          </a:xfrm>
          <a:prstGeom prst="rect">
            <a:avLst/>
          </a:prstGeom>
        </p:spPr>
        <p:txBody>
          <a:bodyPr wrap="square">
            <a:spAutoFit/>
          </a:bodyPr>
          <a:lstStyle/>
          <a:p>
            <a:pPr>
              <a:lnSpc>
                <a:spcPct val="125000"/>
              </a:lnSpc>
              <a:defRPr/>
            </a:pPr>
            <a:r>
              <a:rPr lang="zh-CN" altLang="zh-CN" sz="2800" b="1" dirty="0">
                <a:latin typeface="华文新魏" panose="02010800040101010101" pitchFamily="2" charset="-122"/>
                <a:ea typeface="华文新魏" panose="02010800040101010101" pitchFamily="2" charset="-122"/>
              </a:rPr>
              <a:t>据卫计委统计数据显示，我国确诊的慢性病患者已超过</a:t>
            </a:r>
            <a:r>
              <a:rPr lang="en-US" altLang="zh-CN" sz="2800" b="1" dirty="0">
                <a:latin typeface="华文新魏" panose="02010800040101010101" pitchFamily="2" charset="-122"/>
                <a:ea typeface="华文新魏" panose="02010800040101010101" pitchFamily="2" charset="-122"/>
              </a:rPr>
              <a:t>2.6</a:t>
            </a:r>
            <a:r>
              <a:rPr lang="zh-CN" altLang="zh-CN" sz="2800" b="1" dirty="0">
                <a:latin typeface="华文新魏" panose="02010800040101010101" pitchFamily="2" charset="-122"/>
                <a:ea typeface="华文新魏" panose="02010800040101010101" pitchFamily="2" charset="-122"/>
              </a:rPr>
              <a:t>亿人，因慢性病导致的死亡人数占总死亡人数的</a:t>
            </a:r>
            <a:r>
              <a:rPr lang="en-US" altLang="zh-CN" sz="2800" b="1" dirty="0">
                <a:latin typeface="华文新魏" panose="02010800040101010101" pitchFamily="2" charset="-122"/>
                <a:ea typeface="华文新魏" panose="02010800040101010101" pitchFamily="2" charset="-122"/>
              </a:rPr>
              <a:t>85%</a:t>
            </a:r>
            <a:r>
              <a:rPr lang="zh-CN" altLang="zh-CN" sz="2800" b="1" dirty="0">
                <a:latin typeface="华文新魏" panose="02010800040101010101" pitchFamily="2" charset="-122"/>
                <a:ea typeface="华文新魏" panose="02010800040101010101" pitchFamily="2" charset="-122"/>
              </a:rPr>
              <a:t>。</a:t>
            </a:r>
            <a:endParaRPr lang="en-US" altLang="zh-CN" sz="2800" b="1" dirty="0">
              <a:latin typeface="华文新魏" panose="02010800040101010101" pitchFamily="2" charset="-122"/>
              <a:ea typeface="华文新魏" panose="02010800040101010101" pitchFamily="2" charset="-122"/>
            </a:endParaRPr>
          </a:p>
          <a:p>
            <a:pPr>
              <a:lnSpc>
                <a:spcPct val="125000"/>
              </a:lnSpc>
              <a:defRPr/>
            </a:pPr>
            <a:r>
              <a:rPr lang="zh-CN" altLang="zh-CN" sz="2800" b="1" dirty="0">
                <a:latin typeface="华文新魏" panose="02010800040101010101" pitchFamily="2" charset="-122"/>
                <a:ea typeface="华文新魏" panose="02010800040101010101" pitchFamily="2" charset="-122"/>
              </a:rPr>
              <a:t>慢病</a:t>
            </a:r>
            <a:r>
              <a:rPr lang="zh-CN" altLang="en-US" sz="2800" b="1" dirty="0">
                <a:latin typeface="华文新魏" panose="02010800040101010101" pitchFamily="2" charset="-122"/>
                <a:ea typeface="华文新魏" panose="02010800040101010101" pitchFamily="2" charset="-122"/>
              </a:rPr>
              <a:t>预防的</a:t>
            </a:r>
            <a:r>
              <a:rPr lang="zh-CN" altLang="zh-CN" sz="2800" b="1" dirty="0">
                <a:latin typeface="华文新魏" panose="02010800040101010101" pitchFamily="2" charset="-122"/>
                <a:ea typeface="华文新魏" panose="02010800040101010101" pitchFamily="2" charset="-122"/>
              </a:rPr>
              <a:t>关键</a:t>
            </a:r>
            <a:r>
              <a:rPr lang="zh-CN" altLang="en-US" sz="2800" b="1" dirty="0">
                <a:latin typeface="华文新魏" panose="02010800040101010101" pitchFamily="2" charset="-122"/>
                <a:ea typeface="华文新魏" panose="02010800040101010101" pitchFamily="2" charset="-122"/>
              </a:rPr>
              <a:t>点：</a:t>
            </a:r>
            <a:endParaRPr lang="en-US" altLang="zh-CN" sz="2800" b="1" dirty="0">
              <a:latin typeface="华文新魏" panose="02010800040101010101" pitchFamily="2" charset="-122"/>
              <a:ea typeface="华文新魏" panose="02010800040101010101" pitchFamily="2" charset="-122"/>
            </a:endParaRPr>
          </a:p>
          <a:p>
            <a:pPr>
              <a:lnSpc>
                <a:spcPct val="125000"/>
              </a:lnSpc>
              <a:defRPr/>
            </a:pPr>
            <a:r>
              <a:rPr lang="zh-CN" altLang="zh-CN" sz="2800" b="1" dirty="0">
                <a:latin typeface="华文新魏" panose="02010800040101010101" pitchFamily="2" charset="-122"/>
                <a:ea typeface="华文新魏" panose="02010800040101010101" pitchFamily="2" charset="-122"/>
              </a:rPr>
              <a:t>由“病后治疗”转为“病前预防”。</a:t>
            </a:r>
          </a:p>
          <a:p>
            <a:pPr>
              <a:lnSpc>
                <a:spcPct val="125000"/>
              </a:lnSpc>
              <a:defRPr/>
            </a:pPr>
            <a:r>
              <a:rPr lang="zh-CN" altLang="zh-CN" sz="2800" b="1" dirty="0">
                <a:latin typeface="华文新魏" panose="02010800040101010101" pitchFamily="2" charset="-122"/>
                <a:ea typeface="华文新魏" panose="02010800040101010101" pitchFamily="2" charset="-122"/>
              </a:rPr>
              <a:t>实践结果显示：大部分慢病可以预防，</a:t>
            </a:r>
            <a:r>
              <a:rPr lang="en-US" altLang="zh-CN" sz="2800" b="1" dirty="0">
                <a:latin typeface="华文新魏" panose="02010800040101010101" pitchFamily="2" charset="-122"/>
                <a:ea typeface="华文新魏" panose="02010800040101010101" pitchFamily="2" charset="-122"/>
              </a:rPr>
              <a:t>80%</a:t>
            </a:r>
            <a:r>
              <a:rPr lang="zh-CN" altLang="zh-CN" sz="2800" b="1" dirty="0">
                <a:latin typeface="华文新魏" panose="02010800040101010101" pitchFamily="2" charset="-122"/>
                <a:ea typeface="华文新魏" panose="02010800040101010101" pitchFamily="2" charset="-122"/>
              </a:rPr>
              <a:t>的心脏病、</a:t>
            </a:r>
            <a:r>
              <a:rPr lang="en-US" altLang="zh-CN" sz="2800" b="1" dirty="0">
                <a:latin typeface="华文新魏" panose="02010800040101010101" pitchFamily="2" charset="-122"/>
                <a:ea typeface="华文新魏" panose="02010800040101010101" pitchFamily="2" charset="-122"/>
              </a:rPr>
              <a:t>90%</a:t>
            </a:r>
            <a:r>
              <a:rPr lang="zh-CN" altLang="zh-CN" sz="2800" b="1" dirty="0">
                <a:latin typeface="华文新魏" panose="02010800040101010101" pitchFamily="2" charset="-122"/>
                <a:ea typeface="华文新魏" panose="02010800040101010101" pitchFamily="2" charset="-122"/>
              </a:rPr>
              <a:t>的</a:t>
            </a:r>
            <a:r>
              <a:rPr lang="en-US" altLang="zh-CN" sz="2800" b="1" dirty="0">
                <a:latin typeface="华文新魏" panose="02010800040101010101" pitchFamily="2" charset="-122"/>
                <a:ea typeface="华文新魏" panose="02010800040101010101" pitchFamily="2" charset="-122"/>
              </a:rPr>
              <a:t>2</a:t>
            </a:r>
            <a:r>
              <a:rPr lang="zh-CN" altLang="zh-CN" sz="2800" b="1" dirty="0">
                <a:latin typeface="华文新魏" panose="02010800040101010101" pitchFamily="2" charset="-122"/>
                <a:ea typeface="华文新魏" panose="02010800040101010101" pitchFamily="2" charset="-122"/>
              </a:rPr>
              <a:t>型糖尿病、</a:t>
            </a:r>
            <a:r>
              <a:rPr lang="en-US" altLang="zh-CN" sz="2800" b="1" dirty="0">
                <a:latin typeface="华文新魏" panose="02010800040101010101" pitchFamily="2" charset="-122"/>
                <a:ea typeface="华文新魏" panose="02010800040101010101" pitchFamily="2" charset="-122"/>
              </a:rPr>
              <a:t>1/3</a:t>
            </a:r>
            <a:r>
              <a:rPr lang="zh-CN" altLang="zh-CN" sz="2800" b="1" dirty="0">
                <a:latin typeface="华文新魏" panose="02010800040101010101" pitchFamily="2" charset="-122"/>
                <a:ea typeface="华文新魏" panose="02010800040101010101" pitchFamily="2" charset="-122"/>
              </a:rPr>
              <a:t>恶性肿瘤可以通过改变不健康的生活方式有效预防。</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59302" y="2052621"/>
            <a:ext cx="4953000" cy="4053840"/>
          </a:xfrm>
          <a:prstGeom prst="rect">
            <a:avLst/>
          </a:prstGeom>
        </p:spPr>
      </p:pic>
    </p:spTree>
    <p:extLst>
      <p:ext uri="{BB962C8B-B14F-4D97-AF65-F5344CB8AC3E}">
        <p14:creationId xmlns:p14="http://schemas.microsoft.com/office/powerpoint/2010/main" val="3098352447"/>
      </p:ext>
    </p:extLst>
  </p:cSld>
  <p:clrMapOvr>
    <a:masterClrMapping/>
  </p:clrMapOvr>
  <p:transition spd="slow" advTm="4000">
    <p:fade/>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9">
            <a:extLst>
              <a:ext uri="{FF2B5EF4-FFF2-40B4-BE49-F238E27FC236}">
                <a16:creationId xmlns="" xmlns:a16="http://schemas.microsoft.com/office/drawing/2014/main" id="{8BADC70B-FDF3-3E40-8F8D-8959087615D1}"/>
              </a:ext>
            </a:extLst>
          </p:cNvPr>
          <p:cNvSpPr>
            <a:spLocks noGrp="1"/>
          </p:cNvSpPr>
          <p:nvPr>
            <p:ph type="sldNum" sz="quarter" idx="12"/>
          </p:nvPr>
        </p:nvSpPr>
        <p:spPr>
          <a:xfrm>
            <a:off x="8610044" y="6358219"/>
            <a:ext cx="2742091" cy="364359"/>
          </a:xfrm>
        </p:spPr>
        <p:txBody>
          <a:bodyPr/>
          <a:lstStyle/>
          <a:p>
            <a:fld id="{2F34C2B8-B519-4620-9BF5-835074449E9C}" type="slidenum">
              <a:rPr lang="zh-CN" altLang="en-US" smtClean="0"/>
              <a:pPr/>
              <a:t>107</a:t>
            </a:fld>
            <a:endParaRPr lang="zh-CN" altLang="en-US" dirty="0"/>
          </a:p>
        </p:txBody>
      </p:sp>
      <p:sp>
        <p:nvSpPr>
          <p:cNvPr id="38" name="文本框 92">
            <a:extLst>
              <a:ext uri="{FF2B5EF4-FFF2-40B4-BE49-F238E27FC236}">
                <a16:creationId xmlns="" xmlns:a16="http://schemas.microsoft.com/office/drawing/2014/main" id="{C340928B-AB52-EE4F-9A7D-5399736D4F7E}"/>
              </a:ext>
            </a:extLst>
          </p:cNvPr>
          <p:cNvSpPr txBox="1"/>
          <p:nvPr/>
        </p:nvSpPr>
        <p:spPr>
          <a:xfrm rot="21172913">
            <a:off x="33685" y="106754"/>
            <a:ext cx="2627967" cy="646319"/>
          </a:xfrm>
          <a:prstGeom prst="rect">
            <a:avLst/>
          </a:prstGeom>
          <a:noFill/>
        </p:spPr>
        <p:txBody>
          <a:bodyPr wrap="square" lIns="91430" tIns="45714" rIns="91430" bIns="45714" rtlCol="0">
            <a:spAutoFit/>
          </a:bodyPr>
          <a:lstStyle/>
          <a:p>
            <a:r>
              <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rPr>
              <a:t>慢</a:t>
            </a:r>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病预防</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3" name="矩形 2"/>
          <p:cNvSpPr/>
          <p:nvPr/>
        </p:nvSpPr>
        <p:spPr>
          <a:xfrm>
            <a:off x="4049360" y="916865"/>
            <a:ext cx="3877986" cy="923330"/>
          </a:xfrm>
          <a:prstGeom prst="rect">
            <a:avLst/>
          </a:prstGeom>
        </p:spPr>
        <p:txBody>
          <a:bodyPr wrap="none">
            <a:spAutoFit/>
          </a:bodyPr>
          <a:lstStyle/>
          <a:p>
            <a:pPr algn="ctr">
              <a:lnSpc>
                <a:spcPct val="150000"/>
              </a:lnSpc>
            </a:pPr>
            <a:r>
              <a:rPr lang="zh-CN" altLang="en-US" sz="3600" b="1" dirty="0" smtClean="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rPr>
              <a:t>慢性疾病三级预防</a:t>
            </a:r>
            <a:endParaRPr lang="zh-CN" altLang="en-US" sz="3600" b="1" dirty="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endParaRPr>
          </a:p>
        </p:txBody>
      </p:sp>
      <p:sp>
        <p:nvSpPr>
          <p:cNvPr id="2" name="矩形 1"/>
          <p:cNvSpPr/>
          <p:nvPr/>
        </p:nvSpPr>
        <p:spPr>
          <a:xfrm>
            <a:off x="1126654" y="2333251"/>
            <a:ext cx="5400600" cy="719492"/>
          </a:xfrm>
          <a:prstGeom prst="rect">
            <a:avLst/>
          </a:prstGeom>
        </p:spPr>
        <p:txBody>
          <a:bodyPr wrap="square">
            <a:spAutoFit/>
          </a:bodyPr>
          <a:lstStyle/>
          <a:p>
            <a:pPr marL="360045" lvl="1" indent="0">
              <a:lnSpc>
                <a:spcPct val="120000"/>
              </a:lnSpc>
              <a:spcBef>
                <a:spcPts val="0"/>
              </a:spcBef>
              <a:buFont typeface="Wingdings" panose="05000000000000000000" pitchFamily="2" charset="2"/>
              <a:buNone/>
              <a:defRPr/>
            </a:pPr>
            <a:r>
              <a:rPr lang="en-US" altLang="zh-CN" sz="3600" b="1" dirty="0" smtClean="0">
                <a:latin typeface="华文新魏" panose="02010800040101010101" pitchFamily="2" charset="-122"/>
                <a:ea typeface="华文新魏" panose="02010800040101010101" pitchFamily="2" charset="-122"/>
              </a:rPr>
              <a:t>     </a:t>
            </a:r>
            <a:endParaRPr lang="en-US" altLang="zh-CN" sz="3600" b="1" dirty="0">
              <a:latin typeface="华文新魏" panose="02010800040101010101" pitchFamily="2" charset="-122"/>
              <a:ea typeface="华文新魏" panose="02010800040101010101" pitchFamily="2" charset="-122"/>
            </a:endParaRPr>
          </a:p>
        </p:txBody>
      </p:sp>
      <p:sp>
        <p:nvSpPr>
          <p:cNvPr id="6" name="矩形 5"/>
          <p:cNvSpPr/>
          <p:nvPr/>
        </p:nvSpPr>
        <p:spPr>
          <a:xfrm>
            <a:off x="5231110" y="1840194"/>
            <a:ext cx="6840760" cy="4573560"/>
          </a:xfrm>
          <a:prstGeom prst="rect">
            <a:avLst/>
          </a:prstGeom>
        </p:spPr>
        <p:txBody>
          <a:bodyPr wrap="square">
            <a:spAutoFit/>
          </a:bodyPr>
          <a:lstStyle/>
          <a:p>
            <a:pPr>
              <a:lnSpc>
                <a:spcPct val="130000"/>
              </a:lnSpc>
            </a:pPr>
            <a:r>
              <a:rPr lang="zh-CN" altLang="zh-CN" sz="2800" b="1" dirty="0">
                <a:latin typeface="华文新魏" panose="02010800040101010101" pitchFamily="2" charset="-122"/>
                <a:ea typeface="华文新魏" panose="02010800040101010101" pitchFamily="2" charset="-122"/>
              </a:rPr>
              <a:t>一级预防为病因预防，也称初级预防，源头预防。主要针对致病因子（危险因素）采取措施，是预防疾病发生和消减疾病的根本措施。其中包括自我保健和健康教育。</a:t>
            </a:r>
          </a:p>
          <a:p>
            <a:pPr>
              <a:lnSpc>
                <a:spcPct val="130000"/>
              </a:lnSpc>
            </a:pPr>
            <a:r>
              <a:rPr lang="zh-CN" altLang="zh-CN" sz="2800" b="1" dirty="0">
                <a:latin typeface="华文新魏" panose="02010800040101010101" pitchFamily="2" charset="-122"/>
                <a:ea typeface="华文新魏" panose="02010800040101010101" pitchFamily="2" charset="-122"/>
              </a:rPr>
              <a:t>二级预防为</a:t>
            </a:r>
            <a:r>
              <a:rPr lang="zh-CN" altLang="en-US" sz="2800" b="1" dirty="0">
                <a:latin typeface="华文新魏" panose="02010800040101010101" pitchFamily="2" charset="-122"/>
                <a:ea typeface="华文新魏" panose="02010800040101010101" pitchFamily="2" charset="-122"/>
              </a:rPr>
              <a:t>慢病</a:t>
            </a:r>
            <a:r>
              <a:rPr lang="zh-CN" altLang="zh-CN" sz="2800" b="1" dirty="0">
                <a:latin typeface="华文新魏" panose="02010800040101010101" pitchFamily="2" charset="-122"/>
                <a:ea typeface="华文新魏" panose="02010800040101010101" pitchFamily="2" charset="-122"/>
              </a:rPr>
              <a:t>“三早”预防，即早发现、早诊断、早治疗，减少慢病合并症的发生。</a:t>
            </a:r>
          </a:p>
          <a:p>
            <a:pPr>
              <a:lnSpc>
                <a:spcPct val="130000"/>
              </a:lnSpc>
            </a:pPr>
            <a:r>
              <a:rPr lang="zh-CN" altLang="zh-CN" sz="2800" b="1" dirty="0">
                <a:latin typeface="华文新魏" panose="02010800040101010101" pitchFamily="2" charset="-122"/>
                <a:ea typeface="华文新魏" panose="02010800040101010101" pitchFamily="2" charset="-122"/>
              </a:rPr>
              <a:t>三级预防为</a:t>
            </a:r>
            <a:r>
              <a:rPr lang="zh-CN" altLang="en-US" sz="2800" b="1" dirty="0">
                <a:latin typeface="华文新魏" panose="02010800040101010101" pitchFamily="2" charset="-122"/>
                <a:ea typeface="华文新魏" panose="02010800040101010101" pitchFamily="2" charset="-122"/>
              </a:rPr>
              <a:t>慢病</a:t>
            </a:r>
            <a:r>
              <a:rPr lang="zh-CN" altLang="zh-CN" sz="2800" b="1" dirty="0">
                <a:latin typeface="华文新魏" panose="02010800040101010101" pitchFamily="2" charset="-122"/>
                <a:ea typeface="华文新魏" panose="02010800040101010101" pitchFamily="2" charset="-122"/>
              </a:rPr>
              <a:t>对症治疗预防，降低伤残率和死亡率，并加大康复训练的投入。</a:t>
            </a: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75" y="2549459"/>
            <a:ext cx="5086147" cy="2968568"/>
          </a:xfrm>
          <a:prstGeom prst="rect">
            <a:avLst/>
          </a:prstGeom>
        </p:spPr>
      </p:pic>
    </p:spTree>
    <p:extLst>
      <p:ext uri="{BB962C8B-B14F-4D97-AF65-F5344CB8AC3E}">
        <p14:creationId xmlns:p14="http://schemas.microsoft.com/office/powerpoint/2010/main" val="1762414147"/>
      </p:ext>
    </p:extLst>
  </p:cSld>
  <p:clrMapOvr>
    <a:masterClrMapping/>
  </p:clrMapOvr>
  <p:transition spd="slow" advTm="4000">
    <p:fade/>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9">
            <a:extLst>
              <a:ext uri="{FF2B5EF4-FFF2-40B4-BE49-F238E27FC236}">
                <a16:creationId xmlns="" xmlns:a16="http://schemas.microsoft.com/office/drawing/2014/main" id="{8BADC70B-FDF3-3E40-8F8D-8959087615D1}"/>
              </a:ext>
            </a:extLst>
          </p:cNvPr>
          <p:cNvSpPr>
            <a:spLocks noGrp="1"/>
          </p:cNvSpPr>
          <p:nvPr>
            <p:ph type="sldNum" sz="quarter" idx="12"/>
          </p:nvPr>
        </p:nvSpPr>
        <p:spPr>
          <a:xfrm>
            <a:off x="8610044" y="6358219"/>
            <a:ext cx="2742091" cy="364359"/>
          </a:xfrm>
        </p:spPr>
        <p:txBody>
          <a:bodyPr/>
          <a:lstStyle/>
          <a:p>
            <a:fld id="{2F34C2B8-B519-4620-9BF5-835074449E9C}" type="slidenum">
              <a:rPr lang="zh-CN" altLang="en-US" smtClean="0"/>
              <a:pPr/>
              <a:t>108</a:t>
            </a:fld>
            <a:endParaRPr lang="zh-CN" altLang="en-US" dirty="0"/>
          </a:p>
        </p:txBody>
      </p:sp>
      <p:sp>
        <p:nvSpPr>
          <p:cNvPr id="38" name="文本框 92">
            <a:extLst>
              <a:ext uri="{FF2B5EF4-FFF2-40B4-BE49-F238E27FC236}">
                <a16:creationId xmlns="" xmlns:a16="http://schemas.microsoft.com/office/drawing/2014/main" id="{C340928B-AB52-EE4F-9A7D-5399736D4F7E}"/>
              </a:ext>
            </a:extLst>
          </p:cNvPr>
          <p:cNvSpPr txBox="1"/>
          <p:nvPr/>
        </p:nvSpPr>
        <p:spPr>
          <a:xfrm rot="21172913">
            <a:off x="33685" y="106754"/>
            <a:ext cx="2627967" cy="646319"/>
          </a:xfrm>
          <a:prstGeom prst="rect">
            <a:avLst/>
          </a:prstGeom>
          <a:noFill/>
        </p:spPr>
        <p:txBody>
          <a:bodyPr wrap="square" lIns="91430" tIns="45714" rIns="91430" bIns="45714" rtlCol="0">
            <a:spAutoFit/>
          </a:bodyPr>
          <a:lstStyle/>
          <a:p>
            <a:r>
              <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rPr>
              <a:t>慢</a:t>
            </a:r>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病预防</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3" name="矩形 2"/>
          <p:cNvSpPr/>
          <p:nvPr/>
        </p:nvSpPr>
        <p:spPr>
          <a:xfrm>
            <a:off x="3587696" y="916865"/>
            <a:ext cx="4801314" cy="923330"/>
          </a:xfrm>
          <a:prstGeom prst="rect">
            <a:avLst/>
          </a:prstGeom>
        </p:spPr>
        <p:txBody>
          <a:bodyPr wrap="none">
            <a:spAutoFit/>
          </a:bodyPr>
          <a:lstStyle/>
          <a:p>
            <a:pPr algn="ctr">
              <a:lnSpc>
                <a:spcPct val="150000"/>
              </a:lnSpc>
            </a:pPr>
            <a:r>
              <a:rPr lang="zh-CN" altLang="en-US" sz="3600" b="1" dirty="0" smtClean="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rPr>
              <a:t>慢性疾病预防膳食指南</a:t>
            </a:r>
            <a:endParaRPr lang="zh-CN" altLang="en-US" sz="3600" b="1" dirty="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endParaRPr>
          </a:p>
        </p:txBody>
      </p:sp>
      <p:sp>
        <p:nvSpPr>
          <p:cNvPr id="2" name="矩形 1"/>
          <p:cNvSpPr/>
          <p:nvPr/>
        </p:nvSpPr>
        <p:spPr>
          <a:xfrm>
            <a:off x="6324996" y="1701602"/>
            <a:ext cx="5035865" cy="6629507"/>
          </a:xfrm>
          <a:prstGeom prst="rect">
            <a:avLst/>
          </a:prstGeom>
        </p:spPr>
        <p:txBody>
          <a:bodyPr wrap="square">
            <a:spAutoFit/>
          </a:bodyPr>
          <a:lstStyle/>
          <a:p>
            <a:pPr marL="360045" lvl="1" indent="0">
              <a:lnSpc>
                <a:spcPct val="120000"/>
              </a:lnSpc>
              <a:spcBef>
                <a:spcPts val="0"/>
              </a:spcBef>
              <a:buFont typeface="Wingdings" panose="05000000000000000000" pitchFamily="2" charset="2"/>
              <a:buNone/>
              <a:defRPr/>
            </a:pPr>
            <a:r>
              <a:rPr lang="en-US" altLang="zh-CN" sz="2400" b="1" dirty="0" smtClean="0">
                <a:latin typeface="华文新魏" panose="02010800040101010101" pitchFamily="2" charset="-122"/>
                <a:ea typeface="华文新魏" panose="02010800040101010101" pitchFamily="2" charset="-122"/>
              </a:rPr>
              <a:t>1</a:t>
            </a:r>
            <a:r>
              <a:rPr lang="zh-CN" altLang="en-US" sz="2400" b="1" dirty="0" smtClean="0">
                <a:latin typeface="华文新魏" panose="02010800040101010101" pitchFamily="2" charset="-122"/>
                <a:ea typeface="华文新魏" panose="02010800040101010101" pitchFamily="2" charset="-122"/>
              </a:rPr>
              <a:t>、</a:t>
            </a:r>
            <a:r>
              <a:rPr lang="zh-CN" altLang="zh-CN" sz="2400" b="1" dirty="0" smtClean="0">
                <a:latin typeface="华文新魏" panose="02010800040101010101" pitchFamily="2" charset="-122"/>
                <a:ea typeface="华文新魏" panose="02010800040101010101" pitchFamily="2" charset="-122"/>
              </a:rPr>
              <a:t>食物</a:t>
            </a:r>
            <a:r>
              <a:rPr lang="zh-CN" altLang="zh-CN" sz="2400" b="1" dirty="0">
                <a:latin typeface="华文新魏" panose="02010800040101010101" pitchFamily="2" charset="-122"/>
                <a:ea typeface="华文新魏" panose="02010800040101010101" pitchFamily="2" charset="-122"/>
              </a:rPr>
              <a:t>多样，谷类</a:t>
            </a:r>
            <a:r>
              <a:rPr lang="zh-CN" altLang="zh-CN" sz="2400" b="1" dirty="0" smtClean="0">
                <a:latin typeface="华文新魏" panose="02010800040101010101" pitchFamily="2" charset="-122"/>
                <a:ea typeface="华文新魏" panose="02010800040101010101" pitchFamily="2" charset="-122"/>
              </a:rPr>
              <a:t>为主</a:t>
            </a:r>
            <a:endParaRPr lang="en-US" altLang="zh-CN" sz="2400" b="1" dirty="0" smtClean="0">
              <a:latin typeface="华文新魏" panose="02010800040101010101" pitchFamily="2" charset="-122"/>
              <a:ea typeface="华文新魏" panose="02010800040101010101" pitchFamily="2" charset="-122"/>
            </a:endParaRPr>
          </a:p>
          <a:p>
            <a:pPr marL="360045" lvl="1" indent="0">
              <a:lnSpc>
                <a:spcPct val="120000"/>
              </a:lnSpc>
              <a:spcBef>
                <a:spcPts val="0"/>
              </a:spcBef>
              <a:defRPr/>
            </a:pPr>
            <a:r>
              <a:rPr lang="en-US" altLang="zh-CN" sz="2400" b="1" dirty="0" smtClean="0">
                <a:latin typeface="华文新魏" panose="02010800040101010101" pitchFamily="2" charset="-122"/>
                <a:ea typeface="华文新魏" panose="02010800040101010101" pitchFamily="2" charset="-122"/>
              </a:rPr>
              <a:t>2</a:t>
            </a:r>
            <a:r>
              <a:rPr lang="zh-CN" altLang="en-US" sz="2400" b="1" dirty="0" smtClean="0">
                <a:latin typeface="华文新魏" panose="02010800040101010101" pitchFamily="2" charset="-122"/>
                <a:ea typeface="华文新魏" panose="02010800040101010101" pitchFamily="2" charset="-122"/>
              </a:rPr>
              <a:t>、经常</a:t>
            </a:r>
            <a:r>
              <a:rPr lang="zh-CN" altLang="zh-CN" sz="2400" b="1" dirty="0">
                <a:latin typeface="华文新魏" panose="02010800040101010101" pitchFamily="2" charset="-122"/>
                <a:ea typeface="华文新魏" panose="02010800040101010101" pitchFamily="2" charset="-122"/>
              </a:rPr>
              <a:t>吃蔬菜、水果和</a:t>
            </a:r>
            <a:r>
              <a:rPr lang="zh-CN" altLang="zh-CN" sz="2400" b="1" dirty="0" smtClean="0">
                <a:latin typeface="华文新魏" panose="02010800040101010101" pitchFamily="2" charset="-122"/>
                <a:ea typeface="华文新魏" panose="02010800040101010101" pitchFamily="2" charset="-122"/>
              </a:rPr>
              <a:t>薯类</a:t>
            </a:r>
            <a:endParaRPr lang="en-US" altLang="zh-CN" sz="2400" b="1" dirty="0" smtClean="0">
              <a:latin typeface="华文新魏" panose="02010800040101010101" pitchFamily="2" charset="-122"/>
              <a:ea typeface="华文新魏" panose="02010800040101010101" pitchFamily="2" charset="-122"/>
            </a:endParaRPr>
          </a:p>
          <a:p>
            <a:pPr marL="360045" lvl="1" indent="0">
              <a:lnSpc>
                <a:spcPct val="120000"/>
              </a:lnSpc>
              <a:spcBef>
                <a:spcPts val="0"/>
              </a:spcBef>
              <a:defRPr/>
            </a:pPr>
            <a:r>
              <a:rPr lang="en-US" altLang="zh-CN" sz="2400" b="1" dirty="0" smtClean="0">
                <a:latin typeface="华文新魏" panose="02010800040101010101" pitchFamily="2" charset="-122"/>
                <a:ea typeface="华文新魏" panose="02010800040101010101" pitchFamily="2" charset="-122"/>
              </a:rPr>
              <a:t>3</a:t>
            </a:r>
            <a:r>
              <a:rPr lang="zh-CN" altLang="en-US" sz="2400" b="1" dirty="0" smtClean="0">
                <a:latin typeface="华文新魏" panose="02010800040101010101" pitchFamily="2" charset="-122"/>
                <a:ea typeface="华文新魏" panose="02010800040101010101" pitchFamily="2" charset="-122"/>
              </a:rPr>
              <a:t>、常</a:t>
            </a:r>
            <a:r>
              <a:rPr lang="zh-CN" altLang="zh-CN" sz="2400" b="1" dirty="0">
                <a:latin typeface="华文新魏" panose="02010800040101010101" pitchFamily="2" charset="-122"/>
                <a:ea typeface="华文新魏" panose="02010800040101010101" pitchFamily="2" charset="-122"/>
              </a:rPr>
              <a:t>吃</a:t>
            </a:r>
            <a:r>
              <a:rPr lang="zh-CN" altLang="en-US" sz="2400" b="1" dirty="0">
                <a:latin typeface="华文新魏" panose="02010800040101010101" pitchFamily="2" charset="-122"/>
                <a:ea typeface="华文新魏" panose="02010800040101010101" pitchFamily="2" charset="-122"/>
              </a:rPr>
              <a:t>乳制品</a:t>
            </a:r>
            <a:r>
              <a:rPr lang="zh-CN" altLang="zh-CN" sz="2400" b="1" dirty="0">
                <a:latin typeface="华文新魏" panose="02010800040101010101" pitchFamily="2" charset="-122"/>
                <a:ea typeface="华文新魏" panose="02010800040101010101" pitchFamily="2" charset="-122"/>
              </a:rPr>
              <a:t>、</a:t>
            </a:r>
            <a:r>
              <a:rPr lang="zh-CN" altLang="zh-CN" sz="2400" b="1" dirty="0" smtClean="0">
                <a:latin typeface="华文新魏" panose="02010800040101010101" pitchFamily="2" charset="-122"/>
                <a:ea typeface="华文新魏" panose="02010800040101010101" pitchFamily="2" charset="-122"/>
              </a:rPr>
              <a:t>豆制品</a:t>
            </a:r>
            <a:endParaRPr lang="en-US" altLang="zh-CN" sz="2400" b="1" dirty="0" smtClean="0">
              <a:latin typeface="华文新魏" panose="02010800040101010101" pitchFamily="2" charset="-122"/>
              <a:ea typeface="华文新魏" panose="02010800040101010101" pitchFamily="2" charset="-122"/>
            </a:endParaRPr>
          </a:p>
          <a:p>
            <a:pPr marL="360045" lvl="1" indent="0">
              <a:lnSpc>
                <a:spcPct val="120000"/>
              </a:lnSpc>
              <a:spcBef>
                <a:spcPts val="0"/>
              </a:spcBef>
              <a:defRPr/>
            </a:pPr>
            <a:r>
              <a:rPr lang="en-US" altLang="zh-CN" sz="2400" b="1" dirty="0" smtClean="0">
                <a:latin typeface="华文新魏" panose="02010800040101010101" pitchFamily="2" charset="-122"/>
                <a:ea typeface="华文新魏" panose="02010800040101010101" pitchFamily="2" charset="-122"/>
              </a:rPr>
              <a:t>4</a:t>
            </a:r>
            <a:r>
              <a:rPr lang="zh-CN" altLang="en-US" sz="2400" b="1" dirty="0" smtClean="0">
                <a:latin typeface="华文新魏" panose="02010800040101010101" pitchFamily="2" charset="-122"/>
                <a:ea typeface="华文新魏" panose="02010800040101010101" pitchFamily="2" charset="-122"/>
              </a:rPr>
              <a:t>、适量</a:t>
            </a:r>
            <a:r>
              <a:rPr lang="zh-CN" altLang="zh-CN" sz="2400" b="1" dirty="0">
                <a:latin typeface="华文新魏" panose="02010800040101010101" pitchFamily="2" charset="-122"/>
                <a:ea typeface="华文新魏" panose="02010800040101010101" pitchFamily="2" charset="-122"/>
              </a:rPr>
              <a:t>吃鱼、禽、蛋和瘦肉</a:t>
            </a:r>
            <a:endParaRPr lang="en-US" altLang="zh-CN" sz="2400" b="1" dirty="0">
              <a:latin typeface="华文新魏" panose="02010800040101010101" pitchFamily="2" charset="-122"/>
              <a:ea typeface="华文新魏" panose="02010800040101010101" pitchFamily="2" charset="-122"/>
            </a:endParaRPr>
          </a:p>
          <a:p>
            <a:pPr marL="360045" lvl="1" indent="0">
              <a:lnSpc>
                <a:spcPct val="120000"/>
              </a:lnSpc>
              <a:spcBef>
                <a:spcPts val="0"/>
              </a:spcBef>
              <a:defRPr/>
            </a:pPr>
            <a:r>
              <a:rPr lang="en-US" altLang="zh-CN" sz="2400" b="1" dirty="0" smtClean="0">
                <a:latin typeface="华文新魏" panose="02010800040101010101" pitchFamily="2" charset="-122"/>
                <a:ea typeface="华文新魏" panose="02010800040101010101" pitchFamily="2" charset="-122"/>
              </a:rPr>
              <a:t>5</a:t>
            </a:r>
            <a:r>
              <a:rPr lang="zh-CN" altLang="en-US" sz="2400" b="1" dirty="0" smtClean="0">
                <a:latin typeface="华文新魏" panose="02010800040101010101" pitchFamily="2" charset="-122"/>
                <a:ea typeface="华文新魏" panose="02010800040101010101" pitchFamily="2" charset="-122"/>
              </a:rPr>
              <a:t>、</a:t>
            </a:r>
            <a:r>
              <a:rPr lang="zh-CN" altLang="en-US" sz="2400" b="1" dirty="0">
                <a:latin typeface="华文新魏" panose="02010800040101010101" pitchFamily="2" charset="-122"/>
                <a:ea typeface="华文新魏" panose="02010800040101010101" pitchFamily="2" charset="-122"/>
              </a:rPr>
              <a:t>限制</a:t>
            </a:r>
            <a:r>
              <a:rPr lang="zh-CN" altLang="zh-CN" sz="2400" b="1" dirty="0">
                <a:latin typeface="华文新魏" panose="02010800040101010101" pitchFamily="2" charset="-122"/>
                <a:ea typeface="华文新魏" panose="02010800040101010101" pitchFamily="2" charset="-122"/>
              </a:rPr>
              <a:t>烹调油</a:t>
            </a:r>
            <a:r>
              <a:rPr lang="zh-CN" altLang="en-US" sz="2400" b="1" dirty="0">
                <a:latin typeface="华文新魏" panose="02010800040101010101" pitchFamily="2" charset="-122"/>
                <a:ea typeface="华文新魏" panose="02010800040101010101" pitchFamily="2" charset="-122"/>
              </a:rPr>
              <a:t>、</a:t>
            </a:r>
            <a:r>
              <a:rPr lang="zh-CN" altLang="zh-CN" sz="2400" b="1" dirty="0">
                <a:latin typeface="华文新魏" panose="02010800040101010101" pitchFamily="2" charset="-122"/>
                <a:ea typeface="华文新魏" panose="02010800040101010101" pitchFamily="2" charset="-122"/>
              </a:rPr>
              <a:t>盐</a:t>
            </a:r>
            <a:r>
              <a:rPr lang="zh-CN" altLang="en-US" sz="2400" b="1" dirty="0">
                <a:latin typeface="华文新魏" panose="02010800040101010101" pitchFamily="2" charset="-122"/>
                <a:ea typeface="华文新魏" panose="02010800040101010101" pitchFamily="2" charset="-122"/>
              </a:rPr>
              <a:t>、糖及脂肪摄入</a:t>
            </a:r>
            <a:endParaRPr lang="en-US" altLang="zh-CN" sz="2400" b="1" dirty="0">
              <a:latin typeface="华文新魏" panose="02010800040101010101" pitchFamily="2" charset="-122"/>
              <a:ea typeface="华文新魏" panose="02010800040101010101" pitchFamily="2" charset="-122"/>
            </a:endParaRPr>
          </a:p>
          <a:p>
            <a:pPr marL="360045" lvl="1" indent="0">
              <a:lnSpc>
                <a:spcPct val="120000"/>
              </a:lnSpc>
              <a:spcBef>
                <a:spcPts val="0"/>
              </a:spcBef>
              <a:defRPr/>
            </a:pPr>
            <a:r>
              <a:rPr lang="en-US" altLang="zh-CN" sz="2400" b="1" dirty="0" smtClean="0">
                <a:latin typeface="华文新魏" panose="02010800040101010101" pitchFamily="2" charset="-122"/>
                <a:ea typeface="华文新魏" panose="02010800040101010101" pitchFamily="2" charset="-122"/>
              </a:rPr>
              <a:t>6</a:t>
            </a:r>
            <a:r>
              <a:rPr lang="zh-CN" altLang="en-US" sz="2400" b="1" dirty="0" smtClean="0">
                <a:latin typeface="华文新魏" panose="02010800040101010101" pitchFamily="2" charset="-122"/>
                <a:ea typeface="华文新魏" panose="02010800040101010101" pitchFamily="2" charset="-122"/>
              </a:rPr>
              <a:t>、</a:t>
            </a:r>
            <a:r>
              <a:rPr lang="zh-CN" altLang="zh-CN" sz="2400" b="1" dirty="0">
                <a:latin typeface="华文新魏" panose="02010800040101010101" pitchFamily="2" charset="-122"/>
                <a:ea typeface="华文新魏" panose="02010800040101010101" pitchFamily="2" charset="-122"/>
              </a:rPr>
              <a:t>三餐分配要合理，零食要适当</a:t>
            </a:r>
            <a:endParaRPr lang="en-US" altLang="zh-CN" sz="2400" b="1" dirty="0">
              <a:latin typeface="华文新魏" panose="02010800040101010101" pitchFamily="2" charset="-122"/>
              <a:ea typeface="华文新魏" panose="02010800040101010101" pitchFamily="2" charset="-122"/>
            </a:endParaRPr>
          </a:p>
          <a:p>
            <a:pPr marL="360045" lvl="1" indent="0">
              <a:lnSpc>
                <a:spcPct val="120000"/>
              </a:lnSpc>
              <a:spcBef>
                <a:spcPts val="0"/>
              </a:spcBef>
              <a:defRPr/>
            </a:pPr>
            <a:r>
              <a:rPr lang="en-US" altLang="zh-CN" sz="2400" b="1" dirty="0" smtClean="0">
                <a:latin typeface="华文新魏" panose="02010800040101010101" pitchFamily="2" charset="-122"/>
                <a:ea typeface="华文新魏" panose="02010800040101010101" pitchFamily="2" charset="-122"/>
              </a:rPr>
              <a:t>7</a:t>
            </a:r>
            <a:r>
              <a:rPr lang="zh-CN" altLang="en-US" sz="2400" b="1" dirty="0" smtClean="0">
                <a:latin typeface="华文新魏" panose="02010800040101010101" pitchFamily="2" charset="-122"/>
                <a:ea typeface="华文新魏" panose="02010800040101010101" pitchFamily="2" charset="-122"/>
              </a:rPr>
              <a:t>、</a:t>
            </a:r>
            <a:r>
              <a:rPr lang="zh-CN" altLang="en-US" sz="2400" b="1" dirty="0">
                <a:latin typeface="华文新魏" panose="02010800040101010101" pitchFamily="2" charset="-122"/>
                <a:ea typeface="华文新魏" panose="02010800040101010101" pitchFamily="2" charset="-122"/>
              </a:rPr>
              <a:t>膳食平衡</a:t>
            </a:r>
            <a:r>
              <a:rPr lang="zh-CN" altLang="zh-CN" sz="2400" b="1" dirty="0">
                <a:latin typeface="华文新魏" panose="02010800040101010101" pitchFamily="2" charset="-122"/>
                <a:ea typeface="华文新魏" panose="02010800040101010101" pitchFamily="2" charset="-122"/>
              </a:rPr>
              <a:t>，保持健康体重</a:t>
            </a:r>
            <a:endParaRPr lang="en-US" altLang="zh-CN" sz="2400" b="1" dirty="0">
              <a:latin typeface="华文新魏" panose="02010800040101010101" pitchFamily="2" charset="-122"/>
              <a:ea typeface="华文新魏" panose="02010800040101010101" pitchFamily="2" charset="-122"/>
            </a:endParaRPr>
          </a:p>
          <a:p>
            <a:pPr marL="360045" lvl="1" indent="0">
              <a:lnSpc>
                <a:spcPct val="120000"/>
              </a:lnSpc>
              <a:spcBef>
                <a:spcPts val="0"/>
              </a:spcBef>
              <a:defRPr/>
            </a:pPr>
            <a:r>
              <a:rPr lang="en-US" altLang="zh-CN" sz="2400" b="1" dirty="0" smtClean="0">
                <a:latin typeface="华文新魏" panose="02010800040101010101" pitchFamily="2" charset="-122"/>
                <a:ea typeface="华文新魏" panose="02010800040101010101" pitchFamily="2" charset="-122"/>
              </a:rPr>
              <a:t>8</a:t>
            </a:r>
            <a:r>
              <a:rPr lang="zh-CN" altLang="en-US" sz="2400" b="1" dirty="0" smtClean="0">
                <a:latin typeface="华文新魏" panose="02010800040101010101" pitchFamily="2" charset="-122"/>
                <a:ea typeface="华文新魏" panose="02010800040101010101" pitchFamily="2" charset="-122"/>
              </a:rPr>
              <a:t>、</a:t>
            </a:r>
            <a:r>
              <a:rPr lang="zh-CN" altLang="zh-CN" sz="2400" b="1" dirty="0">
                <a:latin typeface="华文新魏" panose="02010800040101010101" pitchFamily="2" charset="-122"/>
                <a:ea typeface="华文新魏" panose="02010800040101010101" pitchFamily="2" charset="-122"/>
              </a:rPr>
              <a:t>每天足量饮水，合理选择饮料</a:t>
            </a:r>
            <a:endParaRPr lang="en-US" altLang="zh-CN" sz="2400" b="1" dirty="0">
              <a:latin typeface="华文新魏" panose="02010800040101010101" pitchFamily="2" charset="-122"/>
              <a:ea typeface="华文新魏" panose="02010800040101010101" pitchFamily="2" charset="-122"/>
            </a:endParaRPr>
          </a:p>
          <a:p>
            <a:pPr marL="360045" lvl="1" indent="0">
              <a:lnSpc>
                <a:spcPct val="120000"/>
              </a:lnSpc>
              <a:spcBef>
                <a:spcPts val="0"/>
              </a:spcBef>
              <a:defRPr/>
            </a:pPr>
            <a:r>
              <a:rPr lang="en-US" altLang="zh-CN" sz="2400" b="1" dirty="0" smtClean="0">
                <a:latin typeface="华文新魏" panose="02010800040101010101" pitchFamily="2" charset="-122"/>
                <a:ea typeface="华文新魏" panose="02010800040101010101" pitchFamily="2" charset="-122"/>
              </a:rPr>
              <a:t>9</a:t>
            </a:r>
            <a:r>
              <a:rPr lang="zh-CN" altLang="en-US" sz="2400" b="1" dirty="0" smtClean="0">
                <a:latin typeface="华文新魏" panose="02010800040101010101" pitchFamily="2" charset="-122"/>
                <a:ea typeface="华文新魏" panose="02010800040101010101" pitchFamily="2" charset="-122"/>
              </a:rPr>
              <a:t>、</a:t>
            </a:r>
            <a:r>
              <a:rPr lang="zh-CN" altLang="zh-CN" sz="2400" b="1" dirty="0">
                <a:latin typeface="华文新魏" panose="02010800040101010101" pitchFamily="2" charset="-122"/>
                <a:ea typeface="华文新魏" panose="02010800040101010101" pitchFamily="2" charset="-122"/>
              </a:rPr>
              <a:t>限量饮酒</a:t>
            </a:r>
            <a:endParaRPr lang="en-US" altLang="zh-CN" sz="2400" b="1" dirty="0">
              <a:latin typeface="华文新魏" panose="02010800040101010101" pitchFamily="2" charset="-122"/>
              <a:ea typeface="华文新魏" panose="02010800040101010101" pitchFamily="2" charset="-122"/>
            </a:endParaRPr>
          </a:p>
          <a:p>
            <a:pPr marL="360045" lvl="1" indent="0">
              <a:lnSpc>
                <a:spcPct val="120000"/>
              </a:lnSpc>
              <a:spcBef>
                <a:spcPts val="0"/>
              </a:spcBef>
              <a:defRPr/>
            </a:pPr>
            <a:r>
              <a:rPr lang="en-US" altLang="zh-CN" sz="2400" b="1" dirty="0" smtClean="0">
                <a:latin typeface="华文新魏" panose="02010800040101010101" pitchFamily="2" charset="-122"/>
                <a:ea typeface="华文新魏" panose="02010800040101010101" pitchFamily="2" charset="-122"/>
              </a:rPr>
              <a:t>10</a:t>
            </a:r>
            <a:r>
              <a:rPr lang="zh-CN" altLang="en-US" sz="2400" b="1" dirty="0" smtClean="0">
                <a:latin typeface="华文新魏" panose="02010800040101010101" pitchFamily="2" charset="-122"/>
                <a:ea typeface="华文新魏" panose="02010800040101010101" pitchFamily="2" charset="-122"/>
              </a:rPr>
              <a:t>、</a:t>
            </a:r>
            <a:r>
              <a:rPr lang="zh-CN" altLang="zh-CN" sz="2400" b="1" dirty="0">
                <a:latin typeface="华文新魏" panose="02010800040101010101" pitchFamily="2" charset="-122"/>
                <a:ea typeface="华文新魏" panose="02010800040101010101" pitchFamily="2" charset="-122"/>
              </a:rPr>
              <a:t>吃新鲜卫生的食物</a:t>
            </a:r>
            <a:endParaRPr lang="en-US" altLang="zh-CN" sz="2400" b="1" dirty="0">
              <a:latin typeface="华文新魏" panose="02010800040101010101" pitchFamily="2" charset="-122"/>
              <a:ea typeface="华文新魏" panose="02010800040101010101" pitchFamily="2" charset="-122"/>
            </a:endParaRPr>
          </a:p>
          <a:p>
            <a:pPr marL="360045" lvl="1" indent="0">
              <a:lnSpc>
                <a:spcPct val="120000"/>
              </a:lnSpc>
              <a:spcBef>
                <a:spcPts val="0"/>
              </a:spcBef>
              <a:defRPr/>
            </a:pPr>
            <a:endParaRPr lang="en-US" altLang="zh-CN" b="1" dirty="0">
              <a:latin typeface="华文新魏" panose="02010800040101010101" pitchFamily="2" charset="-122"/>
              <a:ea typeface="华文新魏" panose="02010800040101010101" pitchFamily="2" charset="-122"/>
            </a:endParaRPr>
          </a:p>
          <a:p>
            <a:pPr marL="360045" lvl="1" indent="0">
              <a:lnSpc>
                <a:spcPct val="120000"/>
              </a:lnSpc>
              <a:spcBef>
                <a:spcPts val="0"/>
              </a:spcBef>
              <a:defRPr/>
            </a:pPr>
            <a:endParaRPr lang="en-US" altLang="zh-CN" sz="3600" b="1" dirty="0">
              <a:latin typeface="华文新魏" panose="02010800040101010101" pitchFamily="2" charset="-122"/>
              <a:ea typeface="华文新魏" panose="02010800040101010101" pitchFamily="2" charset="-122"/>
            </a:endParaRPr>
          </a:p>
          <a:p>
            <a:pPr marL="360045" lvl="1" indent="0">
              <a:lnSpc>
                <a:spcPct val="120000"/>
              </a:lnSpc>
              <a:spcBef>
                <a:spcPts val="0"/>
              </a:spcBef>
              <a:buFont typeface="Wingdings" panose="05000000000000000000" pitchFamily="2" charset="2"/>
              <a:buNone/>
              <a:defRPr/>
            </a:pPr>
            <a:endParaRPr lang="en-US" altLang="zh-CN" sz="3600" b="1" dirty="0">
              <a:latin typeface="华文新魏" panose="02010800040101010101" pitchFamily="2" charset="-122"/>
              <a:ea typeface="华文新魏" panose="02010800040101010101" pitchFamily="2" charset="-122"/>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525" y="1917625"/>
            <a:ext cx="5925093" cy="4440593"/>
          </a:xfrm>
          <a:prstGeom prst="rect">
            <a:avLst/>
          </a:prstGeom>
        </p:spPr>
      </p:pic>
    </p:spTree>
    <p:extLst>
      <p:ext uri="{BB962C8B-B14F-4D97-AF65-F5344CB8AC3E}">
        <p14:creationId xmlns:p14="http://schemas.microsoft.com/office/powerpoint/2010/main" val="3600077323"/>
      </p:ext>
    </p:extLst>
  </p:cSld>
  <p:clrMapOvr>
    <a:masterClrMapping/>
  </p:clrMapOvr>
  <p:transition spd="slow" advTm="4000">
    <p:fade/>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9">
            <a:extLst>
              <a:ext uri="{FF2B5EF4-FFF2-40B4-BE49-F238E27FC236}">
                <a16:creationId xmlns="" xmlns:a16="http://schemas.microsoft.com/office/drawing/2014/main" id="{8BADC70B-FDF3-3E40-8F8D-8959087615D1}"/>
              </a:ext>
            </a:extLst>
          </p:cNvPr>
          <p:cNvSpPr>
            <a:spLocks noGrp="1"/>
          </p:cNvSpPr>
          <p:nvPr>
            <p:ph type="sldNum" sz="quarter" idx="12"/>
          </p:nvPr>
        </p:nvSpPr>
        <p:spPr>
          <a:xfrm>
            <a:off x="8610044" y="6358219"/>
            <a:ext cx="2742091" cy="364359"/>
          </a:xfrm>
        </p:spPr>
        <p:txBody>
          <a:bodyPr/>
          <a:lstStyle/>
          <a:p>
            <a:fld id="{2F34C2B8-B519-4620-9BF5-835074449E9C}" type="slidenum">
              <a:rPr lang="zh-CN" altLang="en-US" smtClean="0"/>
              <a:pPr/>
              <a:t>109</a:t>
            </a:fld>
            <a:endParaRPr lang="zh-CN" altLang="en-US" dirty="0"/>
          </a:p>
        </p:txBody>
      </p:sp>
      <p:sp>
        <p:nvSpPr>
          <p:cNvPr id="38" name="文本框 92">
            <a:extLst>
              <a:ext uri="{FF2B5EF4-FFF2-40B4-BE49-F238E27FC236}">
                <a16:creationId xmlns="" xmlns:a16="http://schemas.microsoft.com/office/drawing/2014/main" id="{C340928B-AB52-EE4F-9A7D-5399736D4F7E}"/>
              </a:ext>
            </a:extLst>
          </p:cNvPr>
          <p:cNvSpPr txBox="1"/>
          <p:nvPr/>
        </p:nvSpPr>
        <p:spPr>
          <a:xfrm rot="21172913">
            <a:off x="33685" y="106754"/>
            <a:ext cx="2627967" cy="646319"/>
          </a:xfrm>
          <a:prstGeom prst="rect">
            <a:avLst/>
          </a:prstGeom>
          <a:noFill/>
        </p:spPr>
        <p:txBody>
          <a:bodyPr wrap="square" lIns="91430" tIns="45714" rIns="91430" bIns="45714" rtlCol="0">
            <a:spAutoFit/>
          </a:bodyPr>
          <a:lstStyle/>
          <a:p>
            <a:r>
              <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rPr>
              <a:t>慢</a:t>
            </a:r>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病预防</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3" name="矩形 2"/>
          <p:cNvSpPr/>
          <p:nvPr/>
        </p:nvSpPr>
        <p:spPr>
          <a:xfrm>
            <a:off x="3126031" y="916865"/>
            <a:ext cx="5724645" cy="923330"/>
          </a:xfrm>
          <a:prstGeom prst="rect">
            <a:avLst/>
          </a:prstGeom>
        </p:spPr>
        <p:txBody>
          <a:bodyPr wrap="none">
            <a:spAutoFit/>
          </a:bodyPr>
          <a:lstStyle/>
          <a:p>
            <a:pPr algn="ctr">
              <a:lnSpc>
                <a:spcPct val="150000"/>
              </a:lnSpc>
            </a:pPr>
            <a:r>
              <a:rPr lang="zh-CN" altLang="en-US" sz="3600" b="1" dirty="0" smtClean="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rPr>
              <a:t>慢性疾病预防控制体重指南</a:t>
            </a:r>
            <a:endParaRPr lang="zh-CN" altLang="en-US" sz="3600" b="1" dirty="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endParaRPr>
          </a:p>
        </p:txBody>
      </p:sp>
      <p:sp>
        <p:nvSpPr>
          <p:cNvPr id="2" name="矩形 1"/>
          <p:cNvSpPr/>
          <p:nvPr/>
        </p:nvSpPr>
        <p:spPr>
          <a:xfrm>
            <a:off x="6455246" y="1989634"/>
            <a:ext cx="5035865" cy="5890843"/>
          </a:xfrm>
          <a:prstGeom prst="rect">
            <a:avLst/>
          </a:prstGeom>
        </p:spPr>
        <p:txBody>
          <a:bodyPr wrap="square">
            <a:spAutoFit/>
          </a:bodyPr>
          <a:lstStyle/>
          <a:p>
            <a:pPr marL="360045" lvl="1" indent="0">
              <a:lnSpc>
                <a:spcPct val="120000"/>
              </a:lnSpc>
              <a:spcBef>
                <a:spcPts val="0"/>
              </a:spcBef>
              <a:buFont typeface="Wingdings" panose="05000000000000000000" pitchFamily="2" charset="2"/>
              <a:buNone/>
              <a:defRPr/>
            </a:pPr>
            <a:r>
              <a:rPr lang="en-US" altLang="zh-CN" sz="2800" b="1" dirty="0" smtClean="0">
                <a:latin typeface="华文新魏" panose="02010800040101010101" pitchFamily="2" charset="-122"/>
                <a:ea typeface="华文新魏" panose="02010800040101010101" pitchFamily="2" charset="-122"/>
              </a:rPr>
              <a:t>1</a:t>
            </a:r>
            <a:r>
              <a:rPr lang="zh-CN" altLang="en-US" sz="2800" b="1" dirty="0" smtClean="0">
                <a:latin typeface="华文新魏" panose="02010800040101010101" pitchFamily="2" charset="-122"/>
                <a:ea typeface="华文新魏" panose="02010800040101010101" pitchFamily="2" charset="-122"/>
              </a:rPr>
              <a:t>、</a:t>
            </a:r>
            <a:r>
              <a:rPr lang="zh-CN" altLang="en-US" sz="2800" b="1" dirty="0">
                <a:latin typeface="华文新魏" panose="02010800040101010101" pitchFamily="2" charset="-122"/>
                <a:ea typeface="华文新魏" panose="02010800040101010101" pitchFamily="2" charset="-122"/>
              </a:rPr>
              <a:t>饮</a:t>
            </a:r>
            <a:r>
              <a:rPr lang="zh-CN" altLang="zh-CN" sz="2800" b="1" dirty="0">
                <a:latin typeface="华文新魏" panose="02010800040101010101" pitchFamily="2" charset="-122"/>
                <a:ea typeface="华文新魏" panose="02010800040101010101" pitchFamily="2" charset="-122"/>
              </a:rPr>
              <a:t>食为</a:t>
            </a:r>
            <a:r>
              <a:rPr lang="zh-CN" altLang="en-US" sz="2800" b="1" dirty="0">
                <a:latin typeface="华文新魏" panose="02010800040101010101" pitchFamily="2" charset="-122"/>
                <a:ea typeface="华文新魏" panose="02010800040101010101" pitchFamily="2" charset="-122"/>
              </a:rPr>
              <a:t>低</a:t>
            </a:r>
            <a:r>
              <a:rPr lang="zh-CN" altLang="zh-CN" sz="2800" b="1" dirty="0">
                <a:latin typeface="华文新魏" panose="02010800040101010101" pitchFamily="2" charset="-122"/>
                <a:ea typeface="华文新魏" panose="02010800040101010101" pitchFamily="2" charset="-122"/>
              </a:rPr>
              <a:t>能量、低脂肪、适量</a:t>
            </a:r>
            <a:r>
              <a:rPr lang="zh-CN" altLang="en-US" sz="2800" b="1" dirty="0">
                <a:latin typeface="华文新魏" panose="02010800040101010101" pitchFamily="2" charset="-122"/>
                <a:ea typeface="华文新魏" panose="02010800040101010101" pitchFamily="2" charset="-122"/>
              </a:rPr>
              <a:t>蛋</a:t>
            </a:r>
            <a:r>
              <a:rPr lang="zh-CN" altLang="zh-CN" sz="2800" b="1" dirty="0">
                <a:latin typeface="华文新魏" panose="02010800040101010101" pitchFamily="2" charset="-122"/>
                <a:ea typeface="华文新魏" panose="02010800040101010101" pitchFamily="2" charset="-122"/>
              </a:rPr>
              <a:t>白质</a:t>
            </a:r>
            <a:r>
              <a:rPr lang="zh-CN" altLang="en-US" sz="2800" b="1" dirty="0">
                <a:latin typeface="华文新魏" panose="02010800040101010101" pitchFamily="2" charset="-122"/>
                <a:ea typeface="华文新魏" panose="02010800040101010101" pitchFamily="2" charset="-122"/>
              </a:rPr>
              <a:t>及 </a:t>
            </a:r>
            <a:r>
              <a:rPr lang="zh-CN" altLang="zh-CN" sz="2800" b="1" dirty="0" smtClean="0">
                <a:latin typeface="华文新魏" panose="02010800040101010101" pitchFamily="2" charset="-122"/>
                <a:ea typeface="华文新魏" panose="02010800040101010101" pitchFamily="2" charset="-122"/>
              </a:rPr>
              <a:t>碳水化合物</a:t>
            </a:r>
            <a:endParaRPr lang="en-US" altLang="zh-CN" sz="2800" b="1" dirty="0" smtClean="0">
              <a:latin typeface="华文新魏" panose="02010800040101010101" pitchFamily="2" charset="-122"/>
              <a:ea typeface="华文新魏" panose="02010800040101010101" pitchFamily="2" charset="-122"/>
            </a:endParaRPr>
          </a:p>
          <a:p>
            <a:pPr marL="360045" lvl="1" indent="0">
              <a:lnSpc>
                <a:spcPct val="120000"/>
              </a:lnSpc>
              <a:spcBef>
                <a:spcPts val="0"/>
              </a:spcBef>
              <a:defRPr/>
            </a:pPr>
            <a:r>
              <a:rPr lang="en-US" altLang="zh-CN" sz="2800" b="1" dirty="0" smtClean="0">
                <a:latin typeface="华文新魏" panose="02010800040101010101" pitchFamily="2" charset="-122"/>
                <a:ea typeface="华文新魏" panose="02010800040101010101" pitchFamily="2" charset="-122"/>
              </a:rPr>
              <a:t>2</a:t>
            </a:r>
            <a:r>
              <a:rPr lang="zh-CN" altLang="en-US" sz="2800" b="1" dirty="0" smtClean="0">
                <a:latin typeface="华文新魏" panose="02010800040101010101" pitchFamily="2" charset="-122"/>
                <a:ea typeface="华文新魏" panose="02010800040101010101" pitchFamily="2" charset="-122"/>
              </a:rPr>
              <a:t>、</a:t>
            </a:r>
            <a:r>
              <a:rPr lang="zh-CN" altLang="zh-CN" sz="2800" b="1" dirty="0">
                <a:latin typeface="华文新魏" panose="02010800040101010101" pitchFamily="2" charset="-122"/>
                <a:ea typeface="华文新魏" panose="02010800040101010101" pitchFamily="2" charset="-122"/>
              </a:rPr>
              <a:t>超重或肥胖者减重速度不宜过快</a:t>
            </a:r>
            <a:endParaRPr lang="en-US" altLang="zh-CN" sz="2800" b="1" dirty="0">
              <a:latin typeface="华文新魏" panose="02010800040101010101" pitchFamily="2" charset="-122"/>
              <a:ea typeface="华文新魏" panose="02010800040101010101" pitchFamily="2" charset="-122"/>
            </a:endParaRPr>
          </a:p>
          <a:p>
            <a:pPr marL="360045" lvl="1" indent="0">
              <a:lnSpc>
                <a:spcPct val="120000"/>
              </a:lnSpc>
              <a:spcBef>
                <a:spcPts val="0"/>
              </a:spcBef>
              <a:defRPr/>
            </a:pPr>
            <a:r>
              <a:rPr lang="en-US" altLang="zh-CN" sz="2800" b="1" dirty="0" smtClean="0">
                <a:latin typeface="华文新魏" panose="02010800040101010101" pitchFamily="2" charset="-122"/>
                <a:ea typeface="华文新魏" panose="02010800040101010101" pitchFamily="2" charset="-122"/>
              </a:rPr>
              <a:t>3</a:t>
            </a:r>
            <a:r>
              <a:rPr lang="zh-CN" altLang="en-US" sz="2800" b="1" dirty="0" smtClean="0">
                <a:latin typeface="华文新魏" panose="02010800040101010101" pitchFamily="2" charset="-122"/>
                <a:ea typeface="华文新魏" panose="02010800040101010101" pitchFamily="2" charset="-122"/>
              </a:rPr>
              <a:t>、</a:t>
            </a:r>
            <a:r>
              <a:rPr lang="zh-CN" altLang="zh-CN" sz="2800" b="1" dirty="0">
                <a:latin typeface="华文新魏" panose="02010800040101010101" pitchFamily="2" charset="-122"/>
                <a:ea typeface="华文新魏" panose="02010800040101010101" pitchFamily="2" charset="-122"/>
              </a:rPr>
              <a:t>加强体育锻炼，</a:t>
            </a:r>
            <a:r>
              <a:rPr lang="zh-CN" altLang="en-US" sz="2800" b="1" dirty="0">
                <a:latin typeface="华文新魏" panose="02010800040101010101" pitchFamily="2" charset="-122"/>
                <a:ea typeface="华文新魏" panose="02010800040101010101" pitchFamily="2" charset="-122"/>
              </a:rPr>
              <a:t>增</a:t>
            </a:r>
            <a:r>
              <a:rPr lang="zh-CN" altLang="zh-CN" sz="2800" b="1" dirty="0">
                <a:latin typeface="华文新魏" panose="02010800040101010101" pitchFamily="2" charset="-122"/>
                <a:ea typeface="华文新魏" panose="02010800040101010101" pitchFamily="2" charset="-122"/>
              </a:rPr>
              <a:t>加能量消耗</a:t>
            </a:r>
            <a:endParaRPr lang="en-US" altLang="zh-CN" sz="2800" b="1" dirty="0">
              <a:latin typeface="华文新魏" panose="02010800040101010101" pitchFamily="2" charset="-122"/>
              <a:ea typeface="华文新魏" panose="02010800040101010101" pitchFamily="2" charset="-122"/>
            </a:endParaRPr>
          </a:p>
          <a:p>
            <a:pPr marL="360045" lvl="1" indent="0">
              <a:lnSpc>
                <a:spcPct val="120000"/>
              </a:lnSpc>
              <a:spcBef>
                <a:spcPts val="0"/>
              </a:spcBef>
              <a:defRPr/>
            </a:pPr>
            <a:r>
              <a:rPr lang="en-US" altLang="zh-CN" sz="2800" b="1" dirty="0" smtClean="0">
                <a:latin typeface="华文新魏" panose="02010800040101010101" pitchFamily="2" charset="-122"/>
                <a:ea typeface="华文新魏" panose="02010800040101010101" pitchFamily="2" charset="-122"/>
              </a:rPr>
              <a:t>4</a:t>
            </a:r>
            <a:r>
              <a:rPr lang="zh-CN" altLang="en-US" sz="2800" b="1" dirty="0" smtClean="0">
                <a:latin typeface="华文新魏" panose="02010800040101010101" pitchFamily="2" charset="-122"/>
                <a:ea typeface="华文新魏" panose="02010800040101010101" pitchFamily="2" charset="-122"/>
              </a:rPr>
              <a:t>、</a:t>
            </a:r>
            <a:r>
              <a:rPr lang="zh-CN" altLang="zh-CN" sz="2800" b="1" dirty="0">
                <a:latin typeface="华文新魏" panose="02010800040101010101" pitchFamily="2" charset="-122"/>
                <a:ea typeface="华文新魏" panose="02010800040101010101" pitchFamily="2" charset="-122"/>
              </a:rPr>
              <a:t>预防为主，从预防超重入手，坚持终生</a:t>
            </a:r>
            <a:endParaRPr lang="en-US" altLang="zh-CN" sz="2800" b="1" dirty="0">
              <a:latin typeface="华文新魏" panose="02010800040101010101" pitchFamily="2" charset="-122"/>
              <a:ea typeface="华文新魏" panose="02010800040101010101" pitchFamily="2" charset="-122"/>
            </a:endParaRPr>
          </a:p>
          <a:p>
            <a:pPr marL="360045" lvl="1" indent="0">
              <a:lnSpc>
                <a:spcPct val="120000"/>
              </a:lnSpc>
              <a:spcBef>
                <a:spcPts val="0"/>
              </a:spcBef>
              <a:defRPr/>
            </a:pPr>
            <a:endParaRPr lang="en-US" altLang="zh-CN" b="1" dirty="0">
              <a:latin typeface="华文新魏" panose="02010800040101010101" pitchFamily="2" charset="-122"/>
              <a:ea typeface="华文新魏" panose="02010800040101010101" pitchFamily="2" charset="-122"/>
            </a:endParaRPr>
          </a:p>
          <a:p>
            <a:pPr marL="360045" lvl="1" indent="0">
              <a:lnSpc>
                <a:spcPct val="120000"/>
              </a:lnSpc>
              <a:spcBef>
                <a:spcPts val="0"/>
              </a:spcBef>
              <a:defRPr/>
            </a:pPr>
            <a:endParaRPr lang="en-US" altLang="zh-CN" sz="3600" b="1" dirty="0">
              <a:latin typeface="华文新魏" panose="02010800040101010101" pitchFamily="2" charset="-122"/>
              <a:ea typeface="华文新魏" panose="02010800040101010101" pitchFamily="2" charset="-122"/>
            </a:endParaRPr>
          </a:p>
          <a:p>
            <a:pPr marL="360045" lvl="1" indent="0">
              <a:lnSpc>
                <a:spcPct val="120000"/>
              </a:lnSpc>
              <a:spcBef>
                <a:spcPts val="0"/>
              </a:spcBef>
              <a:buFont typeface="Wingdings" panose="05000000000000000000" pitchFamily="2" charset="2"/>
              <a:buNone/>
              <a:defRPr/>
            </a:pPr>
            <a:endParaRPr lang="en-US" altLang="zh-CN" sz="3600" b="1" dirty="0">
              <a:latin typeface="华文新魏" panose="02010800040101010101" pitchFamily="2" charset="-122"/>
              <a:ea typeface="华文新魏" panose="02010800040101010101" pitchFamily="2"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0390" y="3719931"/>
            <a:ext cx="4032448" cy="2948728"/>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2558" y="1773610"/>
            <a:ext cx="4037767" cy="2511491"/>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606" y="4127806"/>
            <a:ext cx="1539893" cy="2734199"/>
          </a:xfrm>
          <a:prstGeom prst="rect">
            <a:avLst/>
          </a:prstGeom>
        </p:spPr>
      </p:pic>
    </p:spTree>
    <p:extLst>
      <p:ext uri="{BB962C8B-B14F-4D97-AF65-F5344CB8AC3E}">
        <p14:creationId xmlns:p14="http://schemas.microsoft.com/office/powerpoint/2010/main" val="2032919713"/>
      </p:ext>
    </p:extLst>
  </p:cSld>
  <p:clrMapOvr>
    <a:masterClrMapping/>
  </p:clrMapOvr>
  <p:transition spd="slow" advTm="4000">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92">
            <a:extLst>
              <a:ext uri="{FF2B5EF4-FFF2-40B4-BE49-F238E27FC236}">
                <a16:creationId xmlns="" xmlns:a16="http://schemas.microsoft.com/office/drawing/2014/main" id="{ADA3F542-D817-CF42-A609-912ACC9F96B3}"/>
              </a:ext>
            </a:extLst>
          </p:cNvPr>
          <p:cNvSpPr txBox="1"/>
          <p:nvPr/>
        </p:nvSpPr>
        <p:spPr>
          <a:xfrm rot="21172913">
            <a:off x="70244" y="203897"/>
            <a:ext cx="2329921"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常见疾病</a:t>
            </a:r>
            <a:endParaRPr lang="en-US" altLang="zh-CN"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28" name="TextBox 33">
            <a:extLst>
              <a:ext uri="{FF2B5EF4-FFF2-40B4-BE49-F238E27FC236}">
                <a16:creationId xmlns="" xmlns:a16="http://schemas.microsoft.com/office/drawing/2014/main" id="{DF1739A2-10B6-4D46-85BD-C5008609C7BC}"/>
              </a:ext>
            </a:extLst>
          </p:cNvPr>
          <p:cNvSpPr txBox="1"/>
          <p:nvPr/>
        </p:nvSpPr>
        <p:spPr>
          <a:xfrm>
            <a:off x="3594876" y="858026"/>
            <a:ext cx="6081471" cy="757110"/>
          </a:xfrm>
          <a:prstGeom prst="rect">
            <a:avLst/>
          </a:prstGeom>
          <a:noFill/>
        </p:spPr>
        <p:txBody>
          <a:bodyPr wrap="square" lIns="91419" tIns="45710" rIns="91419" bIns="45710" rtlCol="0">
            <a:spAutoFit/>
          </a:bodyPr>
          <a:lstStyle/>
          <a:p>
            <a:pPr algn="ctr">
              <a:lnSpc>
                <a:spcPct val="120000"/>
              </a:lnSpc>
            </a:pPr>
            <a:r>
              <a:rPr lang="zh-CN" altLang="en-US" sz="3600" b="1" dirty="0" smtClean="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rPr>
              <a:t>腹部分区：四分法和九分法</a:t>
            </a:r>
            <a:endParaRPr lang="en-US" altLang="zh-CN" sz="3600" b="1" dirty="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灯片编号占位符 5">
            <a:extLst>
              <a:ext uri="{FF2B5EF4-FFF2-40B4-BE49-F238E27FC236}">
                <a16:creationId xmlns="" xmlns:a16="http://schemas.microsoft.com/office/drawing/2014/main" id="{79240C64-A5E7-4448-921A-8A0FF9ACBCCD}"/>
              </a:ext>
            </a:extLst>
          </p:cNvPr>
          <p:cNvSpPr>
            <a:spLocks noGrp="1"/>
          </p:cNvSpPr>
          <p:nvPr>
            <p:ph type="sldNum" sz="quarter" idx="12"/>
          </p:nvPr>
        </p:nvSpPr>
        <p:spPr/>
        <p:txBody>
          <a:bodyPr/>
          <a:lstStyle/>
          <a:p>
            <a:fld id="{118D5ACA-62CA-46DB-AD6B-12EDD6D51A23}" type="slidenum">
              <a:rPr lang="zh-CN" altLang="en-US" smtClean="0"/>
              <a:pPr/>
              <a:t>11</a:t>
            </a:fld>
            <a:endParaRPr lang="zh-CN" altLang="en-US" dirty="0"/>
          </a:p>
        </p:txBody>
      </p:sp>
      <p:pic>
        <p:nvPicPr>
          <p:cNvPr id="11" name="内容占位符 3"/>
          <p:cNvPicPr>
            <a:picLocks noChangeAspect="1" noChangeArrowheads="1"/>
          </p:cNvPicPr>
          <p:nvPr/>
        </p:nvPicPr>
        <p:blipFill>
          <a:blip r:embed="rId2" cstate="print"/>
          <a:srcRect t="20087"/>
          <a:stretch>
            <a:fillRect/>
          </a:stretch>
        </p:blipFill>
        <p:spPr>
          <a:xfrm>
            <a:off x="1023108" y="1715282"/>
            <a:ext cx="6265862" cy="2270125"/>
          </a:xfrm>
          <a:prstGeom prst="rect">
            <a:avLst/>
          </a:prstGeom>
        </p:spPr>
      </p:pic>
      <p:pic>
        <p:nvPicPr>
          <p:cNvPr id="12" name="内容占位符 3"/>
          <p:cNvPicPr>
            <a:picLocks noChangeAspect="1" noChangeArrowheads="1"/>
          </p:cNvPicPr>
          <p:nvPr/>
        </p:nvPicPr>
        <p:blipFill>
          <a:blip r:embed="rId3" cstate="print"/>
          <a:srcRect/>
          <a:stretch>
            <a:fillRect/>
          </a:stretch>
        </p:blipFill>
        <p:spPr bwMode="auto">
          <a:xfrm>
            <a:off x="5309388" y="4001298"/>
            <a:ext cx="6265862" cy="2592387"/>
          </a:xfrm>
          <a:prstGeom prst="rect">
            <a:avLst/>
          </a:prstGeom>
          <a:noFill/>
          <a:ln w="9525">
            <a:noFill/>
            <a:miter lim="800000"/>
            <a:headEnd/>
            <a:tailEnd/>
          </a:ln>
        </p:spPr>
      </p:pic>
    </p:spTree>
    <p:extLst>
      <p:ext uri="{BB962C8B-B14F-4D97-AF65-F5344CB8AC3E}">
        <p14:creationId xmlns:p14="http://schemas.microsoft.com/office/powerpoint/2010/main" val="417008607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9">
            <a:extLst>
              <a:ext uri="{FF2B5EF4-FFF2-40B4-BE49-F238E27FC236}">
                <a16:creationId xmlns="" xmlns:a16="http://schemas.microsoft.com/office/drawing/2014/main" id="{8BADC70B-FDF3-3E40-8F8D-8959087615D1}"/>
              </a:ext>
            </a:extLst>
          </p:cNvPr>
          <p:cNvSpPr>
            <a:spLocks noGrp="1"/>
          </p:cNvSpPr>
          <p:nvPr>
            <p:ph type="sldNum" sz="quarter" idx="12"/>
          </p:nvPr>
        </p:nvSpPr>
        <p:spPr>
          <a:xfrm>
            <a:off x="8610044" y="6358219"/>
            <a:ext cx="2742091" cy="364359"/>
          </a:xfrm>
        </p:spPr>
        <p:txBody>
          <a:bodyPr/>
          <a:lstStyle/>
          <a:p>
            <a:fld id="{2F34C2B8-B519-4620-9BF5-835074449E9C}" type="slidenum">
              <a:rPr lang="zh-CN" altLang="en-US" smtClean="0"/>
              <a:pPr/>
              <a:t>110</a:t>
            </a:fld>
            <a:endParaRPr lang="zh-CN" altLang="en-US" dirty="0"/>
          </a:p>
        </p:txBody>
      </p:sp>
      <p:sp>
        <p:nvSpPr>
          <p:cNvPr id="38" name="文本框 92">
            <a:extLst>
              <a:ext uri="{FF2B5EF4-FFF2-40B4-BE49-F238E27FC236}">
                <a16:creationId xmlns="" xmlns:a16="http://schemas.microsoft.com/office/drawing/2014/main" id="{C340928B-AB52-EE4F-9A7D-5399736D4F7E}"/>
              </a:ext>
            </a:extLst>
          </p:cNvPr>
          <p:cNvSpPr txBox="1"/>
          <p:nvPr/>
        </p:nvSpPr>
        <p:spPr>
          <a:xfrm rot="21172913">
            <a:off x="33685" y="106754"/>
            <a:ext cx="2627967" cy="646319"/>
          </a:xfrm>
          <a:prstGeom prst="rect">
            <a:avLst/>
          </a:prstGeom>
          <a:noFill/>
        </p:spPr>
        <p:txBody>
          <a:bodyPr wrap="square" lIns="91430" tIns="45714" rIns="91430" bIns="45714" rtlCol="0">
            <a:spAutoFit/>
          </a:bodyPr>
          <a:lstStyle/>
          <a:p>
            <a:r>
              <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rPr>
              <a:t>慢</a:t>
            </a:r>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病预防</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3" name="矩形 2"/>
          <p:cNvSpPr/>
          <p:nvPr/>
        </p:nvSpPr>
        <p:spPr>
          <a:xfrm>
            <a:off x="3587695" y="916865"/>
            <a:ext cx="4801315" cy="923330"/>
          </a:xfrm>
          <a:prstGeom prst="rect">
            <a:avLst/>
          </a:prstGeom>
        </p:spPr>
        <p:txBody>
          <a:bodyPr wrap="none">
            <a:spAutoFit/>
          </a:bodyPr>
          <a:lstStyle/>
          <a:p>
            <a:pPr algn="ctr">
              <a:lnSpc>
                <a:spcPct val="150000"/>
              </a:lnSpc>
            </a:pPr>
            <a:r>
              <a:rPr lang="zh-CN" altLang="en-US" sz="3600" b="1" dirty="0" smtClean="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rPr>
              <a:t>慢性疾病预防自我管理</a:t>
            </a:r>
            <a:endParaRPr lang="zh-CN" altLang="en-US" sz="3600" b="1" dirty="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endParaRPr>
          </a:p>
        </p:txBody>
      </p:sp>
      <p:sp>
        <p:nvSpPr>
          <p:cNvPr id="2" name="矩形 1"/>
          <p:cNvSpPr/>
          <p:nvPr/>
        </p:nvSpPr>
        <p:spPr>
          <a:xfrm>
            <a:off x="587752" y="2058139"/>
            <a:ext cx="10043958" cy="2332946"/>
          </a:xfrm>
          <a:prstGeom prst="rect">
            <a:avLst/>
          </a:prstGeom>
          <a:solidFill>
            <a:schemeClr val="accent3">
              <a:lumMod val="40000"/>
              <a:lumOff val="60000"/>
            </a:schemeClr>
          </a:solidFill>
        </p:spPr>
        <p:txBody>
          <a:bodyPr wrap="square">
            <a:spAutoFit/>
          </a:bodyPr>
          <a:lstStyle/>
          <a:p>
            <a:pPr>
              <a:lnSpc>
                <a:spcPct val="130000"/>
              </a:lnSpc>
            </a:pPr>
            <a:r>
              <a:rPr lang="zh-CN" altLang="en-US" sz="2800" b="1" dirty="0">
                <a:latin typeface="华文新魏" panose="02010800040101010101" pitchFamily="2" charset="-122"/>
                <a:ea typeface="华文新魏" panose="02010800040101010101" pitchFamily="2" charset="-122"/>
              </a:rPr>
              <a:t>一学：</a:t>
            </a:r>
            <a:r>
              <a:rPr lang="zh-CN" altLang="zh-CN" sz="2800" b="1" dirty="0">
                <a:latin typeface="华文新魏" panose="02010800040101010101" pitchFamily="2" charset="-122"/>
                <a:ea typeface="华文新魏" panose="02010800040101010101" pitchFamily="2" charset="-122"/>
              </a:rPr>
              <a:t>学会一套自我管理和日常保健的方法。</a:t>
            </a:r>
            <a:endParaRPr lang="en-US" altLang="zh-CN" sz="2800" b="1" dirty="0">
              <a:latin typeface="华文新魏" panose="02010800040101010101" pitchFamily="2" charset="-122"/>
              <a:ea typeface="华文新魏" panose="02010800040101010101" pitchFamily="2" charset="-122"/>
            </a:endParaRPr>
          </a:p>
          <a:p>
            <a:pPr>
              <a:lnSpc>
                <a:spcPct val="130000"/>
              </a:lnSpc>
            </a:pPr>
            <a:r>
              <a:rPr lang="en-US" altLang="zh-CN" sz="2800" b="1" dirty="0">
                <a:latin typeface="华文新魏" panose="02010800040101010101" pitchFamily="2" charset="-122"/>
                <a:ea typeface="华文新魏" panose="02010800040101010101" pitchFamily="2" charset="-122"/>
              </a:rPr>
              <a:t> </a:t>
            </a:r>
            <a:r>
              <a:rPr lang="zh-CN" altLang="zh-CN" sz="2800" b="1" dirty="0">
                <a:latin typeface="华文新魏" panose="02010800040101010101" pitchFamily="2" charset="-122"/>
                <a:ea typeface="华文新魏" panose="02010800040101010101" pitchFamily="2" charset="-122"/>
              </a:rPr>
              <a:t>健康管理的第一步，就是每个人都应给自己建立一份健康档案，记录身体的点滴变化，做好自我管理。如血压、血脂、血糖等各项指标的变化，体重、腰围变化，运动、饮食状况等。</a:t>
            </a:r>
          </a:p>
        </p:txBody>
      </p:sp>
      <p:sp>
        <p:nvSpPr>
          <p:cNvPr id="4" name="矩形 3"/>
          <p:cNvSpPr/>
          <p:nvPr/>
        </p:nvSpPr>
        <p:spPr>
          <a:xfrm>
            <a:off x="587752" y="4653930"/>
            <a:ext cx="10043957" cy="1815882"/>
          </a:xfrm>
          <a:prstGeom prst="rect">
            <a:avLst/>
          </a:prstGeom>
          <a:solidFill>
            <a:schemeClr val="tx2">
              <a:lumMod val="20000"/>
              <a:lumOff val="80000"/>
            </a:schemeClr>
          </a:solidFill>
        </p:spPr>
        <p:txBody>
          <a:bodyPr wrap="square">
            <a:spAutoFit/>
          </a:bodyPr>
          <a:lstStyle/>
          <a:p>
            <a:pPr marL="0" indent="0" eaLnBrk="1" hangingPunct="1">
              <a:buFontTx/>
              <a:buNone/>
            </a:pPr>
            <a:r>
              <a:rPr lang="zh-CN" altLang="en-US" sz="2800" b="1" dirty="0">
                <a:latin typeface="华文新魏" panose="02010800040101010101" pitchFamily="2" charset="-122"/>
                <a:ea typeface="华文新魏" panose="02010800040101010101" pitchFamily="2" charset="-122"/>
              </a:rPr>
              <a:t>二改：</a:t>
            </a:r>
            <a:r>
              <a:rPr lang="zh-CN" altLang="zh-CN" sz="2800" b="1" dirty="0">
                <a:latin typeface="华文新魏" panose="02010800040101010101" pitchFamily="2" charset="-122"/>
                <a:ea typeface="华文新魏" panose="02010800040101010101" pitchFamily="2" charset="-122"/>
              </a:rPr>
              <a:t>改变不合理的饮食习惯和不良的生活方式。</a:t>
            </a:r>
            <a:endParaRPr lang="en-US" altLang="zh-CN" sz="2800" b="1" dirty="0">
              <a:latin typeface="华文新魏" panose="02010800040101010101" pitchFamily="2" charset="-122"/>
              <a:ea typeface="华文新魏" panose="02010800040101010101" pitchFamily="2" charset="-122"/>
            </a:endParaRPr>
          </a:p>
          <a:p>
            <a:pPr marL="0" indent="0" eaLnBrk="1" hangingPunct="1">
              <a:buFontTx/>
              <a:buNone/>
            </a:pPr>
            <a:r>
              <a:rPr lang="en-US" altLang="zh-CN" sz="2800" b="1" dirty="0">
                <a:latin typeface="华文新魏" panose="02010800040101010101" pitchFamily="2" charset="-122"/>
                <a:ea typeface="华文新魏" panose="02010800040101010101" pitchFamily="2" charset="-122"/>
              </a:rPr>
              <a:t>  </a:t>
            </a:r>
            <a:r>
              <a:rPr lang="zh-CN" altLang="zh-CN" sz="2800" b="1" dirty="0">
                <a:latin typeface="华文新魏" panose="02010800040101010101" pitchFamily="2" charset="-122"/>
                <a:ea typeface="华文新魏" panose="02010800040101010101" pitchFamily="2" charset="-122"/>
              </a:rPr>
              <a:t>慢病高发很大程度上</a:t>
            </a:r>
            <a:r>
              <a:rPr lang="zh-CN" altLang="en-US" sz="2800" b="1" dirty="0">
                <a:latin typeface="华文新魏" panose="02010800040101010101" pitchFamily="2" charset="-122"/>
                <a:ea typeface="华文新魏" panose="02010800040101010101" pitchFamily="2" charset="-122"/>
              </a:rPr>
              <a:t>与</a:t>
            </a:r>
            <a:r>
              <a:rPr lang="zh-CN" altLang="zh-CN" sz="2800" b="1" dirty="0">
                <a:latin typeface="华文新魏" panose="02010800040101010101" pitchFamily="2" charset="-122"/>
                <a:ea typeface="华文新魏" panose="02010800040101010101" pitchFamily="2" charset="-122"/>
              </a:rPr>
              <a:t>不合理的饮食习惯</a:t>
            </a:r>
            <a:r>
              <a:rPr lang="zh-CN" altLang="en-US" sz="2800" b="1" dirty="0">
                <a:latin typeface="华文新魏" panose="02010800040101010101" pitchFamily="2" charset="-122"/>
                <a:ea typeface="华文新魏" panose="02010800040101010101" pitchFamily="2" charset="-122"/>
              </a:rPr>
              <a:t>、</a:t>
            </a:r>
            <a:r>
              <a:rPr lang="zh-CN" altLang="zh-CN" sz="2800" b="1" dirty="0">
                <a:latin typeface="华文新魏" panose="02010800040101010101" pitchFamily="2" charset="-122"/>
                <a:ea typeface="华文新魏" panose="02010800040101010101" pitchFamily="2" charset="-122"/>
              </a:rPr>
              <a:t>不良的生活方式密切相关，比如吃油炸食品、酗酒、抽烟、熬夜、久坐、缺乏运动等，都会引发心脑血管异常、冠心病、高血压等系列慢病。</a:t>
            </a:r>
          </a:p>
        </p:txBody>
      </p:sp>
    </p:spTree>
    <p:extLst>
      <p:ext uri="{BB962C8B-B14F-4D97-AF65-F5344CB8AC3E}">
        <p14:creationId xmlns:p14="http://schemas.microsoft.com/office/powerpoint/2010/main" val="3912508846"/>
      </p:ext>
    </p:extLst>
  </p:cSld>
  <p:clrMapOvr>
    <a:masterClrMapping/>
  </p:clrMapOvr>
  <p:transition spd="slow" advTm="4000">
    <p:fade/>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9">
            <a:extLst>
              <a:ext uri="{FF2B5EF4-FFF2-40B4-BE49-F238E27FC236}">
                <a16:creationId xmlns="" xmlns:a16="http://schemas.microsoft.com/office/drawing/2014/main" id="{8BADC70B-FDF3-3E40-8F8D-8959087615D1}"/>
              </a:ext>
            </a:extLst>
          </p:cNvPr>
          <p:cNvSpPr>
            <a:spLocks noGrp="1"/>
          </p:cNvSpPr>
          <p:nvPr>
            <p:ph type="sldNum" sz="quarter" idx="12"/>
          </p:nvPr>
        </p:nvSpPr>
        <p:spPr>
          <a:xfrm>
            <a:off x="8610044" y="6358219"/>
            <a:ext cx="2742091" cy="364359"/>
          </a:xfrm>
        </p:spPr>
        <p:txBody>
          <a:bodyPr/>
          <a:lstStyle/>
          <a:p>
            <a:fld id="{2F34C2B8-B519-4620-9BF5-835074449E9C}" type="slidenum">
              <a:rPr lang="zh-CN" altLang="en-US" smtClean="0"/>
              <a:pPr/>
              <a:t>111</a:t>
            </a:fld>
            <a:endParaRPr lang="zh-CN" altLang="en-US" dirty="0"/>
          </a:p>
        </p:txBody>
      </p:sp>
      <p:sp>
        <p:nvSpPr>
          <p:cNvPr id="38" name="文本框 92">
            <a:extLst>
              <a:ext uri="{FF2B5EF4-FFF2-40B4-BE49-F238E27FC236}">
                <a16:creationId xmlns="" xmlns:a16="http://schemas.microsoft.com/office/drawing/2014/main" id="{C340928B-AB52-EE4F-9A7D-5399736D4F7E}"/>
              </a:ext>
            </a:extLst>
          </p:cNvPr>
          <p:cNvSpPr txBox="1"/>
          <p:nvPr/>
        </p:nvSpPr>
        <p:spPr>
          <a:xfrm rot="21172913">
            <a:off x="33685" y="106754"/>
            <a:ext cx="2627967" cy="646319"/>
          </a:xfrm>
          <a:prstGeom prst="rect">
            <a:avLst/>
          </a:prstGeom>
          <a:noFill/>
        </p:spPr>
        <p:txBody>
          <a:bodyPr wrap="square" lIns="91430" tIns="45714" rIns="91430" bIns="45714" rtlCol="0">
            <a:spAutoFit/>
          </a:bodyPr>
          <a:lstStyle/>
          <a:p>
            <a:r>
              <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rPr>
              <a:t>慢</a:t>
            </a:r>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病预防</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3" name="矩形 2"/>
          <p:cNvSpPr/>
          <p:nvPr/>
        </p:nvSpPr>
        <p:spPr>
          <a:xfrm>
            <a:off x="3587695" y="916865"/>
            <a:ext cx="4801315" cy="923330"/>
          </a:xfrm>
          <a:prstGeom prst="rect">
            <a:avLst/>
          </a:prstGeom>
        </p:spPr>
        <p:txBody>
          <a:bodyPr wrap="none">
            <a:spAutoFit/>
          </a:bodyPr>
          <a:lstStyle/>
          <a:p>
            <a:pPr algn="ctr">
              <a:lnSpc>
                <a:spcPct val="150000"/>
              </a:lnSpc>
            </a:pPr>
            <a:r>
              <a:rPr lang="zh-CN" altLang="en-US" sz="3600" b="1" dirty="0" smtClean="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rPr>
              <a:t>慢性疾病预防自我管理</a:t>
            </a:r>
            <a:endParaRPr lang="zh-CN" altLang="en-US" sz="3600" b="1" dirty="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endParaRPr>
          </a:p>
        </p:txBody>
      </p:sp>
      <p:sp>
        <p:nvSpPr>
          <p:cNvPr id="5" name="矩形 4"/>
          <p:cNvSpPr/>
          <p:nvPr/>
        </p:nvSpPr>
        <p:spPr>
          <a:xfrm>
            <a:off x="497567" y="1897515"/>
            <a:ext cx="11017224" cy="3453253"/>
          </a:xfrm>
          <a:prstGeom prst="rect">
            <a:avLst/>
          </a:prstGeom>
          <a:solidFill>
            <a:schemeClr val="accent5">
              <a:lumMod val="40000"/>
              <a:lumOff val="60000"/>
            </a:schemeClr>
          </a:solidFill>
        </p:spPr>
        <p:txBody>
          <a:bodyPr wrap="square">
            <a:spAutoFit/>
          </a:bodyPr>
          <a:lstStyle/>
          <a:p>
            <a:pPr>
              <a:lnSpc>
                <a:spcPct val="130000"/>
              </a:lnSpc>
            </a:pPr>
            <a:r>
              <a:rPr lang="zh-CN" altLang="en-US" sz="2800" b="1" dirty="0">
                <a:latin typeface="华文新魏" panose="02010800040101010101" pitchFamily="2" charset="-122"/>
                <a:ea typeface="华文新魏" panose="02010800040101010101" pitchFamily="2" charset="-122"/>
              </a:rPr>
              <a:t>三减：</a:t>
            </a:r>
            <a:r>
              <a:rPr lang="zh-CN" altLang="zh-CN" sz="2800" b="1" dirty="0">
                <a:latin typeface="华文新魏" panose="02010800040101010101" pitchFamily="2" charset="-122"/>
                <a:ea typeface="华文新魏" panose="02010800040101010101" pitchFamily="2" charset="-122"/>
              </a:rPr>
              <a:t>第一，减少酒精摄入。饮酒过量引起的相关疾病数量正在逐年走高</a:t>
            </a:r>
            <a:r>
              <a:rPr lang="zh-CN" altLang="en-US" sz="2800" b="1" dirty="0">
                <a:latin typeface="华文新魏" panose="02010800040101010101" pitchFamily="2" charset="-122"/>
                <a:ea typeface="华文新魏" panose="02010800040101010101" pitchFamily="2" charset="-122"/>
              </a:rPr>
              <a:t>。</a:t>
            </a:r>
            <a:endParaRPr lang="en-US" altLang="zh-CN" sz="2800" b="1" dirty="0">
              <a:latin typeface="华文新魏" panose="02010800040101010101" pitchFamily="2" charset="-122"/>
              <a:ea typeface="华文新魏" panose="02010800040101010101" pitchFamily="2" charset="-122"/>
            </a:endParaRPr>
          </a:p>
          <a:p>
            <a:pPr>
              <a:lnSpc>
                <a:spcPct val="130000"/>
              </a:lnSpc>
            </a:pPr>
            <a:r>
              <a:rPr lang="zh-CN" altLang="zh-CN" sz="2800" b="1" dirty="0">
                <a:latin typeface="华文新魏" panose="02010800040101010101" pitchFamily="2" charset="-122"/>
                <a:ea typeface="华文新魏" panose="02010800040101010101" pitchFamily="2" charset="-122"/>
              </a:rPr>
              <a:t>第二，减少体育锻炼不足现象。因缺乏运动导致的肥胖人群，正迈入糖尿病的“后备军”，并增加患心血管疾病的风险。</a:t>
            </a:r>
            <a:endParaRPr lang="en-US" altLang="zh-CN" sz="2800" b="1" dirty="0">
              <a:latin typeface="华文新魏" panose="02010800040101010101" pitchFamily="2" charset="-122"/>
              <a:ea typeface="华文新魏" panose="02010800040101010101" pitchFamily="2" charset="-122"/>
            </a:endParaRPr>
          </a:p>
          <a:p>
            <a:pPr>
              <a:lnSpc>
                <a:spcPct val="130000"/>
              </a:lnSpc>
            </a:pPr>
            <a:r>
              <a:rPr lang="zh-CN" altLang="zh-CN" sz="2800" b="1" dirty="0">
                <a:latin typeface="华文新魏" panose="02010800040101010101" pitchFamily="2" charset="-122"/>
                <a:ea typeface="华文新魏" panose="02010800040101010101" pitchFamily="2" charset="-122"/>
              </a:rPr>
              <a:t>第三，减少盐过量摄取。钠盐食用过多引起的高血压患者仍在不断增长。</a:t>
            </a:r>
            <a:r>
              <a:rPr lang="zh-CN" altLang="en-US" sz="2800" b="1" dirty="0">
                <a:latin typeface="华文新魏" panose="02010800040101010101" pitchFamily="2" charset="-122"/>
                <a:ea typeface="华文新魏" panose="02010800040101010101" pitchFamily="2" charset="-122"/>
              </a:rPr>
              <a:t>每人每日不应超过</a:t>
            </a:r>
            <a:r>
              <a:rPr lang="en-US" altLang="zh-CN" sz="2800" b="1" dirty="0">
                <a:latin typeface="华文新魏" panose="02010800040101010101" pitchFamily="2" charset="-122"/>
                <a:ea typeface="华文新魏" panose="02010800040101010101" pitchFamily="2" charset="-122"/>
              </a:rPr>
              <a:t>6</a:t>
            </a:r>
            <a:r>
              <a:rPr lang="zh-CN" altLang="en-US" sz="2800" b="1" dirty="0">
                <a:latin typeface="华文新魏" panose="02010800040101010101" pitchFamily="2" charset="-122"/>
                <a:ea typeface="华文新魏" panose="02010800040101010101" pitchFamily="2" charset="-122"/>
              </a:rPr>
              <a:t>克。</a:t>
            </a:r>
            <a:endParaRPr lang="en-US" altLang="zh-CN" sz="2800" b="1" dirty="0">
              <a:latin typeface="华文新魏" panose="02010800040101010101" pitchFamily="2" charset="-122"/>
              <a:ea typeface="华文新魏" panose="02010800040101010101" pitchFamily="2" charset="-122"/>
            </a:endParaRPr>
          </a:p>
        </p:txBody>
      </p:sp>
      <p:sp>
        <p:nvSpPr>
          <p:cNvPr id="8" name="矩形 7"/>
          <p:cNvSpPr/>
          <p:nvPr/>
        </p:nvSpPr>
        <p:spPr>
          <a:xfrm>
            <a:off x="502916" y="5592883"/>
            <a:ext cx="10945561" cy="523220"/>
          </a:xfrm>
          <a:prstGeom prst="rect">
            <a:avLst/>
          </a:prstGeom>
          <a:solidFill>
            <a:schemeClr val="accent5"/>
          </a:solidFill>
        </p:spPr>
        <p:txBody>
          <a:bodyPr wrap="square">
            <a:spAutoFit/>
          </a:bodyPr>
          <a:lstStyle/>
          <a:p>
            <a:pPr marL="0" indent="0">
              <a:buFontTx/>
              <a:buNone/>
            </a:pPr>
            <a:r>
              <a:rPr lang="zh-CN" altLang="en-US" sz="2800" b="1" dirty="0">
                <a:latin typeface="华文新魏" panose="02010800040101010101" pitchFamily="2" charset="-122"/>
                <a:ea typeface="华文新魏" panose="02010800040101010101" pitchFamily="2" charset="-122"/>
              </a:rPr>
              <a:t>四降：</a:t>
            </a:r>
            <a:r>
              <a:rPr lang="zh-CN" altLang="zh-CN" sz="2800" b="1" dirty="0">
                <a:latin typeface="华文新魏" panose="02010800040101010101" pitchFamily="2" charset="-122"/>
                <a:ea typeface="华文新魏" panose="02010800040101010101" pitchFamily="2" charset="-122"/>
              </a:rPr>
              <a:t>降血脂、降血糖、降血压、降体重，即降低慢病</a:t>
            </a:r>
            <a:r>
              <a:rPr lang="zh-CN" altLang="en-US" sz="2800" b="1" dirty="0">
                <a:latin typeface="华文新魏" panose="02010800040101010101" pitchFamily="2" charset="-122"/>
                <a:ea typeface="华文新魏" panose="02010800040101010101" pitchFamily="2" charset="-122"/>
              </a:rPr>
              <a:t>中间</a:t>
            </a:r>
            <a:r>
              <a:rPr lang="zh-CN" altLang="zh-CN" sz="2800" b="1" dirty="0">
                <a:latin typeface="华文新魏" panose="02010800040101010101" pitchFamily="2" charset="-122"/>
                <a:ea typeface="华文新魏" panose="02010800040101010101" pitchFamily="2" charset="-122"/>
              </a:rPr>
              <a:t>风险因素</a:t>
            </a:r>
            <a:r>
              <a:rPr lang="zh-CN" altLang="zh-CN" sz="2800" b="1" dirty="0"/>
              <a:t>。</a:t>
            </a:r>
            <a:endParaRPr lang="zh-CN" altLang="zh-CN" sz="2800" dirty="0"/>
          </a:p>
        </p:txBody>
      </p:sp>
    </p:spTree>
    <p:extLst>
      <p:ext uri="{BB962C8B-B14F-4D97-AF65-F5344CB8AC3E}">
        <p14:creationId xmlns:p14="http://schemas.microsoft.com/office/powerpoint/2010/main" val="253458329"/>
      </p:ext>
    </p:extLst>
  </p:cSld>
  <p:clrMapOvr>
    <a:masterClrMapping/>
  </p:clrMapOvr>
  <p:transition spd="slow" advTm="4000">
    <p:fade/>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9">
            <a:extLst>
              <a:ext uri="{FF2B5EF4-FFF2-40B4-BE49-F238E27FC236}">
                <a16:creationId xmlns="" xmlns:a16="http://schemas.microsoft.com/office/drawing/2014/main" id="{8BADC70B-FDF3-3E40-8F8D-8959087615D1}"/>
              </a:ext>
            </a:extLst>
          </p:cNvPr>
          <p:cNvSpPr>
            <a:spLocks noGrp="1"/>
          </p:cNvSpPr>
          <p:nvPr>
            <p:ph type="sldNum" sz="quarter" idx="12"/>
          </p:nvPr>
        </p:nvSpPr>
        <p:spPr>
          <a:xfrm>
            <a:off x="8610044" y="6358219"/>
            <a:ext cx="2742091" cy="364359"/>
          </a:xfrm>
        </p:spPr>
        <p:txBody>
          <a:bodyPr/>
          <a:lstStyle/>
          <a:p>
            <a:fld id="{2F34C2B8-B519-4620-9BF5-835074449E9C}" type="slidenum">
              <a:rPr lang="zh-CN" altLang="en-US" smtClean="0"/>
              <a:pPr/>
              <a:t>112</a:t>
            </a:fld>
            <a:endParaRPr lang="zh-CN" altLang="en-US" dirty="0"/>
          </a:p>
        </p:txBody>
      </p:sp>
      <p:sp>
        <p:nvSpPr>
          <p:cNvPr id="38" name="文本框 92">
            <a:extLst>
              <a:ext uri="{FF2B5EF4-FFF2-40B4-BE49-F238E27FC236}">
                <a16:creationId xmlns="" xmlns:a16="http://schemas.microsoft.com/office/drawing/2014/main" id="{C340928B-AB52-EE4F-9A7D-5399736D4F7E}"/>
              </a:ext>
            </a:extLst>
          </p:cNvPr>
          <p:cNvSpPr txBox="1"/>
          <p:nvPr/>
        </p:nvSpPr>
        <p:spPr>
          <a:xfrm rot="21172913">
            <a:off x="33685" y="106754"/>
            <a:ext cx="2627967" cy="646319"/>
          </a:xfrm>
          <a:prstGeom prst="rect">
            <a:avLst/>
          </a:prstGeom>
          <a:noFill/>
        </p:spPr>
        <p:txBody>
          <a:bodyPr wrap="square" lIns="91430" tIns="45714" rIns="91430" bIns="45714" rtlCol="0">
            <a:spAutoFit/>
          </a:bodyPr>
          <a:lstStyle/>
          <a:p>
            <a:r>
              <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rPr>
              <a:t>慢</a:t>
            </a:r>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病预防</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3" name="矩形 2"/>
          <p:cNvSpPr/>
          <p:nvPr/>
        </p:nvSpPr>
        <p:spPr>
          <a:xfrm>
            <a:off x="4049360" y="916865"/>
            <a:ext cx="3877986" cy="923330"/>
          </a:xfrm>
          <a:prstGeom prst="rect">
            <a:avLst/>
          </a:prstGeom>
        </p:spPr>
        <p:txBody>
          <a:bodyPr wrap="none">
            <a:spAutoFit/>
          </a:bodyPr>
          <a:lstStyle/>
          <a:p>
            <a:pPr algn="ctr">
              <a:lnSpc>
                <a:spcPct val="150000"/>
              </a:lnSpc>
            </a:pPr>
            <a:r>
              <a:rPr lang="zh-CN" altLang="en-US" sz="3600" b="1" dirty="0" smtClean="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rPr>
              <a:t>慢性疾病预防总结</a:t>
            </a:r>
            <a:endParaRPr lang="zh-CN" altLang="en-US" sz="3600" b="1" dirty="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endParaRPr>
          </a:p>
        </p:txBody>
      </p:sp>
      <p:sp>
        <p:nvSpPr>
          <p:cNvPr id="2" name="矩形 1"/>
          <p:cNvSpPr/>
          <p:nvPr/>
        </p:nvSpPr>
        <p:spPr>
          <a:xfrm>
            <a:off x="587752" y="1840195"/>
            <a:ext cx="6803598" cy="4708981"/>
          </a:xfrm>
          <a:prstGeom prst="rect">
            <a:avLst/>
          </a:prstGeom>
          <a:solidFill>
            <a:schemeClr val="accent3">
              <a:lumMod val="40000"/>
              <a:lumOff val="60000"/>
            </a:schemeClr>
          </a:solidFill>
        </p:spPr>
        <p:txBody>
          <a:bodyPr wrap="square">
            <a:spAutoFit/>
          </a:bodyPr>
          <a:lstStyle/>
          <a:p>
            <a:r>
              <a:rPr lang="en-US" altLang="zh-CN" sz="2800" b="1" dirty="0" smtClean="0">
                <a:latin typeface="华文新魏" panose="02010800040101010101" pitchFamily="2" charset="-122"/>
                <a:ea typeface="华文新魏" panose="02010800040101010101" pitchFamily="2" charset="-122"/>
              </a:rPr>
              <a:t>1</a:t>
            </a:r>
            <a:r>
              <a:rPr lang="zh-CN" altLang="en-US" sz="2800" b="1" dirty="0" smtClean="0">
                <a:latin typeface="华文新魏" panose="02010800040101010101" pitchFamily="2" charset="-122"/>
                <a:ea typeface="华文新魏" panose="02010800040101010101" pitchFamily="2" charset="-122"/>
              </a:rPr>
              <a:t>、</a:t>
            </a:r>
            <a:r>
              <a:rPr lang="zh-CN" altLang="zh-CN" sz="2800" b="1" dirty="0" smtClean="0">
                <a:latin typeface="华文新魏" panose="02010800040101010101" pitchFamily="2" charset="-122"/>
                <a:ea typeface="华文新魏" panose="02010800040101010101" pitchFamily="2" charset="-122"/>
              </a:rPr>
              <a:t>慢</a:t>
            </a:r>
            <a:r>
              <a:rPr lang="zh-CN" altLang="zh-CN" sz="2800" b="1" dirty="0">
                <a:latin typeface="华文新魏" panose="02010800040101010101" pitchFamily="2" charset="-122"/>
                <a:ea typeface="华文新魏" panose="02010800040101010101" pitchFamily="2" charset="-122"/>
              </a:rPr>
              <a:t>病是一种患病率极高的疾病，关乎家人、</a:t>
            </a:r>
            <a:r>
              <a:rPr lang="zh-CN" altLang="zh-CN" sz="2800" b="1" dirty="0" smtClean="0">
                <a:latin typeface="华文新魏" panose="02010800040101010101" pitchFamily="2" charset="-122"/>
                <a:ea typeface="华文新魏" panose="02010800040101010101" pitchFamily="2" charset="-122"/>
              </a:rPr>
              <a:t>亲朋的</a:t>
            </a:r>
            <a:r>
              <a:rPr lang="zh-CN" altLang="zh-CN" sz="2800" b="1" dirty="0">
                <a:latin typeface="华文新魏" panose="02010800040101010101" pitchFamily="2" charset="-122"/>
                <a:ea typeface="华文新魏" panose="02010800040101010101" pitchFamily="2" charset="-122"/>
              </a:rPr>
              <a:t>健康和幸福</a:t>
            </a:r>
            <a:r>
              <a:rPr lang="zh-CN" altLang="zh-CN" sz="2800" b="1" dirty="0" smtClean="0">
                <a:latin typeface="华文新魏" panose="02010800040101010101" pitchFamily="2" charset="-122"/>
                <a:ea typeface="华文新魏" panose="02010800040101010101" pitchFamily="2" charset="-122"/>
              </a:rPr>
              <a:t>；</a:t>
            </a:r>
            <a:endParaRPr lang="en-US" altLang="zh-CN" sz="2800" b="1" dirty="0" smtClean="0">
              <a:latin typeface="华文新魏" panose="02010800040101010101" pitchFamily="2" charset="-122"/>
              <a:ea typeface="华文新魏" panose="02010800040101010101" pitchFamily="2" charset="-122"/>
            </a:endParaRPr>
          </a:p>
          <a:p>
            <a:r>
              <a:rPr lang="en-US" altLang="zh-CN" sz="2800" b="1" dirty="0" smtClean="0">
                <a:latin typeface="华文新魏" panose="02010800040101010101" pitchFamily="2" charset="-122"/>
                <a:ea typeface="华文新魏" panose="02010800040101010101" pitchFamily="2" charset="-122"/>
              </a:rPr>
              <a:t>2</a:t>
            </a:r>
            <a:r>
              <a:rPr lang="zh-CN" altLang="en-US" sz="2800" b="1" dirty="0" smtClean="0">
                <a:latin typeface="华文新魏" panose="02010800040101010101" pitchFamily="2" charset="-122"/>
                <a:ea typeface="华文新魏" panose="02010800040101010101" pitchFamily="2" charset="-122"/>
              </a:rPr>
              <a:t>、</a:t>
            </a:r>
            <a:r>
              <a:rPr lang="zh-CN" altLang="zh-CN" sz="2800" b="1" dirty="0">
                <a:latin typeface="华文新魏" panose="02010800040101010101" pitchFamily="2" charset="-122"/>
                <a:ea typeface="华文新魏" panose="02010800040101010101" pitchFamily="2" charset="-122"/>
              </a:rPr>
              <a:t>慢病危害巨大，</a:t>
            </a:r>
            <a:r>
              <a:rPr lang="zh-CN" altLang="en-US" sz="2800" b="1" dirty="0">
                <a:latin typeface="华文新魏" panose="02010800040101010101" pitchFamily="2" charset="-122"/>
                <a:ea typeface="华文新魏" panose="02010800040101010101" pitchFamily="2" charset="-122"/>
              </a:rPr>
              <a:t>损害</a:t>
            </a:r>
            <a:r>
              <a:rPr lang="zh-CN" altLang="zh-CN" sz="2800" b="1" dirty="0">
                <a:latin typeface="华文新魏" panose="02010800040101010101" pitchFamily="2" charset="-122"/>
                <a:ea typeface="华文新魏" panose="02010800040101010101" pitchFamily="2" charset="-122"/>
              </a:rPr>
              <a:t>生命健康</a:t>
            </a:r>
            <a:r>
              <a:rPr lang="zh-CN" altLang="en-US" sz="2800" b="1" dirty="0">
                <a:latin typeface="华文新魏" panose="02010800040101010101" pitchFamily="2" charset="-122"/>
                <a:ea typeface="华文新魏" panose="02010800040101010101" pitchFamily="2" charset="-122"/>
              </a:rPr>
              <a:t>，导致沉重</a:t>
            </a:r>
            <a:r>
              <a:rPr lang="zh-CN" altLang="zh-CN" sz="2800" b="1" dirty="0">
                <a:latin typeface="华文新魏" panose="02010800040101010101" pitchFamily="2" charset="-122"/>
                <a:ea typeface="华文新魏" panose="02010800040101010101" pitchFamily="2" charset="-122"/>
              </a:rPr>
              <a:t>经济负担</a:t>
            </a:r>
            <a:r>
              <a:rPr lang="zh-CN" altLang="zh-CN" sz="2800" b="1" dirty="0" smtClean="0">
                <a:latin typeface="华文新魏" panose="02010800040101010101" pitchFamily="2" charset="-122"/>
                <a:ea typeface="华文新魏" panose="02010800040101010101" pitchFamily="2" charset="-122"/>
              </a:rPr>
              <a:t>，严重</a:t>
            </a:r>
            <a:r>
              <a:rPr lang="zh-CN" altLang="zh-CN" sz="2800" b="1" dirty="0">
                <a:latin typeface="华文新魏" panose="02010800040101010101" pitchFamily="2" charset="-122"/>
                <a:ea typeface="华文新魏" panose="02010800040101010101" pitchFamily="2" charset="-122"/>
              </a:rPr>
              <a:t>制约社会</a:t>
            </a:r>
            <a:r>
              <a:rPr lang="zh-CN" altLang="en-US" sz="2800" b="1" dirty="0">
                <a:latin typeface="华文新魏" panose="02010800040101010101" pitchFamily="2" charset="-122"/>
                <a:ea typeface="华文新魏" panose="02010800040101010101" pitchFamily="2" charset="-122"/>
              </a:rPr>
              <a:t>生产力</a:t>
            </a:r>
            <a:r>
              <a:rPr lang="zh-CN" altLang="zh-CN" sz="2800" b="1" dirty="0">
                <a:latin typeface="华文新魏" panose="02010800040101010101" pitchFamily="2" charset="-122"/>
                <a:ea typeface="华文新魏" panose="02010800040101010101" pitchFamily="2" charset="-122"/>
              </a:rPr>
              <a:t>发展；</a:t>
            </a:r>
          </a:p>
          <a:p>
            <a:r>
              <a:rPr lang="en-US" altLang="zh-CN" sz="2800" b="1" dirty="0" smtClean="0">
                <a:latin typeface="华文新魏" panose="02010800040101010101" pitchFamily="2" charset="-122"/>
                <a:ea typeface="华文新魏" panose="02010800040101010101" pitchFamily="2" charset="-122"/>
              </a:rPr>
              <a:t>3</a:t>
            </a:r>
            <a:r>
              <a:rPr lang="zh-CN" altLang="en-US" sz="2800" b="1" dirty="0" smtClean="0">
                <a:latin typeface="华文新魏" panose="02010800040101010101" pitchFamily="2" charset="-122"/>
                <a:ea typeface="华文新魏" panose="02010800040101010101" pitchFamily="2" charset="-122"/>
              </a:rPr>
              <a:t>、</a:t>
            </a:r>
            <a:r>
              <a:rPr lang="zh-CN" altLang="zh-CN" sz="2800" b="1" dirty="0">
                <a:latin typeface="华文新魏" panose="02010800040101010101" pitchFamily="2" charset="-122"/>
                <a:ea typeface="华文新魏" panose="02010800040101010101" pitchFamily="2" charset="-122"/>
              </a:rPr>
              <a:t>慢病致病因素复杂，与我们的行为生活方式</a:t>
            </a:r>
            <a:r>
              <a:rPr lang="zh-CN" altLang="zh-CN" sz="2800" b="1" dirty="0" smtClean="0">
                <a:latin typeface="华文新魏" panose="02010800040101010101" pitchFamily="2" charset="-122"/>
                <a:ea typeface="华文新魏" panose="02010800040101010101" pitchFamily="2" charset="-122"/>
              </a:rPr>
              <a:t>密切相关；</a:t>
            </a:r>
            <a:endParaRPr lang="en-US" altLang="zh-CN" sz="2800" b="1" dirty="0" smtClean="0">
              <a:latin typeface="华文新魏" panose="02010800040101010101" pitchFamily="2" charset="-122"/>
              <a:ea typeface="华文新魏" panose="02010800040101010101" pitchFamily="2" charset="-122"/>
            </a:endParaRPr>
          </a:p>
          <a:p>
            <a:r>
              <a:rPr lang="en-US" altLang="zh-CN" sz="2800" b="1" dirty="0" smtClean="0">
                <a:latin typeface="华文新魏" panose="02010800040101010101" pitchFamily="2" charset="-122"/>
                <a:ea typeface="华文新魏" panose="02010800040101010101" pitchFamily="2" charset="-122"/>
              </a:rPr>
              <a:t>4</a:t>
            </a:r>
            <a:r>
              <a:rPr lang="zh-CN" altLang="en-US" sz="2800" b="1" dirty="0" smtClean="0">
                <a:latin typeface="华文新魏" panose="02010800040101010101" pitchFamily="2" charset="-122"/>
                <a:ea typeface="华文新魏" panose="02010800040101010101" pitchFamily="2" charset="-122"/>
              </a:rPr>
              <a:t>、</a:t>
            </a:r>
            <a:r>
              <a:rPr lang="zh-CN" altLang="zh-CN" sz="2800" b="1" dirty="0" smtClean="0">
                <a:latin typeface="华文新魏" panose="02010800040101010101" pitchFamily="2" charset="-122"/>
                <a:ea typeface="华文新魏" panose="02010800040101010101" pitchFamily="2" charset="-122"/>
              </a:rPr>
              <a:t>慢</a:t>
            </a:r>
            <a:r>
              <a:rPr lang="zh-CN" altLang="zh-CN" sz="2800" b="1" dirty="0">
                <a:latin typeface="华文新魏" panose="02010800040101010101" pitchFamily="2" charset="-122"/>
                <a:ea typeface="华文新魏" panose="02010800040101010101" pitchFamily="2" charset="-122"/>
              </a:rPr>
              <a:t>病可防可治，关键是始终坚持健康的</a:t>
            </a:r>
            <a:r>
              <a:rPr lang="zh-CN" altLang="zh-CN" sz="2800" b="1" dirty="0" smtClean="0">
                <a:latin typeface="华文新魏" panose="02010800040101010101" pitchFamily="2" charset="-122"/>
                <a:ea typeface="华文新魏" panose="02010800040101010101" pitchFamily="2" charset="-122"/>
              </a:rPr>
              <a:t>生活方式</a:t>
            </a:r>
            <a:r>
              <a:rPr lang="zh-CN" altLang="en-US" sz="2800" b="1" dirty="0" smtClean="0">
                <a:latin typeface="华文新魏" panose="02010800040101010101" pitchFamily="2" charset="-122"/>
                <a:ea typeface="华文新魏" panose="02010800040101010101" pitchFamily="2" charset="-122"/>
              </a:rPr>
              <a:t>；</a:t>
            </a:r>
            <a:endParaRPr lang="en-US" altLang="zh-CN" sz="2800" b="1" dirty="0" smtClean="0">
              <a:latin typeface="华文新魏" panose="02010800040101010101" pitchFamily="2" charset="-122"/>
              <a:ea typeface="华文新魏" panose="02010800040101010101" pitchFamily="2" charset="-122"/>
            </a:endParaRPr>
          </a:p>
          <a:p>
            <a:r>
              <a:rPr lang="en-US" altLang="zh-CN" sz="2800" b="1" dirty="0" smtClean="0">
                <a:latin typeface="华文新魏" panose="02010800040101010101" pitchFamily="2" charset="-122"/>
                <a:ea typeface="华文新魏" panose="02010800040101010101" pitchFamily="2" charset="-122"/>
              </a:rPr>
              <a:t>5</a:t>
            </a:r>
            <a:r>
              <a:rPr lang="zh-CN" altLang="en-US" sz="2800" b="1" dirty="0" smtClean="0">
                <a:latin typeface="华文新魏" panose="02010800040101010101" pitchFamily="2" charset="-122"/>
                <a:ea typeface="华文新魏" panose="02010800040101010101" pitchFamily="2" charset="-122"/>
              </a:rPr>
              <a:t>、</a:t>
            </a:r>
            <a:r>
              <a:rPr lang="zh-CN" altLang="zh-CN" sz="2800" b="1" dirty="0" smtClean="0">
                <a:latin typeface="华文新魏" panose="02010800040101010101" pitchFamily="2" charset="-122"/>
                <a:ea typeface="华文新魏" panose="02010800040101010101" pitchFamily="2" charset="-122"/>
              </a:rPr>
              <a:t>生命</a:t>
            </a:r>
            <a:r>
              <a:rPr lang="zh-CN" altLang="zh-CN" sz="2800" b="1" dirty="0">
                <a:latin typeface="华文新魏" panose="02010800040101010101" pitchFamily="2" charset="-122"/>
                <a:ea typeface="华文新魏" panose="02010800040101010101" pitchFamily="2" charset="-122"/>
              </a:rPr>
              <a:t>健康就在每个人自己手中，管住嘴，迈开腿</a:t>
            </a:r>
            <a:r>
              <a:rPr lang="zh-CN" altLang="zh-CN" sz="2800" b="1" dirty="0" smtClean="0">
                <a:latin typeface="华文新魏" panose="02010800040101010101" pitchFamily="2" charset="-122"/>
                <a:ea typeface="华文新魏" panose="02010800040101010101" pitchFamily="2" charset="-122"/>
              </a:rPr>
              <a:t>，远离</a:t>
            </a:r>
            <a:r>
              <a:rPr lang="zh-CN" altLang="zh-CN" sz="2800" b="1" dirty="0">
                <a:latin typeface="华文新魏" panose="02010800040101010101" pitchFamily="2" charset="-122"/>
                <a:ea typeface="华文新魏" panose="02010800040101010101" pitchFamily="2" charset="-122"/>
              </a:rPr>
              <a:t>慢病，健康长相随</a:t>
            </a:r>
            <a:r>
              <a:rPr lang="zh-CN" altLang="zh-CN" sz="2800" b="1" dirty="0" smtClean="0">
                <a:latin typeface="华文新魏" panose="02010800040101010101" pitchFamily="2" charset="-122"/>
                <a:ea typeface="华文新魏" panose="02010800040101010101" pitchFamily="2" charset="-122"/>
              </a:rPr>
              <a:t>！</a:t>
            </a:r>
            <a:endParaRPr lang="zh-CN" altLang="zh-CN" sz="2000" b="1" dirty="0">
              <a:latin typeface="华文新魏" panose="02010800040101010101" pitchFamily="2" charset="-122"/>
              <a:ea typeface="华文新魏" panose="02010800040101010101" pitchFamily="2" charset="-122"/>
            </a:endParaRPr>
          </a:p>
          <a:p>
            <a:endParaRPr lang="zh-CN" altLang="zh-CN" sz="2000" b="1" dirty="0">
              <a:latin typeface="华文新魏" panose="02010800040101010101" pitchFamily="2" charset="-122"/>
              <a:ea typeface="华文新魏" panose="02010800040101010101" pitchFamily="2"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4973" y="2349675"/>
            <a:ext cx="4273557" cy="2664296"/>
          </a:xfrm>
          <a:prstGeom prst="rect">
            <a:avLst/>
          </a:prstGeom>
        </p:spPr>
      </p:pic>
    </p:spTree>
    <p:extLst>
      <p:ext uri="{BB962C8B-B14F-4D97-AF65-F5344CB8AC3E}">
        <p14:creationId xmlns:p14="http://schemas.microsoft.com/office/powerpoint/2010/main" val="4278734490"/>
      </p:ext>
    </p:extLst>
  </p:cSld>
  <p:clrMapOvr>
    <a:masterClrMapping/>
  </p:clrMapOvr>
  <p:transition spd="slow" advTm="4000">
    <p:fade/>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9" name="灯片编号占位符 8"/>
          <p:cNvSpPr>
            <a:spLocks noGrp="1"/>
          </p:cNvSpPr>
          <p:nvPr>
            <p:ph type="sldNum" sz="quarter" idx="4"/>
          </p:nvPr>
        </p:nvSpPr>
        <p:spPr/>
        <p:txBody>
          <a:bodyPr/>
          <a:lstStyle/>
          <a:p>
            <a:fld id="{118D5ACA-62CA-46DB-AD6B-12EDD6D51A23}" type="slidenum">
              <a:rPr lang="zh-CN" altLang="en-US" smtClean="0"/>
              <a:pPr/>
              <a:t>113</a:t>
            </a:fld>
            <a:endParaRPr lang="zh-CN" altLang="en-US" dirty="0"/>
          </a:p>
        </p:txBody>
      </p:sp>
    </p:spTree>
    <p:extLst>
      <p:ext uri="{BB962C8B-B14F-4D97-AF65-F5344CB8AC3E}">
        <p14:creationId xmlns:p14="http://schemas.microsoft.com/office/powerpoint/2010/main" val="839119025"/>
      </p:ext>
    </p:extLst>
  </p:cSld>
  <p:clrMapOvr>
    <a:masterClrMapping/>
  </p:clrMapOvr>
  <p:transition spd="slow" advTm="4000">
    <p:fade/>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fld id="{118D5ACA-62CA-46DB-AD6B-12EDD6D51A23}" type="slidenum">
              <a:rPr lang="zh-CN" altLang="en-US" smtClean="0"/>
              <a:pPr/>
              <a:t>114</a:t>
            </a:fld>
            <a:endParaRPr lang="zh-CN" altLang="en-US" dirty="0"/>
          </a:p>
        </p:txBody>
      </p:sp>
      <p:pic>
        <p:nvPicPr>
          <p:cNvPr id="22" name="图片 21">
            <a:extLst>
              <a:ext uri="{FF2B5EF4-FFF2-40B4-BE49-F238E27FC236}">
                <a16:creationId xmlns="" xmlns:a16="http://schemas.microsoft.com/office/drawing/2014/main" id="{0884D811-B5E9-6046-BA53-CD55C13CEC04}"/>
              </a:ext>
            </a:extLst>
          </p:cNvPr>
          <p:cNvPicPr>
            <a:picLocks noChangeAspect="1"/>
          </p:cNvPicPr>
          <p:nvPr/>
        </p:nvPicPr>
        <p:blipFill>
          <a:blip r:embed="rId3" cstate="print"/>
          <a:stretch>
            <a:fillRect/>
          </a:stretch>
        </p:blipFill>
        <p:spPr>
          <a:xfrm>
            <a:off x="190550" y="117426"/>
            <a:ext cx="1599939" cy="549474"/>
          </a:xfrm>
          <a:prstGeom prst="rect">
            <a:avLst/>
          </a:prstGeom>
        </p:spPr>
      </p:pic>
      <p:sp>
        <p:nvSpPr>
          <p:cNvPr id="20" name="TextBox 16">
            <a:extLst>
              <a:ext uri="{FF2B5EF4-FFF2-40B4-BE49-F238E27FC236}">
                <a16:creationId xmlns="" xmlns:a16="http://schemas.microsoft.com/office/drawing/2014/main" id="{ED274A82-FFB1-754B-8CDE-348BE417ECDF}"/>
              </a:ext>
            </a:extLst>
          </p:cNvPr>
          <p:cNvSpPr txBox="1"/>
          <p:nvPr/>
        </p:nvSpPr>
        <p:spPr>
          <a:xfrm>
            <a:off x="3430910" y="415742"/>
            <a:ext cx="5472608" cy="1200329"/>
          </a:xfrm>
          <a:prstGeom prst="rect">
            <a:avLst/>
          </a:prstGeom>
          <a:noFill/>
        </p:spPr>
        <p:txBody>
          <a:bodyPr wrap="square" rtlCol="0">
            <a:spAutoFit/>
          </a:bodyPr>
          <a:lstStyle/>
          <a:p>
            <a:pPr algn="ctr"/>
            <a:r>
              <a:rPr lang="zh-CN" altLang="en-US" sz="3600" b="1" dirty="0" smtClean="0">
                <a:gradFill>
                  <a:gsLst>
                    <a:gs pos="0">
                      <a:srgbClr val="000082"/>
                    </a:gs>
                    <a:gs pos="30000">
                      <a:srgbClr val="66008F"/>
                    </a:gs>
                    <a:gs pos="64999">
                      <a:srgbClr val="BA0066"/>
                    </a:gs>
                    <a:gs pos="89999">
                      <a:srgbClr val="FF0000"/>
                    </a:gs>
                    <a:gs pos="100000">
                      <a:srgbClr val="FF8200"/>
                    </a:gs>
                  </a:gsLst>
                  <a:lin ang="5400000" scaled="0"/>
                </a:gradFill>
                <a:latin typeface="Lucida Calligraphy" pitchFamily="66" charset="0"/>
              </a:rPr>
              <a:t>常见疾病、传染病、慢性疾病问卷（</a:t>
            </a:r>
            <a:r>
              <a:rPr lang="en-US" altLang="zh-CN" sz="3600" b="1" dirty="0" smtClean="0">
                <a:gradFill>
                  <a:gsLst>
                    <a:gs pos="0">
                      <a:srgbClr val="000082"/>
                    </a:gs>
                    <a:gs pos="30000">
                      <a:srgbClr val="66008F"/>
                    </a:gs>
                    <a:gs pos="64999">
                      <a:srgbClr val="BA0066"/>
                    </a:gs>
                    <a:gs pos="89999">
                      <a:srgbClr val="FF0000"/>
                    </a:gs>
                    <a:gs pos="100000">
                      <a:srgbClr val="FF8200"/>
                    </a:gs>
                  </a:gsLst>
                  <a:lin ang="5400000" scaled="0"/>
                </a:gradFill>
                <a:latin typeface="Lucida Calligraphy" pitchFamily="66" charset="0"/>
              </a:rPr>
              <a:t>20</a:t>
            </a:r>
            <a:r>
              <a:rPr lang="zh-CN" altLang="en-US" sz="3600" b="1" dirty="0" smtClean="0">
                <a:gradFill>
                  <a:gsLst>
                    <a:gs pos="0">
                      <a:srgbClr val="000082"/>
                    </a:gs>
                    <a:gs pos="30000">
                      <a:srgbClr val="66008F"/>
                    </a:gs>
                    <a:gs pos="64999">
                      <a:srgbClr val="BA0066"/>
                    </a:gs>
                    <a:gs pos="89999">
                      <a:srgbClr val="FF0000"/>
                    </a:gs>
                    <a:gs pos="100000">
                      <a:srgbClr val="FF8200"/>
                    </a:gs>
                  </a:gsLst>
                  <a:lin ang="5400000" scaled="0"/>
                </a:gradFill>
                <a:latin typeface="Lucida Calligraphy" pitchFamily="66" charset="0"/>
              </a:rPr>
              <a:t>分）</a:t>
            </a:r>
            <a:endParaRPr lang="zh-CN" altLang="en-US" sz="3600" b="1" dirty="0">
              <a:gradFill>
                <a:gsLst>
                  <a:gs pos="0">
                    <a:srgbClr val="000082"/>
                  </a:gs>
                  <a:gs pos="30000">
                    <a:srgbClr val="66008F"/>
                  </a:gs>
                  <a:gs pos="64999">
                    <a:srgbClr val="BA0066"/>
                  </a:gs>
                  <a:gs pos="89999">
                    <a:srgbClr val="FF0000"/>
                  </a:gs>
                  <a:gs pos="100000">
                    <a:srgbClr val="FF8200"/>
                  </a:gs>
                </a:gsLst>
                <a:lin ang="5400000" scaled="0"/>
              </a:gradFill>
              <a:latin typeface="Lucida Calligraphy" pitchFamily="66" charset="0"/>
            </a:endParaRPr>
          </a:p>
        </p:txBody>
      </p:sp>
      <p:pic>
        <p:nvPicPr>
          <p:cNvPr id="23" name="图片 22">
            <a:extLst>
              <a:ext uri="{FF2B5EF4-FFF2-40B4-BE49-F238E27FC236}">
                <a16:creationId xmlns="" xmlns:a16="http://schemas.microsoft.com/office/drawing/2014/main" id="{9B5B6E89-8FA7-AE48-8149-F1E5019E1F7D}"/>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0" y="4869954"/>
            <a:ext cx="2067153" cy="1989634"/>
          </a:xfrm>
          <a:prstGeom prst="rect">
            <a:avLst/>
          </a:prstGeom>
        </p:spPr>
      </p:pic>
      <p:sp>
        <p:nvSpPr>
          <p:cNvPr id="3" name="矩形 2"/>
          <p:cNvSpPr/>
          <p:nvPr/>
        </p:nvSpPr>
        <p:spPr>
          <a:xfrm>
            <a:off x="1033576" y="1526283"/>
            <a:ext cx="9646523" cy="492443"/>
          </a:xfrm>
          <a:prstGeom prst="rect">
            <a:avLst/>
          </a:prstGeom>
          <a:solidFill>
            <a:schemeClr val="accent1">
              <a:lumMod val="40000"/>
              <a:lumOff val="60000"/>
            </a:schemeClr>
          </a:solidFill>
        </p:spPr>
        <p:txBody>
          <a:bodyPr wrap="square">
            <a:spAutoFit/>
          </a:bodyPr>
          <a:lstStyle/>
          <a:p>
            <a:pPr>
              <a:lnSpc>
                <a:spcPct val="130000"/>
              </a:lnSpc>
            </a:pPr>
            <a:r>
              <a:rPr lang="zh-CN" altLang="en-US" sz="2000" b="1" dirty="0" smtClean="0">
                <a:latin typeface="华文新魏" panose="02010800040101010101" pitchFamily="2" charset="-122"/>
                <a:ea typeface="华文新魏" panose="02010800040101010101" pitchFamily="2" charset="-122"/>
              </a:rPr>
              <a:t>问卷信息要完整，包括：姓名、学号、课程班号、纸张规格为</a:t>
            </a:r>
            <a:r>
              <a:rPr lang="en-US" altLang="zh-CN" sz="2000" b="1" dirty="0" smtClean="0">
                <a:latin typeface="华文新魏" panose="02010800040101010101" pitchFamily="2" charset="-122"/>
                <a:ea typeface="华文新魏" panose="02010800040101010101" pitchFamily="2" charset="-122"/>
              </a:rPr>
              <a:t>A4</a:t>
            </a:r>
            <a:r>
              <a:rPr lang="zh-CN" altLang="en-US" sz="2000" b="1" dirty="0" smtClean="0">
                <a:latin typeface="华文新魏" panose="02010800040101010101" pitchFamily="2" charset="-122"/>
                <a:ea typeface="华文新魏" panose="02010800040101010101" pitchFamily="2" charset="-122"/>
              </a:rPr>
              <a:t>纸或</a:t>
            </a:r>
            <a:r>
              <a:rPr lang="en-US" altLang="zh-CN" sz="2000" b="1" dirty="0" smtClean="0">
                <a:latin typeface="华文新魏" panose="02010800040101010101" pitchFamily="2" charset="-122"/>
                <a:ea typeface="华文新魏" panose="02010800040101010101" pitchFamily="2" charset="-122"/>
              </a:rPr>
              <a:t>16</a:t>
            </a:r>
            <a:r>
              <a:rPr lang="zh-CN" altLang="en-US" sz="2000" b="1" dirty="0" smtClean="0">
                <a:latin typeface="华文新魏" panose="02010800040101010101" pitchFamily="2" charset="-122"/>
                <a:ea typeface="华文新魏" panose="02010800040101010101" pitchFamily="2" charset="-122"/>
              </a:rPr>
              <a:t>开作业纸。</a:t>
            </a:r>
            <a:endParaRPr lang="zh-CN" altLang="zh-CN" sz="2000" b="1" dirty="0">
              <a:latin typeface="华文新魏" panose="02010800040101010101" pitchFamily="2" charset="-122"/>
              <a:ea typeface="华文新魏" panose="02010800040101010101" pitchFamily="2" charset="-122"/>
            </a:endParaRPr>
          </a:p>
        </p:txBody>
      </p:sp>
      <p:sp>
        <p:nvSpPr>
          <p:cNvPr id="8" name="矩形 7"/>
          <p:cNvSpPr/>
          <p:nvPr/>
        </p:nvSpPr>
        <p:spPr>
          <a:xfrm>
            <a:off x="1378682" y="2068503"/>
            <a:ext cx="9577064" cy="4703852"/>
          </a:xfrm>
          <a:prstGeom prst="rect">
            <a:avLst/>
          </a:prstGeom>
        </p:spPr>
        <p:txBody>
          <a:bodyPr wrap="square">
            <a:spAutoFit/>
          </a:bodyPr>
          <a:lstStyle/>
          <a:p>
            <a:r>
              <a:rPr lang="en-US" altLang="zh-CN" sz="2400" b="1" dirty="0" smtClean="0"/>
              <a:t>1</a:t>
            </a:r>
            <a:r>
              <a:rPr lang="zh-CN" altLang="zh-CN" sz="2400" b="1" dirty="0" smtClean="0"/>
              <a:t>、</a:t>
            </a:r>
            <a:r>
              <a:rPr lang="zh-CN" altLang="zh-CN" sz="2400" b="1" dirty="0"/>
              <a:t>急性上呼吸道感染最常见的病原体是</a:t>
            </a:r>
            <a:r>
              <a:rPr lang="zh-CN" altLang="zh-CN" sz="2400" b="1" dirty="0" smtClean="0"/>
              <a:t>（）</a:t>
            </a:r>
            <a:endParaRPr lang="zh-CN" altLang="zh-CN" sz="2400" b="1" dirty="0"/>
          </a:p>
          <a:p>
            <a:r>
              <a:rPr lang="en-US" altLang="zh-CN" sz="2400" b="1" dirty="0"/>
              <a:t>  A </a:t>
            </a:r>
            <a:r>
              <a:rPr lang="zh-CN" altLang="zh-CN" sz="2400" b="1" dirty="0" smtClean="0"/>
              <a:t>细菌</a:t>
            </a:r>
            <a:r>
              <a:rPr lang="en-US" altLang="zh-CN" sz="2400" b="1" dirty="0" smtClean="0"/>
              <a:t>   </a:t>
            </a:r>
            <a:r>
              <a:rPr lang="en-US" altLang="zh-CN" sz="2400" b="1" dirty="0"/>
              <a:t>B </a:t>
            </a:r>
            <a:r>
              <a:rPr lang="zh-CN" altLang="zh-CN" sz="2400" b="1" dirty="0" smtClean="0"/>
              <a:t>病毒</a:t>
            </a:r>
            <a:r>
              <a:rPr lang="en-US" altLang="zh-CN" sz="2400" b="1" dirty="0" smtClean="0"/>
              <a:t>   </a:t>
            </a:r>
            <a:r>
              <a:rPr lang="en-US" altLang="zh-CN" sz="2400" b="1" dirty="0"/>
              <a:t>C </a:t>
            </a:r>
            <a:r>
              <a:rPr lang="zh-CN" altLang="zh-CN" sz="2400" b="1" dirty="0"/>
              <a:t>支</a:t>
            </a:r>
            <a:r>
              <a:rPr lang="zh-CN" altLang="zh-CN" sz="2400" b="1" dirty="0" smtClean="0"/>
              <a:t>原体</a:t>
            </a:r>
            <a:r>
              <a:rPr lang="en-US" altLang="zh-CN" sz="2400" b="1" dirty="0" smtClean="0"/>
              <a:t>  </a:t>
            </a:r>
            <a:r>
              <a:rPr lang="en-US" altLang="zh-CN" sz="2400" b="1" dirty="0"/>
              <a:t>D </a:t>
            </a:r>
            <a:r>
              <a:rPr lang="zh-CN" altLang="zh-CN" sz="2400" b="1" dirty="0" smtClean="0"/>
              <a:t>衣原体</a:t>
            </a:r>
            <a:r>
              <a:rPr lang="en-US" altLang="zh-CN" sz="2400" b="1" dirty="0" smtClean="0"/>
              <a:t>   </a:t>
            </a:r>
            <a:r>
              <a:rPr lang="en-US" altLang="zh-CN" sz="2400" b="1" dirty="0"/>
              <a:t>E </a:t>
            </a:r>
            <a:r>
              <a:rPr lang="zh-CN" altLang="zh-CN" sz="2400" b="1" dirty="0"/>
              <a:t>柯萨奇</a:t>
            </a:r>
            <a:r>
              <a:rPr lang="zh-CN" altLang="zh-CN" sz="2400" b="1" dirty="0" smtClean="0"/>
              <a:t>病毒</a:t>
            </a:r>
            <a:endParaRPr lang="en-US" altLang="zh-CN" sz="2400" b="1" dirty="0" smtClean="0"/>
          </a:p>
          <a:p>
            <a:pPr lvl="0"/>
            <a:endParaRPr lang="en-US" altLang="zh-CN" sz="2400" b="1" dirty="0" smtClean="0"/>
          </a:p>
          <a:p>
            <a:pPr lvl="0"/>
            <a:r>
              <a:rPr lang="en-US" altLang="zh-CN" sz="2400" b="1" dirty="0" smtClean="0"/>
              <a:t>2</a:t>
            </a:r>
            <a:r>
              <a:rPr lang="zh-CN" altLang="en-US" sz="2400" b="1" dirty="0" smtClean="0"/>
              <a:t>、</a:t>
            </a:r>
            <a:r>
              <a:rPr lang="zh-CN" altLang="zh-CN" sz="2400" b="1" dirty="0" smtClean="0"/>
              <a:t>下列</a:t>
            </a:r>
            <a:r>
              <a:rPr lang="zh-CN" altLang="zh-CN" sz="2400" b="1" dirty="0"/>
              <a:t>哪些为重型肝炎的临床表现：</a:t>
            </a:r>
            <a:r>
              <a:rPr lang="zh-CN" altLang="zh-CN" sz="2400" b="1" dirty="0" smtClean="0"/>
              <a:t>（）</a:t>
            </a:r>
            <a:endParaRPr lang="zh-CN" altLang="zh-CN" sz="2400" b="1" dirty="0"/>
          </a:p>
          <a:p>
            <a:r>
              <a:rPr lang="en-US" altLang="zh-CN" sz="2400" b="1" dirty="0"/>
              <a:t>A</a:t>
            </a:r>
            <a:r>
              <a:rPr lang="zh-CN" altLang="zh-CN" sz="2400" b="1" dirty="0"/>
              <a:t>严重乏力 </a:t>
            </a:r>
            <a:r>
              <a:rPr lang="en-US" altLang="zh-CN" sz="2400" b="1" dirty="0" smtClean="0"/>
              <a:t>  B</a:t>
            </a:r>
            <a:r>
              <a:rPr lang="zh-CN" altLang="zh-CN" sz="2400" b="1" dirty="0"/>
              <a:t>黄疸迅速</a:t>
            </a:r>
            <a:r>
              <a:rPr lang="zh-CN" altLang="zh-CN" sz="2400" b="1" dirty="0" smtClean="0"/>
              <a:t>加重</a:t>
            </a:r>
            <a:r>
              <a:rPr lang="en-US" altLang="zh-CN" sz="2400" b="1" dirty="0" smtClean="0"/>
              <a:t>   C</a:t>
            </a:r>
            <a:r>
              <a:rPr lang="zh-CN" altLang="zh-CN" sz="2400" b="1" dirty="0"/>
              <a:t>出血</a:t>
            </a:r>
            <a:r>
              <a:rPr lang="zh-CN" altLang="zh-CN" sz="2400" b="1" dirty="0" smtClean="0"/>
              <a:t>倾向</a:t>
            </a:r>
            <a:r>
              <a:rPr lang="en-US" altLang="zh-CN" sz="2400" b="1" dirty="0" smtClean="0"/>
              <a:t>  D </a:t>
            </a:r>
            <a:r>
              <a:rPr lang="zh-CN" altLang="zh-CN" sz="2400" b="1" dirty="0"/>
              <a:t>神经系统症状如烦躁、谵妄、嗜睡甚至</a:t>
            </a:r>
            <a:r>
              <a:rPr lang="zh-CN" altLang="zh-CN" sz="2400" b="1" dirty="0" smtClean="0"/>
              <a:t>昏迷</a:t>
            </a:r>
            <a:r>
              <a:rPr lang="en-US" altLang="zh-CN" sz="2400" b="1" dirty="0" smtClean="0"/>
              <a:t>    E</a:t>
            </a:r>
            <a:r>
              <a:rPr lang="en-US" altLang="zh-CN" sz="2400" b="1" dirty="0"/>
              <a:t>.</a:t>
            </a:r>
            <a:r>
              <a:rPr lang="zh-CN" altLang="zh-CN" sz="2400" b="1" dirty="0"/>
              <a:t>尿少或无尿</a:t>
            </a:r>
          </a:p>
          <a:p>
            <a:endParaRPr lang="en-US" altLang="zh-CN" sz="2400" b="1" dirty="0"/>
          </a:p>
          <a:p>
            <a:r>
              <a:rPr lang="en-US" altLang="zh-CN" sz="2400" b="1" dirty="0" smtClean="0"/>
              <a:t>3</a:t>
            </a:r>
            <a:r>
              <a:rPr lang="zh-CN" altLang="en-US" sz="2400" b="1" dirty="0" smtClean="0"/>
              <a:t>、</a:t>
            </a:r>
            <a:r>
              <a:rPr lang="en-US" altLang="zh-CN" sz="2400" b="1" dirty="0" smtClean="0"/>
              <a:t>WHO</a:t>
            </a:r>
            <a:r>
              <a:rPr lang="zh-CN" altLang="zh-CN" sz="2400" b="1" dirty="0"/>
              <a:t>公认慢性疾病的三大致病危险因素 </a:t>
            </a:r>
            <a:r>
              <a:rPr lang="en-US" altLang="zh-CN" sz="2400" b="1" dirty="0" smtClean="0"/>
              <a:t>_______</a:t>
            </a:r>
            <a:r>
              <a:rPr lang="zh-CN" altLang="zh-CN" sz="2400" b="1" u="sng" dirty="0" smtClean="0"/>
              <a:t>、</a:t>
            </a:r>
            <a:r>
              <a:rPr lang="en-US" altLang="zh-CN" sz="2400" b="1" u="sng" dirty="0" smtClean="0"/>
              <a:t>________</a:t>
            </a:r>
            <a:r>
              <a:rPr lang="zh-CN" altLang="zh-CN" sz="2400" b="1" u="sng" dirty="0" smtClean="0"/>
              <a:t>、</a:t>
            </a:r>
            <a:r>
              <a:rPr lang="en-US" altLang="zh-CN" sz="2400" b="1" u="sng" dirty="0" smtClean="0"/>
              <a:t>________.</a:t>
            </a:r>
          </a:p>
          <a:p>
            <a:pPr eaLnBrk="0" hangingPunct="0">
              <a:spcBef>
                <a:spcPts val="670"/>
              </a:spcBef>
              <a:spcAft>
                <a:spcPts val="0"/>
              </a:spcAft>
            </a:pPr>
            <a:r>
              <a:rPr lang="en-US" altLang="zh-CN" sz="2400" b="1" dirty="0" smtClean="0">
                <a:solidFill>
                  <a:srgbClr val="000000"/>
                </a:solidFill>
                <a:latin typeface="Calibri Light" panose="020F0302020204030204" pitchFamily="34" charset="0"/>
                <a:cs typeface="Times New Roman" panose="02020603050405020304" pitchFamily="18" charset="0"/>
              </a:rPr>
              <a:t> </a:t>
            </a:r>
            <a:r>
              <a:rPr lang="en-US" altLang="zh-CN" sz="2400" b="1" dirty="0" smtClean="0"/>
              <a:t>4</a:t>
            </a:r>
            <a:r>
              <a:rPr lang="zh-CN" altLang="zh-CN" sz="2400" b="1" dirty="0" smtClean="0"/>
              <a:t>、</a:t>
            </a:r>
            <a:r>
              <a:rPr lang="zh-CN" altLang="zh-CN" sz="2400" b="1" dirty="0"/>
              <a:t>水痘经空气传播及接触传播，属自限性疾病。</a:t>
            </a:r>
            <a:r>
              <a:rPr lang="zh-CN" altLang="zh-CN" sz="2400" b="1" dirty="0" smtClean="0"/>
              <a:t>（）</a:t>
            </a:r>
            <a:endParaRPr lang="zh-CN" altLang="zh-CN" sz="2400" b="1" dirty="0"/>
          </a:p>
          <a:p>
            <a:pPr eaLnBrk="0" hangingPunct="0">
              <a:spcBef>
                <a:spcPts val="670"/>
              </a:spcBef>
              <a:spcAft>
                <a:spcPts val="0"/>
              </a:spcAft>
            </a:pPr>
            <a:r>
              <a:rPr lang="en-US" altLang="zh-CN" sz="2400" b="1" dirty="0" smtClean="0">
                <a:solidFill>
                  <a:srgbClr val="000000"/>
                </a:solidFill>
                <a:latin typeface="Calibri Light" panose="020F0302020204030204" pitchFamily="34" charset="0"/>
                <a:cs typeface="Times New Roman" panose="02020603050405020304" pitchFamily="18" charset="0"/>
              </a:rPr>
              <a:t>5</a:t>
            </a:r>
            <a:r>
              <a:rPr lang="zh-CN" altLang="en-US" sz="2400" b="1" dirty="0" smtClean="0">
                <a:solidFill>
                  <a:srgbClr val="000000"/>
                </a:solidFill>
                <a:latin typeface="Calibri Light" panose="020F0302020204030204" pitchFamily="34" charset="0"/>
                <a:cs typeface="Times New Roman" panose="02020603050405020304" pitchFamily="18" charset="0"/>
              </a:rPr>
              <a:t>、</a:t>
            </a:r>
            <a:r>
              <a:rPr lang="zh-CN" altLang="zh-CN" sz="2400" b="1" dirty="0" smtClean="0">
                <a:solidFill>
                  <a:srgbClr val="000000"/>
                </a:solidFill>
                <a:latin typeface="Calibri Light" panose="020F0302020204030204" pitchFamily="34" charset="0"/>
                <a:cs typeface="Times New Roman" panose="02020603050405020304" pitchFamily="18" charset="0"/>
              </a:rPr>
              <a:t>怀疑</a:t>
            </a:r>
            <a:r>
              <a:rPr lang="zh-CN" altLang="zh-CN" sz="2400" b="1" dirty="0">
                <a:solidFill>
                  <a:srgbClr val="000000"/>
                </a:solidFill>
                <a:latin typeface="Calibri Light" panose="020F0302020204030204" pitchFamily="34" charset="0"/>
                <a:cs typeface="Times New Roman" panose="02020603050405020304" pitchFamily="18" charset="0"/>
              </a:rPr>
              <a:t>自己得了艾滋病，到哪里去检测</a:t>
            </a:r>
            <a:r>
              <a:rPr lang="en-US" altLang="zh-CN" sz="2400" b="1" dirty="0">
                <a:solidFill>
                  <a:srgbClr val="000000"/>
                </a:solidFill>
                <a:latin typeface="Calibri Light" panose="020F0302020204030204" pitchFamily="34" charset="0"/>
                <a:cs typeface="Times New Roman" panose="02020603050405020304" pitchFamily="18" charset="0"/>
              </a:rPr>
              <a:t>? </a:t>
            </a:r>
            <a:r>
              <a:rPr lang="zh-CN" altLang="zh-CN" sz="2400" b="1" dirty="0">
                <a:solidFill>
                  <a:srgbClr val="000000"/>
                </a:solidFill>
                <a:latin typeface="Calibri Light" panose="020F0302020204030204" pitchFamily="34" charset="0"/>
                <a:cs typeface="Times New Roman" panose="02020603050405020304" pitchFamily="18" charset="0"/>
              </a:rPr>
              <a:t>什么时间去做检测</a:t>
            </a:r>
            <a:r>
              <a:rPr lang="en-US" altLang="zh-CN" sz="2400" b="1" dirty="0">
                <a:solidFill>
                  <a:srgbClr val="000000"/>
                </a:solidFill>
                <a:latin typeface="Calibri Light" panose="020F0302020204030204" pitchFamily="34" charset="0"/>
                <a:cs typeface="Times New Roman" panose="02020603050405020304" pitchFamily="18" charset="0"/>
              </a:rPr>
              <a:t>?</a:t>
            </a:r>
            <a:r>
              <a:rPr lang="en-US" altLang="zh-CN" sz="2400" b="1" dirty="0">
                <a:solidFill>
                  <a:srgbClr val="FF0000"/>
                </a:solidFill>
                <a:latin typeface="Calibri Light" panose="020F0302020204030204" pitchFamily="34" charset="0"/>
                <a:cs typeface="Times New Roman" panose="02020603050405020304" pitchFamily="18" charset="0"/>
              </a:rPr>
              <a:t/>
            </a:r>
            <a:br>
              <a:rPr lang="en-US" altLang="zh-CN" sz="2400" b="1" dirty="0">
                <a:solidFill>
                  <a:srgbClr val="FF0000"/>
                </a:solidFill>
                <a:latin typeface="Calibri Light" panose="020F0302020204030204" pitchFamily="34" charset="0"/>
                <a:cs typeface="Times New Roman" panose="02020603050405020304" pitchFamily="18" charset="0"/>
              </a:rPr>
            </a:br>
            <a:endParaRPr lang="zh-CN" altLang="zh-CN" sz="2400" b="1" dirty="0">
              <a:latin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419435709"/>
      </p:ext>
    </p:extLst>
  </p:cSld>
  <p:clrMapOvr>
    <a:masterClrMapping/>
  </p:clrMapOvr>
  <p:transition spd="slow" advTm="4000">
    <p:fade/>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fld id="{118D5ACA-62CA-46DB-AD6B-12EDD6D51A23}" type="slidenum">
              <a:rPr lang="zh-CN" altLang="en-US" smtClean="0"/>
              <a:pPr/>
              <a:t>115</a:t>
            </a:fld>
            <a:endParaRPr lang="zh-CN" altLang="en-US" dirty="0"/>
          </a:p>
        </p:txBody>
      </p:sp>
      <p:pic>
        <p:nvPicPr>
          <p:cNvPr id="22" name="图片 21">
            <a:extLst>
              <a:ext uri="{FF2B5EF4-FFF2-40B4-BE49-F238E27FC236}">
                <a16:creationId xmlns="" xmlns:a16="http://schemas.microsoft.com/office/drawing/2014/main" id="{0884D811-B5E9-6046-BA53-CD55C13CEC04}"/>
              </a:ext>
            </a:extLst>
          </p:cNvPr>
          <p:cNvPicPr>
            <a:picLocks noChangeAspect="1"/>
          </p:cNvPicPr>
          <p:nvPr/>
        </p:nvPicPr>
        <p:blipFill>
          <a:blip r:embed="rId3" cstate="print"/>
          <a:stretch>
            <a:fillRect/>
          </a:stretch>
        </p:blipFill>
        <p:spPr>
          <a:xfrm>
            <a:off x="190550" y="117426"/>
            <a:ext cx="1599939" cy="549474"/>
          </a:xfrm>
          <a:prstGeom prst="rect">
            <a:avLst/>
          </a:prstGeom>
        </p:spPr>
      </p:pic>
      <p:pic>
        <p:nvPicPr>
          <p:cNvPr id="23" name="图片 22">
            <a:extLst>
              <a:ext uri="{FF2B5EF4-FFF2-40B4-BE49-F238E27FC236}">
                <a16:creationId xmlns="" xmlns:a16="http://schemas.microsoft.com/office/drawing/2014/main" id="{9B5B6E89-8FA7-AE48-8149-F1E5019E1F7D}"/>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0" y="4869954"/>
            <a:ext cx="2067153" cy="1989634"/>
          </a:xfrm>
          <a:prstGeom prst="rect">
            <a:avLst/>
          </a:prstGeom>
        </p:spPr>
      </p:pic>
      <p:sp>
        <p:nvSpPr>
          <p:cNvPr id="3" name="矩形 2"/>
          <p:cNvSpPr/>
          <p:nvPr/>
        </p:nvSpPr>
        <p:spPr>
          <a:xfrm>
            <a:off x="2067153" y="227979"/>
            <a:ext cx="8806259" cy="452432"/>
          </a:xfrm>
          <a:prstGeom prst="rect">
            <a:avLst/>
          </a:prstGeom>
          <a:solidFill>
            <a:schemeClr val="accent1">
              <a:lumMod val="40000"/>
              <a:lumOff val="60000"/>
            </a:schemeClr>
          </a:solidFill>
        </p:spPr>
        <p:txBody>
          <a:bodyPr wrap="square">
            <a:spAutoFit/>
          </a:bodyPr>
          <a:lstStyle/>
          <a:p>
            <a:pPr>
              <a:lnSpc>
                <a:spcPct val="130000"/>
              </a:lnSpc>
            </a:pPr>
            <a:r>
              <a:rPr lang="zh-CN" altLang="en-US" b="1" dirty="0" smtClean="0">
                <a:latin typeface="华文新魏" panose="02010800040101010101" pitchFamily="2" charset="-122"/>
                <a:ea typeface="华文新魏" panose="02010800040101010101" pitchFamily="2" charset="-122"/>
              </a:rPr>
              <a:t>问卷信息要完整，包括：姓名、学号、课程班号、纸张规格为</a:t>
            </a:r>
            <a:r>
              <a:rPr lang="en-US" altLang="zh-CN" b="1" dirty="0" smtClean="0">
                <a:latin typeface="华文新魏" panose="02010800040101010101" pitchFamily="2" charset="-122"/>
                <a:ea typeface="华文新魏" panose="02010800040101010101" pitchFamily="2" charset="-122"/>
              </a:rPr>
              <a:t>A4</a:t>
            </a:r>
            <a:r>
              <a:rPr lang="zh-CN" altLang="en-US" b="1" dirty="0" smtClean="0">
                <a:latin typeface="华文新魏" panose="02010800040101010101" pitchFamily="2" charset="-122"/>
                <a:ea typeface="华文新魏" panose="02010800040101010101" pitchFamily="2" charset="-122"/>
              </a:rPr>
              <a:t>纸或</a:t>
            </a:r>
            <a:r>
              <a:rPr lang="en-US" altLang="zh-CN" b="1" dirty="0" smtClean="0">
                <a:latin typeface="华文新魏" panose="02010800040101010101" pitchFamily="2" charset="-122"/>
                <a:ea typeface="华文新魏" panose="02010800040101010101" pitchFamily="2" charset="-122"/>
              </a:rPr>
              <a:t>16</a:t>
            </a:r>
            <a:r>
              <a:rPr lang="zh-CN" altLang="en-US" b="1" dirty="0" smtClean="0">
                <a:latin typeface="华文新魏" panose="02010800040101010101" pitchFamily="2" charset="-122"/>
                <a:ea typeface="华文新魏" panose="02010800040101010101" pitchFamily="2" charset="-122"/>
              </a:rPr>
              <a:t>开作业纸。</a:t>
            </a:r>
            <a:endParaRPr lang="zh-CN" altLang="zh-CN" b="1" dirty="0">
              <a:latin typeface="华文新魏" panose="02010800040101010101" pitchFamily="2" charset="-122"/>
              <a:ea typeface="华文新魏" panose="02010800040101010101" pitchFamily="2" charset="-122"/>
            </a:endParaRPr>
          </a:p>
        </p:txBody>
      </p:sp>
      <p:sp>
        <p:nvSpPr>
          <p:cNvPr id="8" name="矩形 7"/>
          <p:cNvSpPr/>
          <p:nvPr/>
        </p:nvSpPr>
        <p:spPr>
          <a:xfrm>
            <a:off x="1038123" y="680411"/>
            <a:ext cx="10559703" cy="5991384"/>
          </a:xfrm>
          <a:prstGeom prst="rect">
            <a:avLst/>
          </a:prstGeom>
        </p:spPr>
        <p:txBody>
          <a:bodyPr wrap="square">
            <a:spAutoFit/>
          </a:bodyPr>
          <a:lstStyle/>
          <a:p>
            <a:r>
              <a:rPr lang="en-US" altLang="zh-CN" dirty="0" smtClean="0"/>
              <a:t>1</a:t>
            </a:r>
            <a:r>
              <a:rPr lang="zh-CN" altLang="zh-CN" dirty="0" smtClean="0"/>
              <a:t>、</a:t>
            </a:r>
            <a:r>
              <a:rPr lang="zh-CN" altLang="zh-CN" dirty="0"/>
              <a:t>急性上呼吸道感染最常见的病原体是（）</a:t>
            </a:r>
            <a:r>
              <a:rPr lang="en-US" altLang="zh-CN" dirty="0"/>
              <a:t>B</a:t>
            </a:r>
            <a:endParaRPr lang="zh-CN" altLang="zh-CN" dirty="0"/>
          </a:p>
          <a:p>
            <a:r>
              <a:rPr lang="en-US" altLang="zh-CN" dirty="0"/>
              <a:t>  A </a:t>
            </a:r>
            <a:r>
              <a:rPr lang="zh-CN" altLang="zh-CN" dirty="0" smtClean="0"/>
              <a:t>细菌</a:t>
            </a:r>
            <a:r>
              <a:rPr lang="en-US" altLang="zh-CN" dirty="0" smtClean="0"/>
              <a:t>   </a:t>
            </a:r>
            <a:r>
              <a:rPr lang="en-US" altLang="zh-CN" dirty="0"/>
              <a:t>B </a:t>
            </a:r>
            <a:r>
              <a:rPr lang="zh-CN" altLang="zh-CN" dirty="0" smtClean="0"/>
              <a:t>病毒</a:t>
            </a:r>
            <a:r>
              <a:rPr lang="en-US" altLang="zh-CN" dirty="0" smtClean="0"/>
              <a:t>   </a:t>
            </a:r>
            <a:r>
              <a:rPr lang="en-US" altLang="zh-CN" dirty="0"/>
              <a:t>C </a:t>
            </a:r>
            <a:r>
              <a:rPr lang="zh-CN" altLang="zh-CN" dirty="0"/>
              <a:t>支</a:t>
            </a:r>
            <a:r>
              <a:rPr lang="zh-CN" altLang="zh-CN" dirty="0" smtClean="0"/>
              <a:t>原体</a:t>
            </a:r>
            <a:r>
              <a:rPr lang="en-US" altLang="zh-CN" dirty="0" smtClean="0"/>
              <a:t>  </a:t>
            </a:r>
            <a:r>
              <a:rPr lang="en-US" altLang="zh-CN" dirty="0"/>
              <a:t>D </a:t>
            </a:r>
            <a:r>
              <a:rPr lang="zh-CN" altLang="zh-CN" dirty="0" smtClean="0"/>
              <a:t>衣原体</a:t>
            </a:r>
            <a:r>
              <a:rPr lang="en-US" altLang="zh-CN" dirty="0" smtClean="0"/>
              <a:t>   </a:t>
            </a:r>
            <a:r>
              <a:rPr lang="en-US" altLang="zh-CN" dirty="0"/>
              <a:t>E </a:t>
            </a:r>
            <a:r>
              <a:rPr lang="zh-CN" altLang="zh-CN" dirty="0"/>
              <a:t>柯萨奇</a:t>
            </a:r>
            <a:r>
              <a:rPr lang="zh-CN" altLang="zh-CN" dirty="0" smtClean="0"/>
              <a:t>病毒</a:t>
            </a:r>
            <a:endParaRPr lang="en-US" altLang="zh-CN" dirty="0" smtClean="0"/>
          </a:p>
          <a:p>
            <a:pPr lvl="0"/>
            <a:endParaRPr lang="en-US" altLang="zh-CN" dirty="0" smtClean="0"/>
          </a:p>
          <a:p>
            <a:pPr lvl="0"/>
            <a:r>
              <a:rPr lang="en-US" altLang="zh-CN" dirty="0" smtClean="0"/>
              <a:t>2</a:t>
            </a:r>
            <a:r>
              <a:rPr lang="zh-CN" altLang="en-US" dirty="0" smtClean="0"/>
              <a:t>、</a:t>
            </a:r>
            <a:r>
              <a:rPr lang="zh-CN" altLang="zh-CN" dirty="0" smtClean="0"/>
              <a:t>下列</a:t>
            </a:r>
            <a:r>
              <a:rPr lang="zh-CN" altLang="zh-CN" dirty="0"/>
              <a:t>哪些为重型肝炎的临床表现：（）</a:t>
            </a:r>
            <a:r>
              <a:rPr lang="en-US" altLang="zh-CN" dirty="0"/>
              <a:t>ABCDE</a:t>
            </a:r>
            <a:endParaRPr lang="zh-CN" altLang="zh-CN" dirty="0"/>
          </a:p>
          <a:p>
            <a:r>
              <a:rPr lang="en-US" altLang="zh-CN" dirty="0"/>
              <a:t>A</a:t>
            </a:r>
            <a:r>
              <a:rPr lang="zh-CN" altLang="zh-CN" dirty="0"/>
              <a:t>严重乏力 </a:t>
            </a:r>
          </a:p>
          <a:p>
            <a:r>
              <a:rPr lang="en-US" altLang="zh-CN" dirty="0"/>
              <a:t>B</a:t>
            </a:r>
            <a:r>
              <a:rPr lang="zh-CN" altLang="zh-CN" dirty="0"/>
              <a:t>黄疸迅速加重</a:t>
            </a:r>
          </a:p>
          <a:p>
            <a:r>
              <a:rPr lang="en-US" altLang="zh-CN" dirty="0"/>
              <a:t>C</a:t>
            </a:r>
            <a:r>
              <a:rPr lang="zh-CN" altLang="zh-CN" dirty="0"/>
              <a:t>出血倾向</a:t>
            </a:r>
          </a:p>
          <a:p>
            <a:r>
              <a:rPr lang="en-US" altLang="zh-CN" dirty="0"/>
              <a:t>D </a:t>
            </a:r>
            <a:r>
              <a:rPr lang="zh-CN" altLang="zh-CN" dirty="0"/>
              <a:t>神经系统症状如烦躁、谵妄、嗜睡甚至昏迷</a:t>
            </a:r>
          </a:p>
          <a:p>
            <a:r>
              <a:rPr lang="en-US" altLang="zh-CN" dirty="0"/>
              <a:t>E.</a:t>
            </a:r>
            <a:r>
              <a:rPr lang="zh-CN" altLang="zh-CN" dirty="0"/>
              <a:t>尿少或无尿</a:t>
            </a:r>
          </a:p>
          <a:p>
            <a:endParaRPr lang="en-US" altLang="zh-CN" dirty="0"/>
          </a:p>
          <a:p>
            <a:r>
              <a:rPr lang="en-US" altLang="zh-CN" dirty="0" smtClean="0"/>
              <a:t>3</a:t>
            </a:r>
            <a:r>
              <a:rPr lang="zh-CN" altLang="en-US" dirty="0" smtClean="0"/>
              <a:t>、</a:t>
            </a:r>
            <a:r>
              <a:rPr lang="en-US" altLang="zh-CN" dirty="0" smtClean="0"/>
              <a:t>WHO</a:t>
            </a:r>
            <a:r>
              <a:rPr lang="zh-CN" altLang="zh-CN" dirty="0"/>
              <a:t>公认慢性疾病的三大致病危险因素 ：</a:t>
            </a:r>
            <a:r>
              <a:rPr lang="zh-CN" altLang="zh-CN" u="sng" dirty="0"/>
              <a:t>不合理膳食、体力活动不足、吸烟</a:t>
            </a:r>
            <a:r>
              <a:rPr lang="zh-CN" altLang="zh-CN" u="sng" dirty="0" smtClean="0"/>
              <a:t>。</a:t>
            </a:r>
            <a:endParaRPr lang="en-US" altLang="zh-CN" u="sng" dirty="0" smtClean="0"/>
          </a:p>
          <a:p>
            <a:pPr eaLnBrk="0" hangingPunct="0">
              <a:spcBef>
                <a:spcPts val="670"/>
              </a:spcBef>
              <a:spcAft>
                <a:spcPts val="0"/>
              </a:spcAft>
            </a:pPr>
            <a:r>
              <a:rPr lang="en-US" altLang="zh-CN" dirty="0" smtClean="0">
                <a:solidFill>
                  <a:srgbClr val="000000"/>
                </a:solidFill>
                <a:latin typeface="Calibri Light" panose="020F0302020204030204" pitchFamily="34" charset="0"/>
                <a:cs typeface="Times New Roman" panose="02020603050405020304" pitchFamily="18" charset="0"/>
              </a:rPr>
              <a:t> </a:t>
            </a:r>
          </a:p>
          <a:p>
            <a:pPr eaLnBrk="0" hangingPunct="0">
              <a:spcBef>
                <a:spcPts val="670"/>
              </a:spcBef>
              <a:spcAft>
                <a:spcPts val="0"/>
              </a:spcAft>
            </a:pPr>
            <a:r>
              <a:rPr lang="en-US" altLang="zh-CN" dirty="0" smtClean="0"/>
              <a:t>4</a:t>
            </a:r>
            <a:r>
              <a:rPr lang="zh-CN" altLang="zh-CN" dirty="0" smtClean="0"/>
              <a:t>、</a:t>
            </a:r>
            <a:r>
              <a:rPr lang="zh-CN" altLang="zh-CN" dirty="0"/>
              <a:t>水痘经空气传播及接触传播，属自限性疾病。（）对</a:t>
            </a:r>
          </a:p>
          <a:p>
            <a:pPr eaLnBrk="0" hangingPunct="0">
              <a:spcBef>
                <a:spcPts val="670"/>
              </a:spcBef>
              <a:spcAft>
                <a:spcPts val="0"/>
              </a:spcAft>
            </a:pPr>
            <a:endParaRPr lang="en-US" altLang="zh-CN" dirty="0" smtClean="0">
              <a:solidFill>
                <a:srgbClr val="000000"/>
              </a:solidFill>
              <a:latin typeface="Calibri Light" panose="020F0302020204030204" pitchFamily="34" charset="0"/>
              <a:cs typeface="Times New Roman" panose="02020603050405020304" pitchFamily="18" charset="0"/>
            </a:endParaRPr>
          </a:p>
          <a:p>
            <a:pPr eaLnBrk="0" hangingPunct="0">
              <a:spcBef>
                <a:spcPts val="670"/>
              </a:spcBef>
              <a:spcAft>
                <a:spcPts val="0"/>
              </a:spcAft>
            </a:pPr>
            <a:r>
              <a:rPr lang="en-US" altLang="zh-CN" dirty="0" smtClean="0">
                <a:solidFill>
                  <a:srgbClr val="000000"/>
                </a:solidFill>
                <a:latin typeface="Calibri Light" panose="020F0302020204030204" pitchFamily="34" charset="0"/>
                <a:cs typeface="Times New Roman" panose="02020603050405020304" pitchFamily="18" charset="0"/>
              </a:rPr>
              <a:t>5</a:t>
            </a:r>
            <a:r>
              <a:rPr lang="zh-CN" altLang="en-US" dirty="0" smtClean="0">
                <a:solidFill>
                  <a:srgbClr val="000000"/>
                </a:solidFill>
                <a:latin typeface="Calibri Light" panose="020F0302020204030204" pitchFamily="34" charset="0"/>
                <a:cs typeface="Times New Roman" panose="02020603050405020304" pitchFamily="18" charset="0"/>
              </a:rPr>
              <a:t>、</a:t>
            </a:r>
            <a:r>
              <a:rPr lang="zh-CN" altLang="zh-CN" dirty="0" smtClean="0">
                <a:solidFill>
                  <a:srgbClr val="000000"/>
                </a:solidFill>
                <a:latin typeface="Calibri Light" panose="020F0302020204030204" pitchFamily="34" charset="0"/>
                <a:cs typeface="Times New Roman" panose="02020603050405020304" pitchFamily="18" charset="0"/>
              </a:rPr>
              <a:t>怀疑</a:t>
            </a:r>
            <a:r>
              <a:rPr lang="zh-CN" altLang="zh-CN" dirty="0">
                <a:solidFill>
                  <a:srgbClr val="000000"/>
                </a:solidFill>
                <a:latin typeface="Calibri Light" panose="020F0302020204030204" pitchFamily="34" charset="0"/>
                <a:cs typeface="Times New Roman" panose="02020603050405020304" pitchFamily="18" charset="0"/>
              </a:rPr>
              <a:t>自己得了艾滋病，到哪里去检测</a:t>
            </a:r>
            <a:r>
              <a:rPr lang="en-US" altLang="zh-CN" dirty="0">
                <a:solidFill>
                  <a:srgbClr val="000000"/>
                </a:solidFill>
                <a:latin typeface="Calibri Light" panose="020F0302020204030204" pitchFamily="34" charset="0"/>
                <a:cs typeface="Times New Roman" panose="02020603050405020304" pitchFamily="18" charset="0"/>
              </a:rPr>
              <a:t>? </a:t>
            </a:r>
            <a:r>
              <a:rPr lang="zh-CN" altLang="zh-CN" dirty="0">
                <a:solidFill>
                  <a:srgbClr val="000000"/>
                </a:solidFill>
                <a:latin typeface="Calibri Light" panose="020F0302020204030204" pitchFamily="34" charset="0"/>
                <a:cs typeface="Times New Roman" panose="02020603050405020304" pitchFamily="18" charset="0"/>
              </a:rPr>
              <a:t>什么时间去做检测</a:t>
            </a:r>
            <a:r>
              <a:rPr lang="en-US" altLang="zh-CN" dirty="0">
                <a:solidFill>
                  <a:srgbClr val="000000"/>
                </a:solidFill>
                <a:latin typeface="Calibri Light" panose="020F0302020204030204" pitchFamily="34" charset="0"/>
                <a:cs typeface="Times New Roman" panose="02020603050405020304" pitchFamily="18" charset="0"/>
              </a:rPr>
              <a:t>?</a:t>
            </a:r>
            <a:r>
              <a:rPr lang="en-US" altLang="zh-CN" b="1" dirty="0">
                <a:solidFill>
                  <a:srgbClr val="FF0000"/>
                </a:solidFill>
                <a:latin typeface="Calibri Light" panose="020F0302020204030204" pitchFamily="34" charset="0"/>
                <a:cs typeface="Times New Roman" panose="02020603050405020304" pitchFamily="18" charset="0"/>
              </a:rPr>
              <a:t/>
            </a:r>
            <a:br>
              <a:rPr lang="en-US" altLang="zh-CN" b="1" dirty="0">
                <a:solidFill>
                  <a:srgbClr val="FF0000"/>
                </a:solidFill>
                <a:latin typeface="Calibri Light" panose="020F0302020204030204" pitchFamily="34" charset="0"/>
                <a:cs typeface="Times New Roman" panose="02020603050405020304" pitchFamily="18" charset="0"/>
              </a:rPr>
            </a:br>
            <a:r>
              <a:rPr lang="en-US" altLang="zh-CN" b="1" dirty="0">
                <a:solidFill>
                  <a:srgbClr val="FF0000"/>
                </a:solidFill>
                <a:latin typeface="Calibri Light" panose="020F0302020204030204" pitchFamily="34" charset="0"/>
                <a:cs typeface="Times New Roman" panose="02020603050405020304" pitchFamily="18" charset="0"/>
              </a:rPr>
              <a:t>   </a:t>
            </a:r>
            <a:r>
              <a:rPr lang="zh-CN" altLang="zh-CN" dirty="0">
                <a:solidFill>
                  <a:srgbClr val="000000"/>
                </a:solidFill>
                <a:latin typeface="Calibri Light" panose="020F0302020204030204" pitchFamily="34" charset="0"/>
                <a:cs typeface="Times New Roman" panose="02020603050405020304" pitchFamily="18" charset="0"/>
              </a:rPr>
              <a:t>一般来说，可到具有初筛资格的县以上医院和卫生防疫站做</a:t>
            </a:r>
            <a:r>
              <a:rPr lang="en-US" altLang="zh-CN" dirty="0">
                <a:solidFill>
                  <a:srgbClr val="000000"/>
                </a:solidFill>
                <a:latin typeface="Calibri Light" panose="020F0302020204030204" pitchFamily="34" charset="0"/>
                <a:cs typeface="Times New Roman" panose="02020603050405020304" pitchFamily="18" charset="0"/>
              </a:rPr>
              <a:t>HIV</a:t>
            </a:r>
            <a:r>
              <a:rPr lang="zh-CN" altLang="zh-CN" dirty="0">
                <a:solidFill>
                  <a:srgbClr val="000000"/>
                </a:solidFill>
                <a:latin typeface="Calibri Light" panose="020F0302020204030204" pitchFamily="34" charset="0"/>
                <a:cs typeface="Times New Roman" panose="02020603050405020304" pitchFamily="18" charset="0"/>
              </a:rPr>
              <a:t>抗体检测，确诊须到省疾病预防控制中心（</a:t>
            </a:r>
            <a:r>
              <a:rPr lang="en-US" altLang="zh-CN" dirty="0">
                <a:solidFill>
                  <a:srgbClr val="000000"/>
                </a:solidFill>
                <a:latin typeface="Calibri Light" panose="020F0302020204030204" pitchFamily="34" charset="0"/>
                <a:cs typeface="Times New Roman" panose="02020603050405020304" pitchFamily="18" charset="0"/>
              </a:rPr>
              <a:t>CDC</a:t>
            </a:r>
            <a:r>
              <a:rPr lang="zh-CN" altLang="zh-CN" dirty="0">
                <a:solidFill>
                  <a:srgbClr val="000000"/>
                </a:solidFill>
                <a:latin typeface="Calibri Light" panose="020F0302020204030204" pitchFamily="34" charset="0"/>
                <a:cs typeface="Times New Roman" panose="02020603050405020304" pitchFamily="18" charset="0"/>
              </a:rPr>
              <a:t>）检测。</a:t>
            </a:r>
            <a:r>
              <a:rPr lang="en-US" altLang="zh-CN" dirty="0">
                <a:solidFill>
                  <a:srgbClr val="000000"/>
                </a:solidFill>
                <a:latin typeface="Calibri Light" panose="020F0302020204030204" pitchFamily="34" charset="0"/>
                <a:cs typeface="Times New Roman" panose="02020603050405020304" pitchFamily="18" charset="0"/>
              </a:rPr>
              <a:t/>
            </a:r>
            <a:br>
              <a:rPr lang="en-US" altLang="zh-CN" dirty="0">
                <a:solidFill>
                  <a:srgbClr val="000000"/>
                </a:solidFill>
                <a:latin typeface="Calibri Light" panose="020F0302020204030204" pitchFamily="34" charset="0"/>
                <a:cs typeface="Times New Roman" panose="02020603050405020304" pitchFamily="18" charset="0"/>
              </a:rPr>
            </a:br>
            <a:r>
              <a:rPr lang="zh-CN" altLang="zh-CN" b="1" dirty="0">
                <a:solidFill>
                  <a:srgbClr val="000000"/>
                </a:solidFill>
                <a:latin typeface="Calibri Light" panose="020F0302020204030204" pitchFamily="34" charset="0"/>
                <a:cs typeface="Times New Roman" panose="02020603050405020304" pitchFamily="18" charset="0"/>
              </a:rPr>
              <a:t>　　</a:t>
            </a:r>
            <a:r>
              <a:rPr lang="zh-CN" altLang="zh-CN" dirty="0">
                <a:solidFill>
                  <a:srgbClr val="000000"/>
                </a:solidFill>
                <a:latin typeface="Calibri Light" panose="020F0302020204030204" pitchFamily="34" charset="0"/>
                <a:cs typeface="Times New Roman" panose="02020603050405020304" pitchFamily="18" charset="0"/>
              </a:rPr>
              <a:t>感染艾滋病病毒的头三个月叫</a:t>
            </a:r>
            <a:r>
              <a:rPr lang="en-US" altLang="zh-CN" dirty="0">
                <a:solidFill>
                  <a:srgbClr val="000000"/>
                </a:solidFill>
                <a:latin typeface="Calibri Light" panose="020F0302020204030204" pitchFamily="34" charset="0"/>
                <a:cs typeface="Times New Roman" panose="02020603050405020304" pitchFamily="18" charset="0"/>
              </a:rPr>
              <a:t>"</a:t>
            </a:r>
            <a:r>
              <a:rPr lang="zh-CN" altLang="zh-CN" dirty="0">
                <a:solidFill>
                  <a:srgbClr val="000000"/>
                </a:solidFill>
                <a:latin typeface="Calibri Light" panose="020F0302020204030204" pitchFamily="34" charset="0"/>
                <a:cs typeface="Times New Roman" panose="02020603050405020304" pitchFamily="18" charset="0"/>
              </a:rPr>
              <a:t>窗口期</a:t>
            </a:r>
            <a:r>
              <a:rPr lang="en-US" altLang="zh-CN" dirty="0">
                <a:solidFill>
                  <a:srgbClr val="000000"/>
                </a:solidFill>
                <a:latin typeface="Calibri Light" panose="020F0302020204030204" pitchFamily="34" charset="0"/>
                <a:cs typeface="Times New Roman" panose="02020603050405020304" pitchFamily="18" charset="0"/>
              </a:rPr>
              <a:t>"</a:t>
            </a:r>
            <a:r>
              <a:rPr lang="zh-CN" altLang="zh-CN" dirty="0">
                <a:solidFill>
                  <a:srgbClr val="000000"/>
                </a:solidFill>
                <a:latin typeface="Calibri Light" panose="020F0302020204030204" pitchFamily="34" charset="0"/>
                <a:cs typeface="Times New Roman" panose="02020603050405020304" pitchFamily="18" charset="0"/>
              </a:rPr>
              <a:t>，虽然</a:t>
            </a:r>
            <a:r>
              <a:rPr lang="en-US" altLang="zh-CN" dirty="0">
                <a:solidFill>
                  <a:srgbClr val="000000"/>
                </a:solidFill>
                <a:latin typeface="Calibri Light" panose="020F0302020204030204" pitchFamily="34" charset="0"/>
                <a:cs typeface="Times New Roman" panose="02020603050405020304" pitchFamily="18" charset="0"/>
              </a:rPr>
              <a:t>HIV</a:t>
            </a:r>
            <a:r>
              <a:rPr lang="zh-CN" altLang="zh-CN" dirty="0">
                <a:solidFill>
                  <a:srgbClr val="000000"/>
                </a:solidFill>
                <a:latin typeface="Calibri Light" panose="020F0302020204030204" pitchFamily="34" charset="0"/>
                <a:cs typeface="Times New Roman" panose="02020603050405020304" pitchFamily="18" charset="0"/>
              </a:rPr>
              <a:t>抗体在感染</a:t>
            </a:r>
            <a:r>
              <a:rPr lang="en-US" altLang="zh-CN" dirty="0">
                <a:solidFill>
                  <a:srgbClr val="000000"/>
                </a:solidFill>
                <a:latin typeface="Calibri Light" panose="020F0302020204030204" pitchFamily="34" charset="0"/>
                <a:cs typeface="Times New Roman" panose="02020603050405020304" pitchFamily="18" charset="0"/>
              </a:rPr>
              <a:t>2</a:t>
            </a:r>
            <a:r>
              <a:rPr lang="zh-CN" altLang="zh-CN" dirty="0">
                <a:solidFill>
                  <a:srgbClr val="000000"/>
                </a:solidFill>
                <a:latin typeface="Calibri Light" panose="020F0302020204030204" pitchFamily="34" charset="0"/>
                <a:cs typeface="Times New Roman" panose="02020603050405020304" pitchFamily="18" charset="0"/>
              </a:rPr>
              <a:t>周后就可以出现，但这时身体里还没有产生足够量的抗体，可能无法检测出是否已经受感染。</a:t>
            </a:r>
            <a:r>
              <a:rPr lang="zh-CN" altLang="zh-CN" dirty="0">
                <a:solidFill>
                  <a:srgbClr val="000000"/>
                </a:solidFill>
                <a:cs typeface="Times New Roman" panose="02020603050405020304" pitchFamily="18" charset="0"/>
              </a:rPr>
              <a:t>应在高危行为后的</a:t>
            </a:r>
            <a:r>
              <a:rPr lang="en-US" altLang="zh-CN" dirty="0">
                <a:solidFill>
                  <a:srgbClr val="000000"/>
                </a:solidFill>
                <a:cs typeface="Times New Roman" panose="02020603050405020304" pitchFamily="18" charset="0"/>
              </a:rPr>
              <a:t>0</a:t>
            </a:r>
            <a:r>
              <a:rPr lang="zh-CN" altLang="zh-CN" dirty="0">
                <a:solidFill>
                  <a:srgbClr val="000000"/>
                </a:solidFill>
                <a:cs typeface="Times New Roman" panose="02020603050405020304" pitchFamily="18" charset="0"/>
              </a:rPr>
              <a:t>、</a:t>
            </a:r>
            <a:r>
              <a:rPr lang="en-US" altLang="zh-CN" dirty="0">
                <a:solidFill>
                  <a:srgbClr val="000000"/>
                </a:solidFill>
                <a:cs typeface="Times New Roman" panose="02020603050405020304" pitchFamily="18" charset="0"/>
              </a:rPr>
              <a:t>6</a:t>
            </a:r>
            <a:r>
              <a:rPr lang="zh-CN" altLang="zh-CN" dirty="0">
                <a:solidFill>
                  <a:srgbClr val="000000"/>
                </a:solidFill>
                <a:cs typeface="Times New Roman" panose="02020603050405020304" pitchFamily="18" charset="0"/>
              </a:rPr>
              <a:t>、</a:t>
            </a:r>
            <a:r>
              <a:rPr lang="en-US" altLang="zh-CN" dirty="0">
                <a:solidFill>
                  <a:srgbClr val="000000"/>
                </a:solidFill>
                <a:cs typeface="Times New Roman" panose="02020603050405020304" pitchFamily="18" charset="0"/>
              </a:rPr>
              <a:t>12</a:t>
            </a:r>
            <a:r>
              <a:rPr lang="zh-CN" altLang="zh-CN" dirty="0">
                <a:solidFill>
                  <a:srgbClr val="000000"/>
                </a:solidFill>
                <a:cs typeface="Times New Roman" panose="02020603050405020304" pitchFamily="18" charset="0"/>
              </a:rPr>
              <a:t>周、</a:t>
            </a:r>
            <a:r>
              <a:rPr lang="en-US" altLang="zh-CN" dirty="0">
                <a:solidFill>
                  <a:srgbClr val="000000"/>
                </a:solidFill>
                <a:cs typeface="Times New Roman" panose="02020603050405020304" pitchFamily="18" charset="0"/>
              </a:rPr>
              <a:t>6</a:t>
            </a:r>
            <a:r>
              <a:rPr lang="zh-CN" altLang="zh-CN" dirty="0">
                <a:solidFill>
                  <a:srgbClr val="000000"/>
                </a:solidFill>
                <a:cs typeface="Times New Roman" panose="02020603050405020304" pitchFamily="18" charset="0"/>
              </a:rPr>
              <a:t>个月时检测</a:t>
            </a:r>
            <a:r>
              <a:rPr lang="en-US" altLang="zh-CN" dirty="0">
                <a:solidFill>
                  <a:srgbClr val="000000"/>
                </a:solidFill>
                <a:cs typeface="Times New Roman" panose="02020603050405020304" pitchFamily="18" charset="0"/>
              </a:rPr>
              <a:t>HIV</a:t>
            </a:r>
            <a:r>
              <a:rPr lang="zh-CN" altLang="zh-CN" dirty="0">
                <a:solidFill>
                  <a:srgbClr val="000000"/>
                </a:solidFill>
                <a:cs typeface="Times New Roman" panose="02020603050405020304" pitchFamily="18" charset="0"/>
              </a:rPr>
              <a:t>抗体，</a:t>
            </a:r>
            <a:r>
              <a:rPr lang="en-US" altLang="zh-CN" dirty="0">
                <a:solidFill>
                  <a:srgbClr val="000000"/>
                </a:solidFill>
                <a:cs typeface="Times New Roman" panose="02020603050405020304" pitchFamily="18" charset="0"/>
              </a:rPr>
              <a:t>6</a:t>
            </a:r>
            <a:r>
              <a:rPr lang="zh-CN" altLang="zh-CN" dirty="0">
                <a:solidFill>
                  <a:srgbClr val="000000"/>
                </a:solidFill>
                <a:cs typeface="Times New Roman" panose="02020603050405020304" pitchFamily="18" charset="0"/>
              </a:rPr>
              <a:t>个月以后若仍未检测到</a:t>
            </a:r>
            <a:r>
              <a:rPr lang="en-US" altLang="zh-CN" dirty="0">
                <a:solidFill>
                  <a:srgbClr val="000000"/>
                </a:solidFill>
                <a:cs typeface="Times New Roman" panose="02020603050405020304" pitchFamily="18" charset="0"/>
              </a:rPr>
              <a:t>HIV</a:t>
            </a:r>
            <a:r>
              <a:rPr lang="zh-CN" altLang="zh-CN" dirty="0">
                <a:solidFill>
                  <a:srgbClr val="000000"/>
                </a:solidFill>
                <a:cs typeface="Times New Roman" panose="02020603050405020304" pitchFamily="18" charset="0"/>
              </a:rPr>
              <a:t>抗体，则认为未感染艾滋病病毒。</a:t>
            </a:r>
            <a:endParaRPr lang="zh-CN" altLang="zh-CN" dirty="0">
              <a:latin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2881253172"/>
      </p:ext>
    </p:extLst>
  </p:cSld>
  <p:clrMapOvr>
    <a:masterClrMapping/>
  </p:clrMapOvr>
  <p:transition spd="slow" advTm="4000">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92">
            <a:extLst>
              <a:ext uri="{FF2B5EF4-FFF2-40B4-BE49-F238E27FC236}">
                <a16:creationId xmlns="" xmlns:a16="http://schemas.microsoft.com/office/drawing/2014/main" id="{ADA3F542-D817-CF42-A609-912ACC9F96B3}"/>
              </a:ext>
            </a:extLst>
          </p:cNvPr>
          <p:cNvSpPr txBox="1"/>
          <p:nvPr/>
        </p:nvSpPr>
        <p:spPr>
          <a:xfrm rot="21172913">
            <a:off x="70244" y="203897"/>
            <a:ext cx="2329921"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常见疾病</a:t>
            </a:r>
            <a:endParaRPr lang="en-US" altLang="zh-CN"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28" name="TextBox 33">
            <a:extLst>
              <a:ext uri="{FF2B5EF4-FFF2-40B4-BE49-F238E27FC236}">
                <a16:creationId xmlns="" xmlns:a16="http://schemas.microsoft.com/office/drawing/2014/main" id="{DF1739A2-10B6-4D46-85BD-C5008609C7BC}"/>
              </a:ext>
            </a:extLst>
          </p:cNvPr>
          <p:cNvSpPr txBox="1"/>
          <p:nvPr/>
        </p:nvSpPr>
        <p:spPr>
          <a:xfrm>
            <a:off x="4014263" y="837506"/>
            <a:ext cx="4161887" cy="699787"/>
          </a:xfrm>
          <a:prstGeom prst="rect">
            <a:avLst/>
          </a:prstGeom>
          <a:noFill/>
        </p:spPr>
        <p:txBody>
          <a:bodyPr wrap="square" lIns="91419" tIns="45710" rIns="91419" bIns="45710" rtlCol="0">
            <a:spAutoFit/>
          </a:bodyPr>
          <a:lstStyle/>
          <a:p>
            <a:pPr algn="ctr">
              <a:lnSpc>
                <a:spcPct val="120000"/>
              </a:lnSpc>
            </a:pPr>
            <a:r>
              <a:rPr lang="zh-CN" altLang="en-US" sz="3600" b="1" dirty="0" smtClean="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rPr>
              <a:t>腹痛</a:t>
            </a:r>
            <a:endParaRPr lang="en-US" altLang="zh-CN" sz="3600" b="1" dirty="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灯片编号占位符 5">
            <a:extLst>
              <a:ext uri="{FF2B5EF4-FFF2-40B4-BE49-F238E27FC236}">
                <a16:creationId xmlns="" xmlns:a16="http://schemas.microsoft.com/office/drawing/2014/main" id="{79240C64-A5E7-4448-921A-8A0FF9ACBCCD}"/>
              </a:ext>
            </a:extLst>
          </p:cNvPr>
          <p:cNvSpPr>
            <a:spLocks noGrp="1"/>
          </p:cNvSpPr>
          <p:nvPr>
            <p:ph type="sldNum" sz="quarter" idx="12"/>
          </p:nvPr>
        </p:nvSpPr>
        <p:spPr/>
        <p:txBody>
          <a:bodyPr/>
          <a:lstStyle/>
          <a:p>
            <a:fld id="{118D5ACA-62CA-46DB-AD6B-12EDD6D51A23}" type="slidenum">
              <a:rPr lang="zh-CN" altLang="en-US" smtClean="0"/>
              <a:pPr/>
              <a:t>12</a:t>
            </a:fld>
            <a:endParaRPr lang="zh-CN" altLang="en-US" dirty="0"/>
          </a:p>
        </p:txBody>
      </p:sp>
      <p:sp>
        <p:nvSpPr>
          <p:cNvPr id="8" name="矩形 7"/>
          <p:cNvSpPr/>
          <p:nvPr/>
        </p:nvSpPr>
        <p:spPr>
          <a:xfrm>
            <a:off x="372562" y="1537293"/>
            <a:ext cx="2986339" cy="720680"/>
          </a:xfrm>
          <a:prstGeom prst="rect">
            <a:avLst/>
          </a:prstGeom>
          <a:solidFill>
            <a:srgbClr val="7E0C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9852" tIns="44927" rIns="89852" bIns="44927" rtlCol="0" anchor="ctr"/>
          <a:lstStyle/>
          <a:p>
            <a:pPr algn="ctr"/>
            <a:r>
              <a:rPr lang="zh-CN" altLang="en-US" sz="3200" dirty="0" smtClean="0">
                <a:ea typeface="微软雅黑" panose="020B0503020204020204" pitchFamily="34" charset="-122"/>
              </a:rPr>
              <a:t>伴随症状</a:t>
            </a:r>
            <a:endParaRPr lang="zh-CN" altLang="en-US" sz="3200" dirty="0">
              <a:ea typeface="微软雅黑" panose="020B0503020204020204" pitchFamily="34" charset="-122"/>
            </a:endParaRPr>
          </a:p>
        </p:txBody>
      </p:sp>
      <p:sp>
        <p:nvSpPr>
          <p:cNvPr id="10" name="文本框 15"/>
          <p:cNvSpPr txBox="1"/>
          <p:nvPr/>
        </p:nvSpPr>
        <p:spPr>
          <a:xfrm>
            <a:off x="1342678" y="2167489"/>
            <a:ext cx="9289032" cy="861770"/>
          </a:xfrm>
          <a:prstGeom prst="rect">
            <a:avLst/>
          </a:prstGeom>
          <a:noFill/>
        </p:spPr>
        <p:txBody>
          <a:bodyPr wrap="square" lIns="121917" tIns="60958" rIns="121917" bIns="60958" rtlCol="0" anchor="t">
            <a:spAutoFit/>
          </a:bodyPr>
          <a:lstStyle/>
          <a:p>
            <a:pPr>
              <a:defRPr/>
            </a:pPr>
            <a:r>
              <a:rPr lang="en-US" altLang="zh-CN" sz="2400" dirty="0">
                <a:latin typeface="华文新魏" panose="02010800040101010101" pitchFamily="2" charset="-122"/>
                <a:ea typeface="华文新魏" panose="02010800040101010101" pitchFamily="2" charset="-122"/>
              </a:rPr>
              <a:t/>
            </a:r>
            <a:br>
              <a:rPr lang="en-US" altLang="zh-CN" sz="2400" dirty="0">
                <a:latin typeface="华文新魏" panose="02010800040101010101" pitchFamily="2" charset="-122"/>
                <a:ea typeface="华文新魏" panose="02010800040101010101" pitchFamily="2" charset="-122"/>
              </a:rPr>
            </a:br>
            <a:endParaRPr lang="zh-CN" altLang="en-US" sz="2400" dirty="0">
              <a:solidFill>
                <a:schemeClr val="accent1"/>
              </a:solidFill>
              <a:latin typeface="微软雅黑" panose="020B0503020204020204" pitchFamily="34" charset="-122"/>
              <a:ea typeface="微软雅黑" panose="020B0503020204020204" pitchFamily="34" charset="-122"/>
              <a:sym typeface="+mn-ea"/>
            </a:endParaRPr>
          </a:p>
        </p:txBody>
      </p:sp>
      <p:sp>
        <p:nvSpPr>
          <p:cNvPr id="9" name="矩形 8"/>
          <p:cNvSpPr/>
          <p:nvPr/>
        </p:nvSpPr>
        <p:spPr>
          <a:xfrm>
            <a:off x="1666050" y="2786852"/>
            <a:ext cx="9501254" cy="2554545"/>
          </a:xfrm>
          <a:prstGeom prst="rect">
            <a:avLst/>
          </a:prstGeom>
        </p:spPr>
        <p:txBody>
          <a:bodyPr wrap="square">
            <a:spAutoFit/>
          </a:bodyPr>
          <a:lstStyle/>
          <a:p>
            <a:pPr marL="0" indent="0"/>
            <a:r>
              <a:rPr kumimoji="1" lang="en-US" altLang="zh-CN" sz="3200" dirty="0" smtClean="0">
                <a:latin typeface="黑体" pitchFamily="49" charset="-122"/>
                <a:ea typeface="黑体" pitchFamily="49" charset="-122"/>
              </a:rPr>
              <a:t>1</a:t>
            </a:r>
            <a:r>
              <a:rPr kumimoji="1" lang="zh-CN" altLang="en-US" sz="3200" dirty="0" smtClean="0">
                <a:latin typeface="黑体" pitchFamily="49" charset="-122"/>
                <a:ea typeface="黑体" pitchFamily="49" charset="-122"/>
              </a:rPr>
              <a:t>、伴发热、寒战：提示存在炎症</a:t>
            </a:r>
            <a:endParaRPr kumimoji="1" lang="en-US" altLang="zh-CN" sz="3200" dirty="0" smtClean="0">
              <a:latin typeface="黑体" pitchFamily="49" charset="-122"/>
              <a:ea typeface="黑体" pitchFamily="49" charset="-122"/>
            </a:endParaRPr>
          </a:p>
          <a:p>
            <a:pPr marL="0" indent="0"/>
            <a:r>
              <a:rPr kumimoji="1" lang="en-US" altLang="zh-CN" sz="3200" dirty="0" smtClean="0">
                <a:latin typeface="黑体" pitchFamily="49" charset="-122"/>
                <a:ea typeface="黑体" pitchFamily="49" charset="-122"/>
              </a:rPr>
              <a:t>2</a:t>
            </a:r>
            <a:r>
              <a:rPr kumimoji="1" lang="zh-CN" altLang="en-US" sz="3200" dirty="0" smtClean="0">
                <a:latin typeface="黑体" pitchFamily="49" charset="-122"/>
                <a:ea typeface="黑体" pitchFamily="49" charset="-122"/>
              </a:rPr>
              <a:t>、伴黄疸：有肝胆胰疾病</a:t>
            </a:r>
            <a:endParaRPr kumimoji="1" lang="en-US" altLang="zh-CN" sz="3200" dirty="0" smtClean="0">
              <a:latin typeface="黑体" pitchFamily="49" charset="-122"/>
              <a:ea typeface="黑体" pitchFamily="49" charset="-122"/>
            </a:endParaRPr>
          </a:p>
          <a:p>
            <a:pPr marL="0" indent="0"/>
            <a:r>
              <a:rPr kumimoji="1" lang="en-US" altLang="zh-CN" sz="3200" dirty="0" smtClean="0">
                <a:latin typeface="黑体" pitchFamily="49" charset="-122"/>
                <a:ea typeface="黑体" pitchFamily="49" charset="-122"/>
              </a:rPr>
              <a:t>3</a:t>
            </a:r>
            <a:r>
              <a:rPr kumimoji="1" lang="zh-CN" altLang="en-US" sz="3200" dirty="0" smtClean="0">
                <a:latin typeface="黑体" pitchFamily="49" charset="-122"/>
                <a:ea typeface="黑体" pitchFamily="49" charset="-122"/>
              </a:rPr>
              <a:t>、伴休克：胃肠穿孔、胰腺炎等</a:t>
            </a:r>
            <a:endParaRPr kumimoji="1" lang="en-US" altLang="zh-CN" sz="3200" dirty="0" smtClean="0">
              <a:latin typeface="黑体" pitchFamily="49" charset="-122"/>
              <a:ea typeface="黑体" pitchFamily="49" charset="-122"/>
            </a:endParaRPr>
          </a:p>
          <a:p>
            <a:pPr marL="0" indent="0"/>
            <a:r>
              <a:rPr kumimoji="1" lang="en-US" altLang="zh-CN" sz="3200" dirty="0" smtClean="0">
                <a:latin typeface="黑体" pitchFamily="49" charset="-122"/>
                <a:ea typeface="黑体" pitchFamily="49" charset="-122"/>
              </a:rPr>
              <a:t>4</a:t>
            </a:r>
            <a:r>
              <a:rPr kumimoji="1" lang="zh-CN" altLang="en-US" sz="3200" dirty="0" smtClean="0">
                <a:latin typeface="黑体" pitchFamily="49" charset="-122"/>
                <a:ea typeface="黑体" pitchFamily="49" charset="-122"/>
              </a:rPr>
              <a:t>、伴呕吐、反酸、腹泻：提示食管、胃肠病变。</a:t>
            </a:r>
            <a:endParaRPr kumimoji="1" lang="en-US" altLang="zh-CN" sz="3200" dirty="0" smtClean="0">
              <a:latin typeface="黑体" pitchFamily="49" charset="-122"/>
              <a:ea typeface="黑体" pitchFamily="49" charset="-122"/>
            </a:endParaRPr>
          </a:p>
          <a:p>
            <a:pPr marL="0" indent="0"/>
            <a:r>
              <a:rPr kumimoji="1" lang="en-US" altLang="zh-CN" sz="3200" dirty="0" smtClean="0">
                <a:latin typeface="黑体" pitchFamily="49" charset="-122"/>
                <a:ea typeface="黑体" pitchFamily="49" charset="-122"/>
              </a:rPr>
              <a:t>5</a:t>
            </a:r>
            <a:r>
              <a:rPr kumimoji="1" lang="zh-CN" altLang="en-US" sz="3200" dirty="0" smtClean="0">
                <a:latin typeface="黑体" pitchFamily="49" charset="-122"/>
                <a:ea typeface="黑体" pitchFamily="49" charset="-122"/>
              </a:rPr>
              <a:t>、伴血尿：可能为泌尿系疾病</a:t>
            </a:r>
            <a:endParaRPr lang="zh-CN" altLang="en-US" sz="3200" dirty="0" smtClean="0">
              <a:latin typeface="黑体" pitchFamily="49" charset="-122"/>
              <a:ea typeface="黑体" pitchFamily="49" charset="-122"/>
            </a:endParaRPr>
          </a:p>
        </p:txBody>
      </p:sp>
    </p:spTree>
    <p:extLst>
      <p:ext uri="{BB962C8B-B14F-4D97-AF65-F5344CB8AC3E}">
        <p14:creationId xmlns:p14="http://schemas.microsoft.com/office/powerpoint/2010/main" val="31884851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18D5ACA-62CA-46DB-AD6B-12EDD6D51A23}" type="slidenum">
              <a:rPr lang="zh-CN" altLang="en-US" smtClean="0"/>
              <a:pPr/>
              <a:t>13</a:t>
            </a:fld>
            <a:endParaRPr lang="zh-CN" altLang="en-US" dirty="0"/>
          </a:p>
        </p:txBody>
      </p:sp>
      <p:sp>
        <p:nvSpPr>
          <p:cNvPr id="3" name="TextBox 12"/>
          <p:cNvSpPr txBox="1"/>
          <p:nvPr/>
        </p:nvSpPr>
        <p:spPr>
          <a:xfrm>
            <a:off x="2666182" y="1786720"/>
            <a:ext cx="8668400" cy="1955215"/>
          </a:xfrm>
          <a:prstGeom prst="rect">
            <a:avLst/>
          </a:prstGeom>
          <a:ln w="28575">
            <a:solidFill>
              <a:srgbClr val="CC0050"/>
            </a:solidFill>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lnSpc>
                <a:spcPct val="150000"/>
              </a:lnSpc>
              <a:buFont typeface="Wingdings" panose="05000000000000000000" pitchFamily="2" charset="2"/>
              <a:buChar char="ü"/>
            </a:pPr>
            <a:r>
              <a:rPr lang="zh-CN" altLang="en-US" sz="2800" dirty="0" smtClean="0">
                <a:latin typeface="微软雅黑" pitchFamily="34" charset="-122"/>
                <a:ea typeface="微软雅黑" pitchFamily="34" charset="-122"/>
              </a:rPr>
              <a:t>当机体在致热源（毒素）作用下或各种原因引起体温调节中枢的功能障碍时，体温升高超过正常范围，称为发</a:t>
            </a:r>
            <a:r>
              <a:rPr lang="zh-CN" altLang="en-US" sz="2800" smtClean="0">
                <a:latin typeface="微软雅黑" pitchFamily="34" charset="-122"/>
                <a:ea typeface="微软雅黑" pitchFamily="34" charset="-122"/>
              </a:rPr>
              <a:t>热</a:t>
            </a:r>
            <a:r>
              <a:rPr lang="zh-CN" altLang="en-US" sz="2000" smtClean="0">
                <a:latin typeface="华文新魏" pitchFamily="2" charset="-122"/>
                <a:ea typeface="华文新魏" pitchFamily="2" charset="-122"/>
              </a:rPr>
              <a:t>。</a:t>
            </a:r>
            <a:endParaRPr lang="zh-CN" altLang="en-US" sz="2000" dirty="0" smtClean="0"/>
          </a:p>
        </p:txBody>
      </p:sp>
      <p:sp>
        <p:nvSpPr>
          <p:cNvPr id="4" name="TextBox 14"/>
          <p:cNvSpPr txBox="1"/>
          <p:nvPr/>
        </p:nvSpPr>
        <p:spPr>
          <a:xfrm>
            <a:off x="2594744" y="4501364"/>
            <a:ext cx="8668400" cy="1384995"/>
          </a:xfrm>
          <a:prstGeom prst="rect">
            <a:avLst/>
          </a:prstGeom>
          <a:ln w="28575">
            <a:solidFill>
              <a:srgbClr val="58008E"/>
            </a:solidFill>
            <a:prstDash val="sysDot"/>
          </a:ln>
        </p:spPr>
        <p:style>
          <a:lnRef idx="2">
            <a:schemeClr val="accent3"/>
          </a:lnRef>
          <a:fillRef idx="1">
            <a:schemeClr val="lt1"/>
          </a:fillRef>
          <a:effectRef idx="0">
            <a:schemeClr val="accent3"/>
          </a:effectRef>
          <a:fontRef idx="minor">
            <a:schemeClr val="dk1"/>
          </a:fontRef>
        </p:style>
        <p:txBody>
          <a:bodyPr wrap="square" rtlCol="0">
            <a:spAutoFit/>
          </a:bodyPr>
          <a:lstStyle>
            <a:defPPr>
              <a:defRPr lang="zh-CN"/>
            </a:defPPr>
            <a:lvl1pPr marL="285750" indent="-285750">
              <a:lnSpc>
                <a:spcPct val="150000"/>
              </a:lnSpc>
              <a:buFont typeface="Wingdings" panose="05000000000000000000" pitchFamily="2" charset="2"/>
              <a:buChar char="ü"/>
            </a:lvl1pPr>
          </a:lstStyle>
          <a:p>
            <a:r>
              <a:rPr lang="zh-CN" altLang="en-US" sz="2800" dirty="0" smtClean="0">
                <a:latin typeface="微软雅黑" pitchFamily="34" charset="-122"/>
                <a:ea typeface="微软雅黑" pitchFamily="34" charset="-122"/>
              </a:rPr>
              <a:t>一般为</a:t>
            </a:r>
            <a:r>
              <a:rPr lang="en-US" altLang="zh-CN" sz="2800" dirty="0" smtClean="0">
                <a:latin typeface="微软雅黑" pitchFamily="34" charset="-122"/>
                <a:ea typeface="微软雅黑" pitchFamily="34" charset="-122"/>
              </a:rPr>
              <a:t>36-37℃</a:t>
            </a:r>
            <a:r>
              <a:rPr lang="zh-CN" altLang="en-US" sz="2800" dirty="0" smtClean="0">
                <a:latin typeface="微软雅黑" pitchFamily="34" charset="-122"/>
                <a:ea typeface="微软雅黑" pitchFamily="34" charset="-122"/>
              </a:rPr>
              <a:t>左右，常受体内、外因素影响稍有波动，但一般每日波动幅度不超过</a:t>
            </a:r>
            <a:r>
              <a:rPr lang="en-US" altLang="zh-CN" sz="2800" dirty="0" smtClean="0">
                <a:latin typeface="微软雅黑" pitchFamily="34" charset="-122"/>
                <a:ea typeface="微软雅黑" pitchFamily="34" charset="-122"/>
              </a:rPr>
              <a:t>1℃</a:t>
            </a:r>
            <a:r>
              <a:rPr lang="zh-CN" altLang="en-US" sz="2800" b="1" dirty="0" smtClean="0">
                <a:solidFill>
                  <a:schemeClr val="bg1"/>
                </a:solidFill>
                <a:latin typeface="微软雅黑" pitchFamily="34" charset="-122"/>
                <a:ea typeface="微软雅黑" pitchFamily="34" charset="-122"/>
                <a:sym typeface="Arial" pitchFamily="34" charset="0"/>
              </a:rPr>
              <a:t>个</a:t>
            </a:r>
            <a:r>
              <a:rPr lang="zh-CN" altLang="en-US" sz="2000" b="1" dirty="0">
                <a:solidFill>
                  <a:schemeClr val="bg1"/>
                </a:solidFill>
                <a:ea typeface="微软雅黑" pitchFamily="34" charset="-122"/>
                <a:sym typeface="Arial" pitchFamily="34" charset="0"/>
              </a:rPr>
              <a:t>人学习的安</a:t>
            </a:r>
            <a:endParaRPr lang="en-US" altLang="zh-CN" sz="2000" dirty="0">
              <a:latin typeface="微软雅黑" panose="020B0503020204020204" pitchFamily="34" charset="-122"/>
              <a:ea typeface="微软雅黑" panose="020B0503020204020204" pitchFamily="34" charset="-122"/>
            </a:endParaRPr>
          </a:p>
        </p:txBody>
      </p:sp>
      <p:sp>
        <p:nvSpPr>
          <p:cNvPr id="5" name="矩形 4"/>
          <p:cNvSpPr/>
          <p:nvPr/>
        </p:nvSpPr>
        <p:spPr>
          <a:xfrm>
            <a:off x="808794" y="4144174"/>
            <a:ext cx="1500198" cy="1785950"/>
          </a:xfrm>
          <a:prstGeom prst="rect">
            <a:avLst/>
          </a:prstGeom>
          <a:solidFill>
            <a:srgbClr val="58008E"/>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400" b="1" dirty="0" smtClean="0">
                <a:latin typeface="微软雅黑" pitchFamily="34" charset="-122"/>
                <a:ea typeface="微软雅黑" pitchFamily="34" charset="-122"/>
              </a:rPr>
              <a:t>正常体温</a:t>
            </a:r>
            <a:endParaRPr lang="zh-CN" altLang="en-US" sz="2400" dirty="0">
              <a:latin typeface="微软雅黑" pitchFamily="34" charset="-122"/>
              <a:ea typeface="微软雅黑" pitchFamily="34" charset="-122"/>
            </a:endParaRPr>
          </a:p>
        </p:txBody>
      </p:sp>
      <p:sp>
        <p:nvSpPr>
          <p:cNvPr id="7" name="矩形 6"/>
          <p:cNvSpPr/>
          <p:nvPr/>
        </p:nvSpPr>
        <p:spPr>
          <a:xfrm>
            <a:off x="808794" y="1786720"/>
            <a:ext cx="1500198" cy="1785950"/>
          </a:xfrm>
          <a:prstGeom prst="rect">
            <a:avLst/>
          </a:prstGeom>
          <a:solidFill>
            <a:srgbClr val="E40233"/>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880232" y="2358224"/>
            <a:ext cx="1500198" cy="461665"/>
          </a:xfrm>
          <a:prstGeom prst="rect">
            <a:avLst/>
          </a:prstGeom>
        </p:spPr>
        <p:txBody>
          <a:bodyPr wrap="square">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概念</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9" name="文本框 92">
            <a:extLst>
              <a:ext uri="{FF2B5EF4-FFF2-40B4-BE49-F238E27FC236}">
                <a16:creationId xmlns="" xmlns:a16="http://schemas.microsoft.com/office/drawing/2014/main" id="{C340928B-AB52-EE4F-9A7D-5399736D4F7E}"/>
              </a:ext>
            </a:extLst>
          </p:cNvPr>
          <p:cNvSpPr txBox="1"/>
          <p:nvPr/>
        </p:nvSpPr>
        <p:spPr>
          <a:xfrm rot="21172913">
            <a:off x="70244" y="203897"/>
            <a:ext cx="2329921"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常见疾病</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10" name="TextBox 33">
            <a:extLst>
              <a:ext uri="{FF2B5EF4-FFF2-40B4-BE49-F238E27FC236}">
                <a16:creationId xmlns="" xmlns:a16="http://schemas.microsoft.com/office/drawing/2014/main" id="{61FC74BB-A919-3E46-A2FC-7AC71532D64C}"/>
              </a:ext>
            </a:extLst>
          </p:cNvPr>
          <p:cNvSpPr txBox="1"/>
          <p:nvPr/>
        </p:nvSpPr>
        <p:spPr>
          <a:xfrm>
            <a:off x="3466915" y="688636"/>
            <a:ext cx="5256583" cy="632332"/>
          </a:xfrm>
          <a:prstGeom prst="rect">
            <a:avLst/>
          </a:prstGeom>
          <a:noFill/>
        </p:spPr>
        <p:txBody>
          <a:bodyPr wrap="square" lIns="91419" tIns="45710" rIns="91419" bIns="45710" rtlCol="0">
            <a:spAutoFit/>
          </a:bodyPr>
          <a:lstStyle/>
          <a:p>
            <a:pPr algn="ctr">
              <a:lnSpc>
                <a:spcPct val="120000"/>
              </a:lnSpc>
            </a:pPr>
            <a:r>
              <a:rPr lang="zh-CN" altLang="en-US" sz="3200" b="1" dirty="0" smtClean="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rPr>
              <a:t>发热</a:t>
            </a:r>
            <a:endParaRPr lang="en-US" altLang="zh-CN" sz="3200" b="1" dirty="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4008034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92">
            <a:extLst>
              <a:ext uri="{FF2B5EF4-FFF2-40B4-BE49-F238E27FC236}">
                <a16:creationId xmlns="" xmlns:a16="http://schemas.microsoft.com/office/drawing/2014/main" id="{ADA3F542-D817-CF42-A609-912ACC9F96B3}"/>
              </a:ext>
            </a:extLst>
          </p:cNvPr>
          <p:cNvSpPr txBox="1"/>
          <p:nvPr/>
        </p:nvSpPr>
        <p:spPr>
          <a:xfrm rot="21172913">
            <a:off x="70244" y="203897"/>
            <a:ext cx="2329921"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常见疾病</a:t>
            </a:r>
            <a:endParaRPr lang="en-US" altLang="zh-CN"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28" name="TextBox 33">
            <a:extLst>
              <a:ext uri="{FF2B5EF4-FFF2-40B4-BE49-F238E27FC236}">
                <a16:creationId xmlns="" xmlns:a16="http://schemas.microsoft.com/office/drawing/2014/main" id="{DF1739A2-10B6-4D46-85BD-C5008609C7BC}"/>
              </a:ext>
            </a:extLst>
          </p:cNvPr>
          <p:cNvSpPr txBox="1"/>
          <p:nvPr/>
        </p:nvSpPr>
        <p:spPr>
          <a:xfrm>
            <a:off x="4014263" y="837506"/>
            <a:ext cx="4161887" cy="699787"/>
          </a:xfrm>
          <a:prstGeom prst="rect">
            <a:avLst/>
          </a:prstGeom>
          <a:noFill/>
        </p:spPr>
        <p:txBody>
          <a:bodyPr wrap="square" lIns="91419" tIns="45710" rIns="91419" bIns="45710" rtlCol="0">
            <a:spAutoFit/>
          </a:bodyPr>
          <a:lstStyle/>
          <a:p>
            <a:pPr algn="ctr">
              <a:lnSpc>
                <a:spcPct val="120000"/>
              </a:lnSpc>
            </a:pPr>
            <a:r>
              <a:rPr lang="zh-CN" altLang="en-US" sz="3600" b="1" dirty="0" smtClean="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rPr>
              <a:t>发热</a:t>
            </a:r>
            <a:endParaRPr lang="en-US" altLang="zh-CN" sz="3600" b="1" dirty="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灯片编号占位符 5">
            <a:extLst>
              <a:ext uri="{FF2B5EF4-FFF2-40B4-BE49-F238E27FC236}">
                <a16:creationId xmlns="" xmlns:a16="http://schemas.microsoft.com/office/drawing/2014/main" id="{79240C64-A5E7-4448-921A-8A0FF9ACBCCD}"/>
              </a:ext>
            </a:extLst>
          </p:cNvPr>
          <p:cNvSpPr>
            <a:spLocks noGrp="1"/>
          </p:cNvSpPr>
          <p:nvPr>
            <p:ph type="sldNum" sz="quarter" idx="12"/>
          </p:nvPr>
        </p:nvSpPr>
        <p:spPr/>
        <p:txBody>
          <a:bodyPr/>
          <a:lstStyle/>
          <a:p>
            <a:fld id="{118D5ACA-62CA-46DB-AD6B-12EDD6D51A23}" type="slidenum">
              <a:rPr lang="zh-CN" altLang="en-US" smtClean="0"/>
              <a:pPr/>
              <a:t>14</a:t>
            </a:fld>
            <a:endParaRPr lang="zh-CN" altLang="en-US" dirty="0"/>
          </a:p>
        </p:txBody>
      </p:sp>
      <p:sp>
        <p:nvSpPr>
          <p:cNvPr id="10" name="文本框 15"/>
          <p:cNvSpPr txBox="1"/>
          <p:nvPr/>
        </p:nvSpPr>
        <p:spPr>
          <a:xfrm>
            <a:off x="1342678" y="2167489"/>
            <a:ext cx="9289032" cy="1165828"/>
          </a:xfrm>
          <a:prstGeom prst="rect">
            <a:avLst/>
          </a:prstGeom>
          <a:noFill/>
        </p:spPr>
        <p:txBody>
          <a:bodyPr wrap="square" lIns="121917" tIns="60958" rIns="121917" bIns="60958" rtlCol="0" anchor="t">
            <a:spAutoFit/>
          </a:bodyPr>
          <a:lstStyle/>
          <a:p>
            <a:pPr>
              <a:lnSpc>
                <a:spcPct val="150000"/>
              </a:lnSpc>
              <a:spcBef>
                <a:spcPts val="865"/>
              </a:spcBef>
              <a:spcAft>
                <a:spcPts val="865"/>
              </a:spcAft>
              <a:defRPr/>
            </a:pPr>
            <a:r>
              <a:rPr lang="en-US" altLang="zh-CN" sz="2400" dirty="0">
                <a:latin typeface="华文新魏" panose="02010800040101010101" pitchFamily="2" charset="-122"/>
                <a:ea typeface="华文新魏" panose="02010800040101010101" pitchFamily="2" charset="-122"/>
              </a:rPr>
              <a:t/>
            </a:r>
            <a:br>
              <a:rPr lang="en-US" altLang="zh-CN" sz="2400" dirty="0">
                <a:latin typeface="华文新魏" panose="02010800040101010101" pitchFamily="2" charset="-122"/>
                <a:ea typeface="华文新魏" panose="02010800040101010101" pitchFamily="2" charset="-122"/>
              </a:rPr>
            </a:br>
            <a:endParaRPr lang="zh-CN" altLang="en-US" sz="2400" dirty="0">
              <a:solidFill>
                <a:schemeClr val="accent1"/>
              </a:solidFill>
              <a:latin typeface="微软雅黑" panose="020B0503020204020204" pitchFamily="34" charset="-122"/>
              <a:ea typeface="微软雅黑" panose="020B0503020204020204" pitchFamily="34" charset="-122"/>
              <a:sym typeface="+mn-ea"/>
            </a:endParaRPr>
          </a:p>
        </p:txBody>
      </p:sp>
      <p:sp>
        <p:nvSpPr>
          <p:cNvPr id="11" name="矩形 10"/>
          <p:cNvSpPr/>
          <p:nvPr/>
        </p:nvSpPr>
        <p:spPr>
          <a:xfrm>
            <a:off x="2308992" y="1572406"/>
            <a:ext cx="8929750" cy="769441"/>
          </a:xfrm>
          <a:prstGeom prst="rect">
            <a:avLst/>
          </a:prstGeom>
        </p:spPr>
        <p:txBody>
          <a:bodyPr wrap="square">
            <a:spAutoFit/>
          </a:bodyPr>
          <a:lstStyle/>
          <a:p>
            <a:endParaRPr lang="zh-CN" altLang="en-US" sz="2400" b="1" dirty="0" smtClean="0">
              <a:latin typeface="华文新魏" pitchFamily="2" charset="-122"/>
              <a:ea typeface="华文新魏" pitchFamily="2" charset="-122"/>
            </a:endParaRPr>
          </a:p>
          <a:p>
            <a:endParaRPr lang="zh-CN" altLang="en-US" sz="2000" b="1" dirty="0"/>
          </a:p>
        </p:txBody>
      </p:sp>
      <p:graphicFrame>
        <p:nvGraphicFramePr>
          <p:cNvPr id="9" name="表格 8"/>
          <p:cNvGraphicFramePr>
            <a:graphicFrameLocks noGrp="1"/>
          </p:cNvGraphicFramePr>
          <p:nvPr>
            <p:extLst>
              <p:ext uri="{D42A27DB-BD31-4B8C-83A1-F6EECF244321}">
                <p14:modId xmlns:p14="http://schemas.microsoft.com/office/powerpoint/2010/main" val="1609667145"/>
              </p:ext>
            </p:extLst>
          </p:nvPr>
        </p:nvGraphicFramePr>
        <p:xfrm>
          <a:off x="4809322" y="2072472"/>
          <a:ext cx="5500726" cy="3540182"/>
        </p:xfrm>
        <a:graphic>
          <a:graphicData uri="http://schemas.openxmlformats.org/drawingml/2006/table">
            <a:tbl>
              <a:tblPr firstRow="1" bandRow="1">
                <a:tableStyleId>{5C22544A-7EE6-4342-B048-85BDC9FD1C3A}</a:tableStyleId>
              </a:tblPr>
              <a:tblGrid>
                <a:gridCol w="2059314">
                  <a:extLst>
                    <a:ext uri="{9D8B030D-6E8A-4147-A177-3AD203B41FA5}">
                      <a16:colId xmlns="" xmlns:a16="http://schemas.microsoft.com/office/drawing/2014/main" val="2440318617"/>
                    </a:ext>
                  </a:extLst>
                </a:gridCol>
                <a:gridCol w="3441412">
                  <a:extLst>
                    <a:ext uri="{9D8B030D-6E8A-4147-A177-3AD203B41FA5}">
                      <a16:colId xmlns="" xmlns:a16="http://schemas.microsoft.com/office/drawing/2014/main" val="78524682"/>
                    </a:ext>
                  </a:extLst>
                </a:gridCol>
              </a:tblGrid>
              <a:tr h="793434">
                <a:tc gridSpan="2">
                  <a:txBody>
                    <a:bodyPr/>
                    <a:lstStyle/>
                    <a:p>
                      <a:pPr algn="ctr"/>
                      <a:r>
                        <a:rPr lang="zh-CN" altLang="en-US" sz="3200" dirty="0" smtClean="0"/>
                        <a:t>发热的分度</a:t>
                      </a:r>
                      <a:endParaRPr lang="zh-CN" altLang="en-US" sz="3200" dirty="0"/>
                    </a:p>
                  </a:txBody>
                  <a:tcPr/>
                </a:tc>
                <a:tc hMerge="1">
                  <a:txBody>
                    <a:bodyPr/>
                    <a:lstStyle/>
                    <a:p>
                      <a:pPr algn="ctr"/>
                      <a:endParaRPr lang="zh-CN" altLang="en-US" dirty="0"/>
                    </a:p>
                  </a:txBody>
                  <a:tcPr/>
                </a:tc>
                <a:extLst>
                  <a:ext uri="{0D108BD9-81ED-4DB2-BD59-A6C34878D82A}">
                    <a16:rowId xmlns="" xmlns:a16="http://schemas.microsoft.com/office/drawing/2014/main" val="3961363886"/>
                  </a:ext>
                </a:extLst>
              </a:tr>
              <a:tr h="686687">
                <a:tc>
                  <a:txBody>
                    <a:bodyPr/>
                    <a:lstStyle/>
                    <a:p>
                      <a:pPr algn="ctr"/>
                      <a:r>
                        <a:rPr lang="zh-CN" altLang="en-US" sz="2800" dirty="0" smtClean="0">
                          <a:latin typeface="华文新魏" panose="02010800040101010101" pitchFamily="2" charset="-122"/>
                          <a:ea typeface="华文新魏" panose="02010800040101010101" pitchFamily="2" charset="-122"/>
                        </a:rPr>
                        <a:t>低热</a:t>
                      </a:r>
                      <a:endParaRPr lang="zh-CN" altLang="en-US" sz="2800" dirty="0">
                        <a:latin typeface="华文新魏" panose="02010800040101010101" pitchFamily="2" charset="-122"/>
                        <a:ea typeface="华文新魏" panose="02010800040101010101" pitchFamily="2" charset="-122"/>
                      </a:endParaRPr>
                    </a:p>
                  </a:txBody>
                  <a:tcPr/>
                </a:tc>
                <a:tc>
                  <a:txBody>
                    <a:bodyPr/>
                    <a:lstStyle/>
                    <a:p>
                      <a:pPr algn="ctr"/>
                      <a:r>
                        <a:rPr lang="en-US" altLang="zh-CN" sz="2800" dirty="0" smtClean="0">
                          <a:latin typeface="华文新魏" pitchFamily="2" charset="-122"/>
                          <a:ea typeface="华文新魏" pitchFamily="2" charset="-122"/>
                        </a:rPr>
                        <a:t>37.3-38℃</a:t>
                      </a:r>
                      <a:endParaRPr lang="zh-CN" altLang="en-US" sz="2800" dirty="0"/>
                    </a:p>
                  </a:txBody>
                  <a:tcPr/>
                </a:tc>
                <a:extLst>
                  <a:ext uri="{0D108BD9-81ED-4DB2-BD59-A6C34878D82A}">
                    <a16:rowId xmlns="" xmlns:a16="http://schemas.microsoft.com/office/drawing/2014/main" val="1491809195"/>
                  </a:ext>
                </a:extLst>
              </a:tr>
              <a:tr h="686687">
                <a:tc>
                  <a:txBody>
                    <a:bodyPr/>
                    <a:lstStyle/>
                    <a:p>
                      <a:pPr algn="ctr"/>
                      <a:r>
                        <a:rPr lang="zh-CN" altLang="en-US" sz="2800" dirty="0" smtClean="0">
                          <a:latin typeface="华文新魏" panose="02010800040101010101" pitchFamily="2" charset="-122"/>
                          <a:ea typeface="华文新魏" panose="02010800040101010101" pitchFamily="2" charset="-122"/>
                        </a:rPr>
                        <a:t>中等度热</a:t>
                      </a:r>
                      <a:endParaRPr lang="zh-CN" altLang="en-US" sz="2800" dirty="0">
                        <a:latin typeface="华文新魏" panose="02010800040101010101" pitchFamily="2" charset="-122"/>
                        <a:ea typeface="华文新魏" panose="02010800040101010101" pitchFamily="2" charset="-122"/>
                      </a:endParaRPr>
                    </a:p>
                  </a:txBody>
                  <a:tcPr/>
                </a:tc>
                <a:tc>
                  <a:txBody>
                    <a:bodyPr/>
                    <a:lstStyle/>
                    <a:p>
                      <a:pPr algn="ctr"/>
                      <a:r>
                        <a:rPr lang="en-US" altLang="zh-CN" sz="2800" dirty="0" smtClean="0">
                          <a:latin typeface="华文新魏" pitchFamily="2" charset="-122"/>
                          <a:ea typeface="华文新魏" pitchFamily="2" charset="-122"/>
                        </a:rPr>
                        <a:t>38.1</a:t>
                      </a:r>
                      <a:r>
                        <a:rPr lang="zh-CN" altLang="en-US" sz="2800" dirty="0" smtClean="0">
                          <a:latin typeface="华文新魏" pitchFamily="2" charset="-122"/>
                          <a:ea typeface="华文新魏" pitchFamily="2" charset="-122"/>
                        </a:rPr>
                        <a:t>～</a:t>
                      </a:r>
                      <a:r>
                        <a:rPr lang="en-US" altLang="zh-CN" sz="2800" dirty="0" smtClean="0">
                          <a:latin typeface="华文新魏" pitchFamily="2" charset="-122"/>
                          <a:ea typeface="华文新魏" pitchFamily="2" charset="-122"/>
                        </a:rPr>
                        <a:t>39℃</a:t>
                      </a:r>
                      <a:endParaRPr lang="zh-CN" altLang="en-US" sz="2800" dirty="0"/>
                    </a:p>
                  </a:txBody>
                  <a:tcPr/>
                </a:tc>
                <a:extLst>
                  <a:ext uri="{0D108BD9-81ED-4DB2-BD59-A6C34878D82A}">
                    <a16:rowId xmlns="" xmlns:a16="http://schemas.microsoft.com/office/drawing/2014/main" val="2721114748"/>
                  </a:ext>
                </a:extLst>
              </a:tr>
              <a:tr h="686687">
                <a:tc>
                  <a:txBody>
                    <a:bodyPr/>
                    <a:lstStyle/>
                    <a:p>
                      <a:pPr algn="ctr"/>
                      <a:r>
                        <a:rPr lang="zh-CN" altLang="en-US" sz="2800" dirty="0" smtClean="0">
                          <a:latin typeface="华文新魏" pitchFamily="2" charset="-122"/>
                          <a:ea typeface="华文新魏" pitchFamily="2" charset="-122"/>
                        </a:rPr>
                        <a:t>高热</a:t>
                      </a:r>
                      <a:r>
                        <a:rPr lang="zh-CN" altLang="en-US" sz="1800" dirty="0" smtClean="0">
                          <a:latin typeface="华文新魏" pitchFamily="2" charset="-122"/>
                          <a:ea typeface="华文新魏" pitchFamily="2" charset="-122"/>
                        </a:rPr>
                        <a:t> </a:t>
                      </a:r>
                      <a:endParaRPr lang="zh-CN" altLang="en-US" dirty="0">
                        <a:latin typeface="Century Schoolbook" panose="02040604050505020304" pitchFamily="18" charset="0"/>
                      </a:endParaRPr>
                    </a:p>
                  </a:txBody>
                  <a:tcPr/>
                </a:tc>
                <a:tc>
                  <a:txBody>
                    <a:bodyPr/>
                    <a:lstStyle/>
                    <a:p>
                      <a:pPr algn="ctr"/>
                      <a:r>
                        <a:rPr lang="en-US" altLang="zh-CN" sz="2800" dirty="0" smtClean="0">
                          <a:latin typeface="华文新魏" pitchFamily="2" charset="-122"/>
                          <a:ea typeface="华文新魏" pitchFamily="2" charset="-122"/>
                        </a:rPr>
                        <a:t>39.1</a:t>
                      </a:r>
                      <a:r>
                        <a:rPr lang="zh-CN" altLang="en-US" sz="2800" dirty="0" smtClean="0">
                          <a:latin typeface="华文新魏" pitchFamily="2" charset="-122"/>
                          <a:ea typeface="华文新魏" pitchFamily="2" charset="-122"/>
                        </a:rPr>
                        <a:t>～</a:t>
                      </a:r>
                      <a:r>
                        <a:rPr lang="en-US" altLang="zh-CN" sz="2800" dirty="0" smtClean="0">
                          <a:latin typeface="华文新魏" pitchFamily="2" charset="-122"/>
                          <a:ea typeface="华文新魏" pitchFamily="2" charset="-122"/>
                        </a:rPr>
                        <a:t>41℃</a:t>
                      </a:r>
                      <a:endParaRPr lang="zh-CN" altLang="en-US" sz="2800" dirty="0"/>
                    </a:p>
                  </a:txBody>
                  <a:tcPr/>
                </a:tc>
                <a:extLst>
                  <a:ext uri="{0D108BD9-81ED-4DB2-BD59-A6C34878D82A}">
                    <a16:rowId xmlns="" xmlns:a16="http://schemas.microsoft.com/office/drawing/2014/main" val="2370746072"/>
                  </a:ext>
                </a:extLst>
              </a:tr>
              <a:tr h="686687">
                <a:tc>
                  <a:txBody>
                    <a:bodyPr/>
                    <a:lstStyle/>
                    <a:p>
                      <a:pPr algn="ctr"/>
                      <a:r>
                        <a:rPr lang="zh-CN" altLang="en-US" sz="2800" dirty="0" smtClean="0">
                          <a:latin typeface="华文新魏" pitchFamily="2" charset="-122"/>
                          <a:ea typeface="华文新魏" pitchFamily="2" charset="-122"/>
                        </a:rPr>
                        <a:t>超高热 </a:t>
                      </a:r>
                      <a:endParaRPr lang="zh-CN" altLang="en-US" sz="2800" dirty="0">
                        <a:latin typeface="Century Schoolbook" panose="02040604050505020304" pitchFamily="18" charset="0"/>
                      </a:endParaRPr>
                    </a:p>
                  </a:txBody>
                  <a:tcPr/>
                </a:tc>
                <a:tc>
                  <a:txBody>
                    <a:bodyPr/>
                    <a:lstStyle/>
                    <a:p>
                      <a:pPr algn="ctr"/>
                      <a:r>
                        <a:rPr lang="en-US" altLang="zh-CN" sz="2800" dirty="0" smtClean="0">
                          <a:latin typeface="华文新魏" pitchFamily="2" charset="-122"/>
                          <a:ea typeface="华文新魏" pitchFamily="2" charset="-122"/>
                        </a:rPr>
                        <a:t>41℃</a:t>
                      </a:r>
                      <a:r>
                        <a:rPr lang="zh-CN" altLang="en-US" sz="2800" dirty="0" smtClean="0">
                          <a:latin typeface="华文新魏" pitchFamily="2" charset="-122"/>
                          <a:ea typeface="华文新魏" pitchFamily="2" charset="-122"/>
                        </a:rPr>
                        <a:t>以上</a:t>
                      </a:r>
                      <a:endParaRPr lang="zh-CN" altLang="en-US" sz="2800" dirty="0"/>
                    </a:p>
                  </a:txBody>
                  <a:tcPr/>
                </a:tc>
                <a:extLst>
                  <a:ext uri="{0D108BD9-81ED-4DB2-BD59-A6C34878D82A}">
                    <a16:rowId xmlns="" xmlns:a16="http://schemas.microsoft.com/office/drawing/2014/main" val="2782026495"/>
                  </a:ext>
                </a:extLst>
              </a:tr>
            </a:tbl>
          </a:graphicData>
        </a:graphic>
      </p:graphicFrame>
      <p:pic>
        <p:nvPicPr>
          <p:cNvPr id="12" name="图片 11" descr="1570760715369.jpg"/>
          <p:cNvPicPr>
            <a:picLocks noChangeAspect="1"/>
          </p:cNvPicPr>
          <p:nvPr/>
        </p:nvPicPr>
        <p:blipFill>
          <a:blip r:embed="rId2" cstate="print"/>
          <a:stretch>
            <a:fillRect/>
          </a:stretch>
        </p:blipFill>
        <p:spPr>
          <a:xfrm>
            <a:off x="523042" y="2786852"/>
            <a:ext cx="2924459" cy="2928958"/>
          </a:xfrm>
          <a:prstGeom prst="rect">
            <a:avLst/>
          </a:prstGeom>
        </p:spPr>
      </p:pic>
    </p:spTree>
    <p:extLst>
      <p:ext uri="{BB962C8B-B14F-4D97-AF65-F5344CB8AC3E}">
        <p14:creationId xmlns:p14="http://schemas.microsoft.com/office/powerpoint/2010/main" val="41700860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92">
            <a:extLst>
              <a:ext uri="{FF2B5EF4-FFF2-40B4-BE49-F238E27FC236}">
                <a16:creationId xmlns="" xmlns:a16="http://schemas.microsoft.com/office/drawing/2014/main" id="{ADA3F542-D817-CF42-A609-912ACC9F96B3}"/>
              </a:ext>
            </a:extLst>
          </p:cNvPr>
          <p:cNvSpPr txBox="1"/>
          <p:nvPr/>
        </p:nvSpPr>
        <p:spPr>
          <a:xfrm rot="21172913">
            <a:off x="70244" y="203897"/>
            <a:ext cx="2329921"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常见疾病</a:t>
            </a:r>
            <a:endParaRPr lang="en-US" altLang="zh-CN"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28" name="TextBox 33">
            <a:extLst>
              <a:ext uri="{FF2B5EF4-FFF2-40B4-BE49-F238E27FC236}">
                <a16:creationId xmlns="" xmlns:a16="http://schemas.microsoft.com/office/drawing/2014/main" id="{DF1739A2-10B6-4D46-85BD-C5008609C7BC}"/>
              </a:ext>
            </a:extLst>
          </p:cNvPr>
          <p:cNvSpPr txBox="1"/>
          <p:nvPr/>
        </p:nvSpPr>
        <p:spPr>
          <a:xfrm>
            <a:off x="4014263" y="837506"/>
            <a:ext cx="4161887" cy="699787"/>
          </a:xfrm>
          <a:prstGeom prst="rect">
            <a:avLst/>
          </a:prstGeom>
          <a:noFill/>
        </p:spPr>
        <p:txBody>
          <a:bodyPr wrap="square" lIns="91419" tIns="45710" rIns="91419" bIns="45710" rtlCol="0">
            <a:spAutoFit/>
          </a:bodyPr>
          <a:lstStyle/>
          <a:p>
            <a:pPr algn="ctr">
              <a:lnSpc>
                <a:spcPct val="120000"/>
              </a:lnSpc>
            </a:pPr>
            <a:r>
              <a:rPr lang="zh-CN" altLang="en-US" sz="3600" b="1" dirty="0" smtClean="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rPr>
              <a:t>发热</a:t>
            </a:r>
            <a:endParaRPr lang="en-US" altLang="zh-CN" sz="3600" b="1" dirty="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灯片编号占位符 5">
            <a:extLst>
              <a:ext uri="{FF2B5EF4-FFF2-40B4-BE49-F238E27FC236}">
                <a16:creationId xmlns="" xmlns:a16="http://schemas.microsoft.com/office/drawing/2014/main" id="{79240C64-A5E7-4448-921A-8A0FF9ACBCCD}"/>
              </a:ext>
            </a:extLst>
          </p:cNvPr>
          <p:cNvSpPr>
            <a:spLocks noGrp="1"/>
          </p:cNvSpPr>
          <p:nvPr>
            <p:ph type="sldNum" sz="quarter" idx="12"/>
          </p:nvPr>
        </p:nvSpPr>
        <p:spPr/>
        <p:txBody>
          <a:bodyPr/>
          <a:lstStyle/>
          <a:p>
            <a:fld id="{118D5ACA-62CA-46DB-AD6B-12EDD6D51A23}" type="slidenum">
              <a:rPr lang="zh-CN" altLang="en-US" smtClean="0"/>
              <a:pPr/>
              <a:t>15</a:t>
            </a:fld>
            <a:endParaRPr lang="zh-CN" altLang="en-US" dirty="0"/>
          </a:p>
        </p:txBody>
      </p:sp>
      <p:sp>
        <p:nvSpPr>
          <p:cNvPr id="8" name="矩形 7"/>
          <p:cNvSpPr/>
          <p:nvPr/>
        </p:nvSpPr>
        <p:spPr>
          <a:xfrm>
            <a:off x="380166" y="1500968"/>
            <a:ext cx="4143404" cy="720680"/>
          </a:xfrm>
          <a:prstGeom prst="rect">
            <a:avLst/>
          </a:prstGeom>
          <a:solidFill>
            <a:srgbClr val="7E0C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9852" tIns="44927" rIns="89852" bIns="44927" rtlCol="0" anchor="ctr"/>
          <a:lstStyle/>
          <a:p>
            <a:pPr algn="ctr"/>
            <a:r>
              <a:rPr lang="zh-CN" altLang="en-US" sz="3200" dirty="0" smtClean="0">
                <a:ea typeface="微软雅黑" panose="020B0503020204020204" pitchFamily="34" charset="-122"/>
              </a:rPr>
              <a:t>常见病因及分类</a:t>
            </a:r>
            <a:endParaRPr lang="zh-CN" altLang="en-US" sz="3200" dirty="0">
              <a:ea typeface="微软雅黑" panose="020B0503020204020204" pitchFamily="34" charset="-122"/>
            </a:endParaRPr>
          </a:p>
        </p:txBody>
      </p:sp>
      <p:sp>
        <p:nvSpPr>
          <p:cNvPr id="10" name="文本框 15"/>
          <p:cNvSpPr txBox="1"/>
          <p:nvPr/>
        </p:nvSpPr>
        <p:spPr>
          <a:xfrm>
            <a:off x="1594612" y="2501100"/>
            <a:ext cx="9289032" cy="861770"/>
          </a:xfrm>
          <a:prstGeom prst="rect">
            <a:avLst/>
          </a:prstGeom>
          <a:noFill/>
        </p:spPr>
        <p:txBody>
          <a:bodyPr wrap="square" lIns="121917" tIns="60958" rIns="121917" bIns="60958" rtlCol="0" anchor="t">
            <a:spAutoFit/>
          </a:bodyPr>
          <a:lstStyle/>
          <a:p>
            <a:pPr>
              <a:defRPr/>
            </a:pPr>
            <a:r>
              <a:rPr lang="en-US" altLang="zh-CN" sz="2400" dirty="0">
                <a:latin typeface="华文新魏" panose="02010800040101010101" pitchFamily="2" charset="-122"/>
                <a:ea typeface="华文新魏" panose="02010800040101010101" pitchFamily="2" charset="-122"/>
              </a:rPr>
              <a:t/>
            </a:r>
            <a:br>
              <a:rPr lang="en-US" altLang="zh-CN" sz="2400" dirty="0">
                <a:latin typeface="华文新魏" panose="02010800040101010101" pitchFamily="2" charset="-122"/>
                <a:ea typeface="华文新魏" panose="02010800040101010101" pitchFamily="2" charset="-122"/>
              </a:rPr>
            </a:br>
            <a:endParaRPr lang="zh-CN" altLang="en-US" sz="2400" dirty="0">
              <a:solidFill>
                <a:schemeClr val="accent1"/>
              </a:solidFill>
              <a:latin typeface="微软雅黑" panose="020B0503020204020204" pitchFamily="34" charset="-122"/>
              <a:ea typeface="微软雅黑" panose="020B0503020204020204" pitchFamily="34" charset="-122"/>
              <a:sym typeface="+mn-ea"/>
            </a:endParaRPr>
          </a:p>
        </p:txBody>
      </p:sp>
      <p:sp>
        <p:nvSpPr>
          <p:cNvPr id="11" name="矩形 10"/>
          <p:cNvSpPr/>
          <p:nvPr/>
        </p:nvSpPr>
        <p:spPr>
          <a:xfrm>
            <a:off x="1165984" y="2429662"/>
            <a:ext cx="9572692" cy="3539430"/>
          </a:xfrm>
          <a:prstGeom prst="rect">
            <a:avLst/>
          </a:prstGeom>
        </p:spPr>
        <p:txBody>
          <a:bodyPr wrap="square">
            <a:spAutoFit/>
          </a:bodyPr>
          <a:lstStyle/>
          <a:p>
            <a:r>
              <a:rPr lang="en-US" altLang="zh-CN" sz="3200" dirty="0" smtClean="0">
                <a:latin typeface="华文新魏" pitchFamily="2" charset="-122"/>
                <a:ea typeface="华文新魏" pitchFamily="2" charset="-122"/>
              </a:rPr>
              <a:t>1</a:t>
            </a:r>
            <a:r>
              <a:rPr lang="zh-CN" altLang="en-US" sz="3200" dirty="0" smtClean="0">
                <a:latin typeface="华文新魏" pitchFamily="2" charset="-122"/>
                <a:ea typeface="华文新魏" pitchFamily="2" charset="-122"/>
              </a:rPr>
              <a:t>、感染性发热：各种病毒、细菌支原体、真菌 、寄生虫等       引起的感染</a:t>
            </a:r>
            <a:endParaRPr lang="en-US" altLang="zh-CN" sz="3200" dirty="0" smtClean="0">
              <a:latin typeface="华文新魏" pitchFamily="2" charset="-122"/>
              <a:ea typeface="华文新魏" pitchFamily="2" charset="-122"/>
            </a:endParaRPr>
          </a:p>
          <a:p>
            <a:r>
              <a:rPr lang="en-US" altLang="zh-CN" sz="3200" dirty="0" smtClean="0">
                <a:latin typeface="华文新魏" pitchFamily="2" charset="-122"/>
                <a:ea typeface="华文新魏" pitchFamily="2" charset="-122"/>
              </a:rPr>
              <a:t>2</a:t>
            </a:r>
            <a:r>
              <a:rPr lang="zh-CN" altLang="en-US" sz="3200" dirty="0" smtClean="0">
                <a:latin typeface="华文新魏" pitchFamily="2" charset="-122"/>
                <a:ea typeface="华文新魏" pitchFamily="2" charset="-122"/>
              </a:rPr>
              <a:t>、非感染性发热：</a:t>
            </a:r>
            <a:r>
              <a:rPr lang="en-US" altLang="zh-CN" sz="3200" dirty="0" smtClean="0">
                <a:latin typeface="华文新魏" pitchFamily="2" charset="-122"/>
                <a:ea typeface="华文新魏" pitchFamily="2" charset="-122"/>
              </a:rPr>
              <a:t/>
            </a:r>
            <a:br>
              <a:rPr lang="en-US" altLang="zh-CN" sz="3200" dirty="0" smtClean="0">
                <a:latin typeface="华文新魏" pitchFamily="2" charset="-122"/>
                <a:ea typeface="华文新魏" pitchFamily="2" charset="-122"/>
              </a:rPr>
            </a:br>
            <a:r>
              <a:rPr lang="zh-CN" altLang="en-US" sz="3200" dirty="0" smtClean="0">
                <a:latin typeface="华文新魏" pitchFamily="2" charset="-122"/>
                <a:ea typeface="华文新魏" pitchFamily="2" charset="-122"/>
              </a:rPr>
              <a:t>（</a:t>
            </a:r>
            <a:r>
              <a:rPr lang="en-US" altLang="zh-CN" sz="3200" dirty="0" smtClean="0">
                <a:latin typeface="华文新魏" pitchFamily="2" charset="-122"/>
                <a:ea typeface="华文新魏" pitchFamily="2" charset="-122"/>
              </a:rPr>
              <a:t>1</a:t>
            </a:r>
            <a:r>
              <a:rPr lang="zh-CN" altLang="en-US" sz="3200" dirty="0" smtClean="0">
                <a:latin typeface="华文新魏" pitchFamily="2" charset="-122"/>
                <a:ea typeface="华文新魏" pitchFamily="2" charset="-122"/>
              </a:rPr>
              <a:t>）吸收热：癌症、淋巴瘤、大面积烧伤</a:t>
            </a:r>
            <a:r>
              <a:rPr lang="en-US" altLang="zh-CN" sz="3200" dirty="0" smtClean="0">
                <a:latin typeface="华文新魏" pitchFamily="2" charset="-122"/>
                <a:ea typeface="华文新魏" pitchFamily="2" charset="-122"/>
              </a:rPr>
              <a:t/>
            </a:r>
            <a:br>
              <a:rPr lang="en-US" altLang="zh-CN" sz="3200" dirty="0" smtClean="0">
                <a:latin typeface="华文新魏" pitchFamily="2" charset="-122"/>
                <a:ea typeface="华文新魏" pitchFamily="2" charset="-122"/>
              </a:rPr>
            </a:br>
            <a:r>
              <a:rPr lang="zh-CN" altLang="en-US" sz="3200" dirty="0" smtClean="0">
                <a:latin typeface="华文新魏" pitchFamily="2" charset="-122"/>
                <a:ea typeface="华文新魏" pitchFamily="2" charset="-122"/>
              </a:rPr>
              <a:t>（</a:t>
            </a:r>
            <a:r>
              <a:rPr lang="en-US" altLang="zh-CN" sz="3200" dirty="0" smtClean="0">
                <a:latin typeface="华文新魏" pitchFamily="2" charset="-122"/>
                <a:ea typeface="华文新魏" pitchFamily="2" charset="-122"/>
              </a:rPr>
              <a:t>2</a:t>
            </a:r>
            <a:r>
              <a:rPr lang="zh-CN" altLang="en-US" sz="3200" dirty="0" smtClean="0">
                <a:latin typeface="华文新魏" pitchFamily="2" charset="-122"/>
                <a:ea typeface="华文新魏" pitchFamily="2" charset="-122"/>
              </a:rPr>
              <a:t>）抗原</a:t>
            </a:r>
            <a:r>
              <a:rPr lang="en-US" altLang="zh-CN" sz="3200" dirty="0" smtClean="0">
                <a:latin typeface="华文新魏" pitchFamily="2" charset="-122"/>
                <a:ea typeface="华文新魏" pitchFamily="2" charset="-122"/>
              </a:rPr>
              <a:t>-</a:t>
            </a:r>
            <a:r>
              <a:rPr lang="zh-CN" altLang="en-US" sz="3200" dirty="0" smtClean="0">
                <a:latin typeface="华文新魏" pitchFamily="2" charset="-122"/>
                <a:ea typeface="华文新魏" pitchFamily="2" charset="-122"/>
              </a:rPr>
              <a:t>抗体反应：风湿热、药物热</a:t>
            </a:r>
            <a:r>
              <a:rPr lang="en-US" altLang="zh-CN" sz="3200" dirty="0" smtClean="0">
                <a:latin typeface="华文新魏" pitchFamily="2" charset="-122"/>
                <a:ea typeface="华文新魏" pitchFamily="2" charset="-122"/>
              </a:rPr>
              <a:t/>
            </a:r>
            <a:br>
              <a:rPr lang="en-US" altLang="zh-CN" sz="3200" dirty="0" smtClean="0">
                <a:latin typeface="华文新魏" pitchFamily="2" charset="-122"/>
                <a:ea typeface="华文新魏" pitchFamily="2" charset="-122"/>
              </a:rPr>
            </a:br>
            <a:r>
              <a:rPr lang="zh-CN" altLang="en-US" sz="3200" dirty="0" smtClean="0">
                <a:latin typeface="华文新魏" pitchFamily="2" charset="-122"/>
                <a:ea typeface="华文新魏" pitchFamily="2" charset="-122"/>
              </a:rPr>
              <a:t>（</a:t>
            </a:r>
            <a:r>
              <a:rPr lang="en-US" altLang="zh-CN" sz="3200" dirty="0" smtClean="0">
                <a:latin typeface="华文新魏" pitchFamily="2" charset="-122"/>
                <a:ea typeface="华文新魏" pitchFamily="2" charset="-122"/>
              </a:rPr>
              <a:t>3</a:t>
            </a:r>
            <a:r>
              <a:rPr lang="zh-CN" altLang="en-US" sz="3200" dirty="0" smtClean="0">
                <a:latin typeface="华文新魏" pitchFamily="2" charset="-122"/>
                <a:ea typeface="华文新魏" pitchFamily="2" charset="-122"/>
              </a:rPr>
              <a:t>）体温调节中枢功能失常：中暑、脑出血、颅骨骨折</a:t>
            </a:r>
            <a:endParaRPr lang="en-US" altLang="zh-CN" sz="3200" b="1" dirty="0">
              <a:latin typeface="华文新魏" pitchFamily="2" charset="-122"/>
              <a:ea typeface="华文新魏" pitchFamily="2" charset="-122"/>
            </a:endParaRPr>
          </a:p>
        </p:txBody>
      </p:sp>
    </p:spTree>
    <p:extLst>
      <p:ext uri="{BB962C8B-B14F-4D97-AF65-F5344CB8AC3E}">
        <p14:creationId xmlns:p14="http://schemas.microsoft.com/office/powerpoint/2010/main" val="41700860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92">
            <a:extLst>
              <a:ext uri="{FF2B5EF4-FFF2-40B4-BE49-F238E27FC236}">
                <a16:creationId xmlns="" xmlns:a16="http://schemas.microsoft.com/office/drawing/2014/main" id="{ADA3F542-D817-CF42-A609-912ACC9F96B3}"/>
              </a:ext>
            </a:extLst>
          </p:cNvPr>
          <p:cNvSpPr txBox="1"/>
          <p:nvPr/>
        </p:nvSpPr>
        <p:spPr>
          <a:xfrm rot="21172913">
            <a:off x="70244" y="203897"/>
            <a:ext cx="2329921"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常见疾病</a:t>
            </a:r>
            <a:endParaRPr lang="en-US" altLang="zh-CN"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28" name="TextBox 33">
            <a:extLst>
              <a:ext uri="{FF2B5EF4-FFF2-40B4-BE49-F238E27FC236}">
                <a16:creationId xmlns="" xmlns:a16="http://schemas.microsoft.com/office/drawing/2014/main" id="{DF1739A2-10B6-4D46-85BD-C5008609C7BC}"/>
              </a:ext>
            </a:extLst>
          </p:cNvPr>
          <p:cNvSpPr txBox="1"/>
          <p:nvPr/>
        </p:nvSpPr>
        <p:spPr>
          <a:xfrm>
            <a:off x="4014263" y="837506"/>
            <a:ext cx="4161887" cy="699787"/>
          </a:xfrm>
          <a:prstGeom prst="rect">
            <a:avLst/>
          </a:prstGeom>
          <a:noFill/>
        </p:spPr>
        <p:txBody>
          <a:bodyPr wrap="square" lIns="91419" tIns="45710" rIns="91419" bIns="45710" rtlCol="0">
            <a:spAutoFit/>
          </a:bodyPr>
          <a:lstStyle/>
          <a:p>
            <a:pPr algn="ctr">
              <a:lnSpc>
                <a:spcPct val="120000"/>
              </a:lnSpc>
            </a:pPr>
            <a:r>
              <a:rPr lang="zh-CN" altLang="en-US" sz="3600" b="1" dirty="0" smtClean="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rPr>
              <a:t>发热</a:t>
            </a:r>
            <a:endParaRPr lang="en-US" altLang="zh-CN" sz="3600" b="1" dirty="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灯片编号占位符 5">
            <a:extLst>
              <a:ext uri="{FF2B5EF4-FFF2-40B4-BE49-F238E27FC236}">
                <a16:creationId xmlns="" xmlns:a16="http://schemas.microsoft.com/office/drawing/2014/main" id="{79240C64-A5E7-4448-921A-8A0FF9ACBCCD}"/>
              </a:ext>
            </a:extLst>
          </p:cNvPr>
          <p:cNvSpPr>
            <a:spLocks noGrp="1"/>
          </p:cNvSpPr>
          <p:nvPr>
            <p:ph type="sldNum" sz="quarter" idx="12"/>
          </p:nvPr>
        </p:nvSpPr>
        <p:spPr/>
        <p:txBody>
          <a:bodyPr/>
          <a:lstStyle/>
          <a:p>
            <a:fld id="{118D5ACA-62CA-46DB-AD6B-12EDD6D51A23}" type="slidenum">
              <a:rPr lang="zh-CN" altLang="en-US" smtClean="0"/>
              <a:pPr/>
              <a:t>16</a:t>
            </a:fld>
            <a:endParaRPr lang="zh-CN" altLang="en-US" dirty="0"/>
          </a:p>
        </p:txBody>
      </p:sp>
      <p:sp>
        <p:nvSpPr>
          <p:cNvPr id="8" name="矩形 7"/>
          <p:cNvSpPr/>
          <p:nvPr/>
        </p:nvSpPr>
        <p:spPr>
          <a:xfrm>
            <a:off x="372562" y="1537293"/>
            <a:ext cx="2007867" cy="720680"/>
          </a:xfrm>
          <a:prstGeom prst="rect">
            <a:avLst/>
          </a:prstGeom>
          <a:solidFill>
            <a:srgbClr val="7E0C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9852" tIns="44927" rIns="89852" bIns="44927" rtlCol="0" anchor="ctr"/>
          <a:lstStyle/>
          <a:p>
            <a:r>
              <a:rPr lang="zh-CN" altLang="en-US" sz="3200" b="1" dirty="0" smtClean="0">
                <a:latin typeface="华文新魏" pitchFamily="2" charset="-122"/>
                <a:ea typeface="华文新魏" pitchFamily="2" charset="-122"/>
              </a:rPr>
              <a:t>伴随症状</a:t>
            </a:r>
            <a:endParaRPr lang="en-US" altLang="zh-CN" sz="3200" b="1" dirty="0" smtClean="0">
              <a:latin typeface="华文新魏" pitchFamily="2" charset="-122"/>
              <a:ea typeface="华文新魏" pitchFamily="2" charset="-122"/>
            </a:endParaRPr>
          </a:p>
        </p:txBody>
      </p:sp>
      <p:sp>
        <p:nvSpPr>
          <p:cNvPr id="10" name="文本框 15"/>
          <p:cNvSpPr txBox="1"/>
          <p:nvPr/>
        </p:nvSpPr>
        <p:spPr>
          <a:xfrm>
            <a:off x="1342678" y="2167489"/>
            <a:ext cx="9289032" cy="1165828"/>
          </a:xfrm>
          <a:prstGeom prst="rect">
            <a:avLst/>
          </a:prstGeom>
          <a:noFill/>
        </p:spPr>
        <p:txBody>
          <a:bodyPr wrap="square" lIns="121917" tIns="60958" rIns="121917" bIns="60958" rtlCol="0" anchor="t">
            <a:spAutoFit/>
          </a:bodyPr>
          <a:lstStyle/>
          <a:p>
            <a:pPr>
              <a:lnSpc>
                <a:spcPct val="150000"/>
              </a:lnSpc>
              <a:spcBef>
                <a:spcPts val="865"/>
              </a:spcBef>
              <a:spcAft>
                <a:spcPts val="865"/>
              </a:spcAft>
              <a:defRPr/>
            </a:pPr>
            <a:r>
              <a:rPr lang="en-US" altLang="zh-CN" sz="2400" dirty="0">
                <a:latin typeface="华文新魏" panose="02010800040101010101" pitchFamily="2" charset="-122"/>
                <a:ea typeface="华文新魏" panose="02010800040101010101" pitchFamily="2" charset="-122"/>
              </a:rPr>
              <a:t/>
            </a:r>
            <a:br>
              <a:rPr lang="en-US" altLang="zh-CN" sz="2400" dirty="0">
                <a:latin typeface="华文新魏" panose="02010800040101010101" pitchFamily="2" charset="-122"/>
                <a:ea typeface="华文新魏" panose="02010800040101010101" pitchFamily="2" charset="-122"/>
              </a:rPr>
            </a:br>
            <a:endParaRPr lang="zh-CN" altLang="en-US" sz="2400" dirty="0">
              <a:solidFill>
                <a:schemeClr val="accent1"/>
              </a:solidFill>
              <a:latin typeface="微软雅黑" panose="020B0503020204020204" pitchFamily="34" charset="-122"/>
              <a:ea typeface="微软雅黑" panose="020B0503020204020204" pitchFamily="34" charset="-122"/>
              <a:sym typeface="+mn-ea"/>
            </a:endParaRPr>
          </a:p>
        </p:txBody>
      </p:sp>
      <p:sp>
        <p:nvSpPr>
          <p:cNvPr id="11" name="矩形 10"/>
          <p:cNvSpPr/>
          <p:nvPr/>
        </p:nvSpPr>
        <p:spPr>
          <a:xfrm>
            <a:off x="2308992" y="1572406"/>
            <a:ext cx="8929750" cy="5139869"/>
          </a:xfrm>
          <a:prstGeom prst="rect">
            <a:avLst/>
          </a:prstGeom>
        </p:spPr>
        <p:txBody>
          <a:bodyPr wrap="square">
            <a:spAutoFit/>
          </a:bodyPr>
          <a:lstStyle/>
          <a:p>
            <a:r>
              <a:rPr lang="en-US" altLang="zh-CN" sz="2800" b="1" dirty="0" smtClean="0">
                <a:latin typeface="华文新魏" pitchFamily="2" charset="-122"/>
                <a:ea typeface="华文新魏" pitchFamily="2" charset="-122"/>
              </a:rPr>
              <a:t>1</a:t>
            </a:r>
            <a:r>
              <a:rPr lang="zh-CN" altLang="en-US" sz="2800" b="1" dirty="0" smtClean="0">
                <a:latin typeface="华文新魏" pitchFamily="2" charset="-122"/>
                <a:ea typeface="华文新魏" pitchFamily="2" charset="-122"/>
              </a:rPr>
              <a:t>、寒战：大叶性肺炎、急性胆囊炎、急性肾盂肾炎、药物热等</a:t>
            </a:r>
            <a:endParaRPr lang="en-US" altLang="zh-CN" sz="2800" b="1" dirty="0" smtClean="0">
              <a:latin typeface="华文新魏" pitchFamily="2" charset="-122"/>
              <a:ea typeface="华文新魏" pitchFamily="2" charset="-122"/>
            </a:endParaRPr>
          </a:p>
          <a:p>
            <a:r>
              <a:rPr lang="en-US" altLang="zh-CN" sz="2800" b="1" dirty="0" smtClean="0">
                <a:latin typeface="华文新魏" pitchFamily="2" charset="-122"/>
                <a:ea typeface="华文新魏" pitchFamily="2" charset="-122"/>
              </a:rPr>
              <a:t>2</a:t>
            </a:r>
            <a:r>
              <a:rPr lang="zh-CN" altLang="en-US" sz="2800" b="1" dirty="0" smtClean="0">
                <a:latin typeface="华文新魏" pitchFamily="2" charset="-122"/>
                <a:ea typeface="华文新魏" pitchFamily="2" charset="-122"/>
              </a:rPr>
              <a:t>、结膜充血：麻疹、流行性出血热等</a:t>
            </a:r>
            <a:endParaRPr lang="en-US" altLang="zh-CN" sz="2800" b="1" dirty="0" smtClean="0">
              <a:latin typeface="华文新魏" pitchFamily="2" charset="-122"/>
              <a:ea typeface="华文新魏" pitchFamily="2" charset="-122"/>
            </a:endParaRPr>
          </a:p>
          <a:p>
            <a:r>
              <a:rPr lang="en-US" altLang="zh-CN" sz="2800" b="1" dirty="0" smtClean="0">
                <a:latin typeface="华文新魏" pitchFamily="2" charset="-122"/>
                <a:ea typeface="华文新魏" pitchFamily="2" charset="-122"/>
              </a:rPr>
              <a:t>3</a:t>
            </a:r>
            <a:r>
              <a:rPr lang="zh-CN" altLang="en-US" sz="2800" b="1" dirty="0" smtClean="0">
                <a:latin typeface="华文新魏" pitchFamily="2" charset="-122"/>
                <a:ea typeface="华文新魏" pitchFamily="2" charset="-122"/>
              </a:rPr>
              <a:t>、单纯疱疹：流行性感冒、大叶性肺炎</a:t>
            </a:r>
            <a:endParaRPr lang="en-US" altLang="zh-CN" sz="2800" b="1" dirty="0" smtClean="0">
              <a:latin typeface="华文新魏" pitchFamily="2" charset="-122"/>
              <a:ea typeface="华文新魏" pitchFamily="2" charset="-122"/>
            </a:endParaRPr>
          </a:p>
          <a:p>
            <a:r>
              <a:rPr lang="en-US" altLang="zh-CN" sz="2800" b="1" dirty="0" smtClean="0">
                <a:latin typeface="华文新魏" pitchFamily="2" charset="-122"/>
                <a:ea typeface="华文新魏" pitchFamily="2" charset="-122"/>
              </a:rPr>
              <a:t>4</a:t>
            </a:r>
            <a:r>
              <a:rPr lang="zh-CN" altLang="en-US" sz="2800" b="1" dirty="0" smtClean="0">
                <a:latin typeface="华文新魏" pitchFamily="2" charset="-122"/>
                <a:ea typeface="华文新魏" pitchFamily="2" charset="-122"/>
              </a:rPr>
              <a:t>、淋巴肿大：白血病</a:t>
            </a:r>
            <a:endParaRPr lang="en-US" altLang="zh-CN" sz="2800" b="1" dirty="0" smtClean="0">
              <a:latin typeface="华文新魏" pitchFamily="2" charset="-122"/>
              <a:ea typeface="华文新魏" pitchFamily="2" charset="-122"/>
            </a:endParaRPr>
          </a:p>
          <a:p>
            <a:r>
              <a:rPr lang="en-US" altLang="zh-CN" sz="2800" b="1" dirty="0" smtClean="0">
                <a:latin typeface="华文新魏" pitchFamily="2" charset="-122"/>
                <a:ea typeface="华文新魏" pitchFamily="2" charset="-122"/>
              </a:rPr>
              <a:t>5</a:t>
            </a:r>
            <a:r>
              <a:rPr lang="zh-CN" altLang="en-US" sz="2800" b="1" dirty="0" smtClean="0">
                <a:latin typeface="华文新魏" pitchFamily="2" charset="-122"/>
                <a:ea typeface="华文新魏" pitchFamily="2" charset="-122"/>
              </a:rPr>
              <a:t>、肝脾肿大：病毒性肝炎</a:t>
            </a:r>
            <a:endParaRPr lang="en-US" altLang="zh-CN" sz="2800" b="1" dirty="0" smtClean="0">
              <a:latin typeface="华文新魏" pitchFamily="2" charset="-122"/>
              <a:ea typeface="华文新魏" pitchFamily="2" charset="-122"/>
            </a:endParaRPr>
          </a:p>
          <a:p>
            <a:r>
              <a:rPr lang="en-US" altLang="zh-CN" sz="2800" b="1" dirty="0" smtClean="0">
                <a:latin typeface="华文新魏" pitchFamily="2" charset="-122"/>
                <a:ea typeface="华文新魏" pitchFamily="2" charset="-122"/>
              </a:rPr>
              <a:t>6</a:t>
            </a:r>
            <a:r>
              <a:rPr lang="zh-CN" altLang="en-US" sz="2800" b="1" dirty="0" smtClean="0">
                <a:latin typeface="华文新魏" pitchFamily="2" charset="-122"/>
                <a:ea typeface="华文新魏" pitchFamily="2" charset="-122"/>
              </a:rPr>
              <a:t>、出血：急性白血病</a:t>
            </a:r>
            <a:endParaRPr lang="en-US" altLang="zh-CN" sz="2800" b="1" dirty="0" smtClean="0">
              <a:latin typeface="华文新魏" pitchFamily="2" charset="-122"/>
              <a:ea typeface="华文新魏" pitchFamily="2" charset="-122"/>
            </a:endParaRPr>
          </a:p>
          <a:p>
            <a:r>
              <a:rPr lang="en-US" altLang="zh-CN" sz="2800" b="1" dirty="0" smtClean="0">
                <a:latin typeface="华文新魏" pitchFamily="2" charset="-122"/>
                <a:ea typeface="华文新魏" pitchFamily="2" charset="-122"/>
              </a:rPr>
              <a:t>7</a:t>
            </a:r>
            <a:r>
              <a:rPr lang="zh-CN" altLang="en-US" sz="2800" b="1" dirty="0" smtClean="0">
                <a:latin typeface="华文新魏" pitchFamily="2" charset="-122"/>
                <a:ea typeface="华文新魏" pitchFamily="2" charset="-122"/>
              </a:rPr>
              <a:t>、关节肿痛：败血症、猩红热、风湿热</a:t>
            </a:r>
            <a:endParaRPr lang="en-US" altLang="zh-CN" sz="2800" b="1" dirty="0" smtClean="0">
              <a:latin typeface="华文新魏" pitchFamily="2" charset="-122"/>
              <a:ea typeface="华文新魏" pitchFamily="2" charset="-122"/>
            </a:endParaRPr>
          </a:p>
          <a:p>
            <a:r>
              <a:rPr lang="en-US" altLang="zh-CN" sz="2800" b="1" dirty="0" smtClean="0">
                <a:latin typeface="华文新魏" pitchFamily="2" charset="-122"/>
                <a:ea typeface="华文新魏" pitchFamily="2" charset="-122"/>
              </a:rPr>
              <a:t>8</a:t>
            </a:r>
            <a:r>
              <a:rPr lang="zh-CN" altLang="en-US" sz="2800" b="1" dirty="0" smtClean="0">
                <a:latin typeface="华文新魏" pitchFamily="2" charset="-122"/>
                <a:ea typeface="华文新魏" pitchFamily="2" charset="-122"/>
              </a:rPr>
              <a:t>、皮疹：麻疹、猩红热、风湿热、水痘</a:t>
            </a:r>
            <a:endParaRPr lang="en-US" altLang="zh-CN" sz="2800" b="1" dirty="0" smtClean="0">
              <a:latin typeface="华文新魏" pitchFamily="2" charset="-122"/>
              <a:ea typeface="华文新魏" pitchFamily="2" charset="-122"/>
            </a:endParaRPr>
          </a:p>
          <a:p>
            <a:r>
              <a:rPr lang="en-US" altLang="zh-CN" sz="2800" b="1" dirty="0" smtClean="0">
                <a:latin typeface="华文新魏" pitchFamily="2" charset="-122"/>
                <a:ea typeface="华文新魏" pitchFamily="2" charset="-122"/>
              </a:rPr>
              <a:t>9</a:t>
            </a:r>
            <a:r>
              <a:rPr lang="zh-CN" altLang="en-US" sz="2800" b="1" dirty="0" smtClean="0">
                <a:latin typeface="华文新魏" pitchFamily="2" charset="-122"/>
                <a:ea typeface="华文新魏" pitchFamily="2" charset="-122"/>
              </a:rPr>
              <a:t>、昏迷：先发热后昏迷常见于流行性乙型脑炎、</a:t>
            </a:r>
            <a:endParaRPr lang="en-US" altLang="zh-CN" sz="2800" b="1" dirty="0" smtClean="0">
              <a:latin typeface="华文新魏" pitchFamily="2" charset="-122"/>
              <a:ea typeface="华文新魏" pitchFamily="2" charset="-122"/>
            </a:endParaRPr>
          </a:p>
          <a:p>
            <a:r>
              <a:rPr lang="zh-CN" altLang="en-US" sz="2800" b="1" dirty="0" smtClean="0">
                <a:latin typeface="华文新魏" pitchFamily="2" charset="-122"/>
                <a:ea typeface="华文新魏" pitchFamily="2" charset="-122"/>
              </a:rPr>
              <a:t>中暑、中毒性菌痢；先昏迷后发热见于脑出血等。</a:t>
            </a:r>
          </a:p>
          <a:p>
            <a:endParaRPr lang="zh-CN" altLang="en-US" sz="2000" b="1" dirty="0"/>
          </a:p>
        </p:txBody>
      </p:sp>
      <p:pic>
        <p:nvPicPr>
          <p:cNvPr id="12" name="图片 11" descr="1570761813827.jpg"/>
          <p:cNvPicPr>
            <a:picLocks noChangeAspect="1"/>
          </p:cNvPicPr>
          <p:nvPr/>
        </p:nvPicPr>
        <p:blipFill>
          <a:blip r:embed="rId3" cstate="print"/>
          <a:stretch>
            <a:fillRect/>
          </a:stretch>
        </p:blipFill>
        <p:spPr>
          <a:xfrm>
            <a:off x="9552904" y="2274751"/>
            <a:ext cx="2286016" cy="1417330"/>
          </a:xfrm>
          <a:prstGeom prst="rect">
            <a:avLst/>
          </a:prstGeom>
        </p:spPr>
      </p:pic>
      <p:cxnSp>
        <p:nvCxnSpPr>
          <p:cNvPr id="14" name="肘形连接符 13"/>
          <p:cNvCxnSpPr/>
          <p:nvPr/>
        </p:nvCxnSpPr>
        <p:spPr>
          <a:xfrm>
            <a:off x="8525111" y="2561498"/>
            <a:ext cx="914400" cy="914400"/>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pic>
        <p:nvPicPr>
          <p:cNvPr id="15" name="图片 14" descr="1570761936943.jpg"/>
          <p:cNvPicPr>
            <a:picLocks noChangeAspect="1"/>
          </p:cNvPicPr>
          <p:nvPr/>
        </p:nvPicPr>
        <p:blipFill>
          <a:blip r:embed="rId4" cstate="print"/>
          <a:stretch>
            <a:fillRect/>
          </a:stretch>
        </p:blipFill>
        <p:spPr>
          <a:xfrm>
            <a:off x="39178" y="2744631"/>
            <a:ext cx="2166116" cy="1536137"/>
          </a:xfrm>
          <a:prstGeom prst="rect">
            <a:avLst/>
          </a:prstGeom>
        </p:spPr>
      </p:pic>
      <p:pic>
        <p:nvPicPr>
          <p:cNvPr id="18" name="图片 17" descr="1570762005900.jpg"/>
          <p:cNvPicPr>
            <a:picLocks noChangeAspect="1"/>
          </p:cNvPicPr>
          <p:nvPr/>
        </p:nvPicPr>
        <p:blipFill>
          <a:blip r:embed="rId5" cstate="print"/>
          <a:stretch>
            <a:fillRect/>
          </a:stretch>
        </p:blipFill>
        <p:spPr>
          <a:xfrm>
            <a:off x="285882" y="4629939"/>
            <a:ext cx="2109790" cy="2073930"/>
          </a:xfrm>
          <a:prstGeom prst="rect">
            <a:avLst/>
          </a:prstGeom>
        </p:spPr>
      </p:pic>
    </p:spTree>
    <p:extLst>
      <p:ext uri="{BB962C8B-B14F-4D97-AF65-F5344CB8AC3E}">
        <p14:creationId xmlns:p14="http://schemas.microsoft.com/office/powerpoint/2010/main" val="41700860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18D5ACA-62CA-46DB-AD6B-12EDD6D51A23}" type="slidenum">
              <a:rPr lang="zh-CN" altLang="en-US" smtClean="0"/>
              <a:pPr/>
              <a:t>17</a:t>
            </a:fld>
            <a:endParaRPr lang="zh-CN" altLang="en-US" dirty="0"/>
          </a:p>
        </p:txBody>
      </p:sp>
      <p:sp>
        <p:nvSpPr>
          <p:cNvPr id="3" name="TextBox 12"/>
          <p:cNvSpPr txBox="1"/>
          <p:nvPr/>
        </p:nvSpPr>
        <p:spPr>
          <a:xfrm>
            <a:off x="2666182" y="1786721"/>
            <a:ext cx="9189664" cy="2769989"/>
          </a:xfrm>
          <a:prstGeom prst="rect">
            <a:avLst/>
          </a:prstGeom>
          <a:ln w="28575">
            <a:solidFill>
              <a:srgbClr val="CC0050"/>
            </a:solidFill>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lnSpc>
                <a:spcPct val="150000"/>
              </a:lnSpc>
              <a:buFont typeface="Wingdings" panose="05000000000000000000" pitchFamily="2" charset="2"/>
              <a:buChar char="ü"/>
            </a:pPr>
            <a:r>
              <a:rPr lang="zh-CN" altLang="en-US" sz="3200" dirty="0" smtClean="0">
                <a:latin typeface="华文新魏" pitchFamily="2" charset="-122"/>
                <a:ea typeface="华文新魏" pitchFamily="2" charset="-122"/>
              </a:rPr>
              <a:t>人体清除呼吸道内的分泌物或异物的保护性呼吸反射动作。</a:t>
            </a:r>
            <a:r>
              <a:rPr lang="zh-CN" altLang="en-US" sz="3200" dirty="0" smtClean="0">
                <a:solidFill>
                  <a:schemeClr val="tx1"/>
                </a:solidFill>
                <a:latin typeface="华文新魏" pitchFamily="2" charset="-122"/>
                <a:ea typeface="华文新魏" pitchFamily="2" charset="-122"/>
              </a:rPr>
              <a:t>呼吸道内的病理性分泌物和外界进入呼吸道内的异物，可借咳嗽反射动作排出体外。</a:t>
            </a:r>
            <a:r>
              <a:rPr lang="en-US" altLang="zh-CN" sz="2000" dirty="0" smtClean="0">
                <a:solidFill>
                  <a:schemeClr val="tx1"/>
                </a:solidFill>
                <a:latin typeface="华文新魏" pitchFamily="2" charset="-122"/>
                <a:ea typeface="华文新魏" pitchFamily="2" charset="-122"/>
              </a:rPr>
              <a:t/>
            </a:r>
            <a:br>
              <a:rPr lang="en-US" altLang="zh-CN" sz="2000" dirty="0" smtClean="0">
                <a:solidFill>
                  <a:schemeClr val="tx1"/>
                </a:solidFill>
                <a:latin typeface="华文新魏" pitchFamily="2" charset="-122"/>
                <a:ea typeface="华文新魏" pitchFamily="2" charset="-122"/>
              </a:rPr>
            </a:br>
            <a:endParaRPr lang="zh-CN" altLang="en-US" sz="2000" dirty="0" smtClean="0"/>
          </a:p>
        </p:txBody>
      </p:sp>
      <p:sp>
        <p:nvSpPr>
          <p:cNvPr id="4" name="TextBox 14"/>
          <p:cNvSpPr txBox="1"/>
          <p:nvPr/>
        </p:nvSpPr>
        <p:spPr>
          <a:xfrm>
            <a:off x="2594744" y="4833912"/>
            <a:ext cx="9261102" cy="1569660"/>
          </a:xfrm>
          <a:prstGeom prst="rect">
            <a:avLst/>
          </a:prstGeom>
          <a:ln w="28575">
            <a:solidFill>
              <a:srgbClr val="58008E"/>
            </a:solidFill>
            <a:prstDash val="sysDot"/>
          </a:ln>
        </p:spPr>
        <p:style>
          <a:lnRef idx="2">
            <a:schemeClr val="accent3"/>
          </a:lnRef>
          <a:fillRef idx="1">
            <a:schemeClr val="lt1"/>
          </a:fillRef>
          <a:effectRef idx="0">
            <a:schemeClr val="accent3"/>
          </a:effectRef>
          <a:fontRef idx="minor">
            <a:schemeClr val="dk1"/>
          </a:fontRef>
        </p:style>
        <p:txBody>
          <a:bodyPr wrap="square" rtlCol="0">
            <a:spAutoFit/>
          </a:bodyPr>
          <a:lstStyle>
            <a:defPPr>
              <a:defRPr lang="zh-CN"/>
            </a:defPPr>
            <a:lvl1pPr marL="285750" indent="-285750">
              <a:lnSpc>
                <a:spcPct val="150000"/>
              </a:lnSpc>
              <a:buFont typeface="Wingdings" panose="05000000000000000000" pitchFamily="2" charset="2"/>
              <a:buChar char="ü"/>
            </a:lvl1pPr>
          </a:lstStyle>
          <a:p>
            <a:r>
              <a:rPr lang="zh-CN" altLang="en-US" sz="3200" dirty="0" smtClean="0">
                <a:latin typeface="华文新魏" pitchFamily="2" charset="-122"/>
                <a:ea typeface="华文新魏" pitchFamily="2" charset="-122"/>
              </a:rPr>
              <a:t>急性咽喉炎、支气管炎、 肺炎、哮喘、肺结核、肺癌、支气管扩张等。呼吸道感染是最常见病因。</a:t>
            </a:r>
            <a:endParaRPr lang="en-US" altLang="zh-CN" sz="3200" dirty="0">
              <a:latin typeface="微软雅黑" panose="020B0503020204020204" pitchFamily="34" charset="-122"/>
              <a:ea typeface="微软雅黑" panose="020B0503020204020204" pitchFamily="34" charset="-122"/>
            </a:endParaRPr>
          </a:p>
        </p:txBody>
      </p:sp>
      <p:sp>
        <p:nvSpPr>
          <p:cNvPr id="5" name="矩形 4"/>
          <p:cNvSpPr/>
          <p:nvPr/>
        </p:nvSpPr>
        <p:spPr>
          <a:xfrm>
            <a:off x="804113" y="4725767"/>
            <a:ext cx="1500198" cy="1785950"/>
          </a:xfrm>
          <a:prstGeom prst="rect">
            <a:avLst/>
          </a:prstGeom>
          <a:solidFill>
            <a:srgbClr val="58008E"/>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400" dirty="0" smtClean="0">
                <a:latin typeface="微软雅黑" pitchFamily="34" charset="-122"/>
                <a:ea typeface="微软雅黑" pitchFamily="34" charset="-122"/>
              </a:rPr>
              <a:t>常见疾病</a:t>
            </a:r>
            <a:endParaRPr lang="zh-CN" altLang="en-US" sz="2400" dirty="0">
              <a:latin typeface="微软雅黑" pitchFamily="34" charset="-122"/>
              <a:ea typeface="微软雅黑" pitchFamily="34" charset="-122"/>
            </a:endParaRPr>
          </a:p>
        </p:txBody>
      </p:sp>
      <p:sp>
        <p:nvSpPr>
          <p:cNvPr id="7" name="矩形 6"/>
          <p:cNvSpPr/>
          <p:nvPr/>
        </p:nvSpPr>
        <p:spPr>
          <a:xfrm>
            <a:off x="808794" y="1786720"/>
            <a:ext cx="1500198" cy="1785950"/>
          </a:xfrm>
          <a:prstGeom prst="rect">
            <a:avLst/>
          </a:prstGeom>
          <a:solidFill>
            <a:srgbClr val="E40233"/>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880232" y="2358224"/>
            <a:ext cx="1500198" cy="461665"/>
          </a:xfrm>
          <a:prstGeom prst="rect">
            <a:avLst/>
          </a:prstGeom>
        </p:spPr>
        <p:txBody>
          <a:bodyPr wrap="square">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概念</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9" name="文本框 92">
            <a:extLst>
              <a:ext uri="{FF2B5EF4-FFF2-40B4-BE49-F238E27FC236}">
                <a16:creationId xmlns="" xmlns:a16="http://schemas.microsoft.com/office/drawing/2014/main" id="{C340928B-AB52-EE4F-9A7D-5399736D4F7E}"/>
              </a:ext>
            </a:extLst>
          </p:cNvPr>
          <p:cNvSpPr txBox="1"/>
          <p:nvPr/>
        </p:nvSpPr>
        <p:spPr>
          <a:xfrm rot="21172913">
            <a:off x="70244" y="203897"/>
            <a:ext cx="2329921"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常见疾病</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10" name="TextBox 33">
            <a:extLst>
              <a:ext uri="{FF2B5EF4-FFF2-40B4-BE49-F238E27FC236}">
                <a16:creationId xmlns="" xmlns:a16="http://schemas.microsoft.com/office/drawing/2014/main" id="{61FC74BB-A919-3E46-A2FC-7AC71532D64C}"/>
              </a:ext>
            </a:extLst>
          </p:cNvPr>
          <p:cNvSpPr txBox="1"/>
          <p:nvPr/>
        </p:nvSpPr>
        <p:spPr>
          <a:xfrm>
            <a:off x="3466915" y="688636"/>
            <a:ext cx="5256583" cy="632332"/>
          </a:xfrm>
          <a:prstGeom prst="rect">
            <a:avLst/>
          </a:prstGeom>
          <a:noFill/>
        </p:spPr>
        <p:txBody>
          <a:bodyPr wrap="square" lIns="91419" tIns="45710" rIns="91419" bIns="45710" rtlCol="0">
            <a:spAutoFit/>
          </a:bodyPr>
          <a:lstStyle/>
          <a:p>
            <a:pPr algn="ctr">
              <a:lnSpc>
                <a:spcPct val="120000"/>
              </a:lnSpc>
            </a:pPr>
            <a:r>
              <a:rPr lang="zh-CN" altLang="en-US" sz="3200" b="1" dirty="0" smtClean="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rPr>
              <a:t>咳嗽</a:t>
            </a:r>
            <a:endParaRPr lang="en-US" altLang="zh-CN" sz="3200" b="1" dirty="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4008034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文本框 1"/>
          <p:cNvSpPr txBox="1"/>
          <p:nvPr/>
        </p:nvSpPr>
        <p:spPr>
          <a:xfrm>
            <a:off x="1094546" y="1786720"/>
            <a:ext cx="8358246" cy="2062103"/>
          </a:xfrm>
          <a:prstGeom prst="rect">
            <a:avLst/>
          </a:prstGeom>
          <a:pattFill prst="pct50">
            <a:fgClr>
              <a:srgbClr val="B83D68"/>
            </a:fgClr>
            <a:bgClr>
              <a:srgbClr val="FFFFFF"/>
            </a:bgClr>
          </a:pattFill>
          <a:ln w="28575" cmpd="sng">
            <a:solidFill>
              <a:schemeClr val="tx2"/>
            </a:solidFill>
            <a:prstDash val="solid"/>
          </a:ln>
        </p:spPr>
        <p:txBody>
          <a:bodyPr wrap="square" anchor="t">
            <a:spAutoFit/>
            <a:scene3d>
              <a:camera prst="orthographicFront"/>
              <a:lightRig rig="threePt" dir="t"/>
            </a:scene3d>
          </a:bodyPr>
          <a:lstStyle/>
          <a:p>
            <a:r>
              <a:rPr lang="zh-CN" altLang="en-US" sz="3200" dirty="0" smtClean="0">
                <a:latin typeface="华文新魏" pitchFamily="2" charset="-122"/>
                <a:ea typeface="华文新魏" pitchFamily="2" charset="-122"/>
              </a:rPr>
              <a:t>恶心常为呕吐的前驱感觉；呕吐是将食入胃内的有害物质或难以消化的食物吐出的反射动作，从而起到保护身体的作用。剧烈的呕吐可引起水电解质紊乱、代谢性碱中毒及营养不良</a:t>
            </a:r>
            <a:r>
              <a:rPr lang="zh-CN" altLang="en-US" sz="2800" dirty="0" smtClean="0">
                <a:latin typeface="华文新魏" pitchFamily="2" charset="-122"/>
                <a:ea typeface="华文新魏" pitchFamily="2" charset="-122"/>
              </a:rPr>
              <a:t>。</a:t>
            </a:r>
            <a:endParaRPr lang="zh-CN" altLang="en-US" sz="2800" b="1" dirty="0">
              <a:ln/>
              <a:solidFill>
                <a:schemeClr val="tx1"/>
              </a:solidFill>
              <a:effectLst>
                <a:outerShdw blurRad="38100" dist="19050" dir="2700000" algn="tl" rotWithShape="0">
                  <a:schemeClr val="dk1">
                    <a:alpha val="40000"/>
                  </a:schemeClr>
                </a:outerShdw>
              </a:effectLst>
              <a:latin typeface="Microsoft YaHei" panose="020B0503020204020204" pitchFamily="34" charset="-122"/>
              <a:ea typeface="Microsoft YaHei" panose="020B0503020204020204" pitchFamily="34" charset="-122"/>
              <a:sym typeface="黑体" panose="02010609060101010101" pitchFamily="49" charset="-122"/>
            </a:endParaRPr>
          </a:p>
        </p:txBody>
      </p:sp>
      <p:sp>
        <p:nvSpPr>
          <p:cNvPr id="70659" name="文本框 2"/>
          <p:cNvSpPr txBox="1"/>
          <p:nvPr/>
        </p:nvSpPr>
        <p:spPr>
          <a:xfrm>
            <a:off x="2566814" y="4823216"/>
            <a:ext cx="8286808" cy="1077218"/>
          </a:xfrm>
          <a:prstGeom prst="rect">
            <a:avLst/>
          </a:prstGeom>
          <a:pattFill prst="pct25">
            <a:fgClr>
              <a:srgbClr val="00B050"/>
            </a:fgClr>
            <a:bgClr>
              <a:srgbClr val="FFFFFF"/>
            </a:bgClr>
          </a:pattFill>
          <a:ln w="9525">
            <a:solidFill>
              <a:schemeClr val="accent1"/>
            </a:solidFill>
          </a:ln>
        </p:spPr>
        <p:txBody>
          <a:bodyPr wrap="square" anchor="t">
            <a:spAutoFit/>
            <a:scene3d>
              <a:camera prst="orthographicFront"/>
              <a:lightRig rig="threePt" dir="t"/>
            </a:scene3d>
          </a:bodyPr>
          <a:lstStyle/>
          <a:p>
            <a:r>
              <a:rPr lang="zh-CN" altLang="en-US" sz="3200" dirty="0" smtClean="0">
                <a:latin typeface="华文新魏" pitchFamily="2" charset="-122"/>
                <a:ea typeface="华文新魏" pitchFamily="2" charset="-122"/>
              </a:rPr>
              <a:t>常见疾病：胃肠疾病、急性中毒、妊娠反应、晕动病、中枢神经疾病等</a:t>
            </a:r>
            <a:endParaRPr lang="zh-CN" altLang="zh-CN" sz="3200" b="1" dirty="0">
              <a:ln/>
              <a:solidFill>
                <a:schemeClr val="tx1"/>
              </a:solidFill>
              <a:effectLst>
                <a:outerShdw blurRad="38100" dist="19050" dir="2700000" algn="tl" rotWithShape="0">
                  <a:schemeClr val="dk1">
                    <a:alpha val="40000"/>
                  </a:schemeClr>
                </a:outerShdw>
              </a:effectLst>
              <a:latin typeface="Microsoft YaHei" panose="020B0503020204020204" pitchFamily="34" charset="-122"/>
              <a:ea typeface="Microsoft YaHei" panose="020B0503020204020204" pitchFamily="34" charset="-122"/>
              <a:sym typeface="黑体" panose="02010609060101010101" pitchFamily="49" charset="-122"/>
            </a:endParaRPr>
          </a:p>
        </p:txBody>
      </p:sp>
      <p:grpSp>
        <p:nvGrpSpPr>
          <p:cNvPr id="4" name="组合 9"/>
          <p:cNvGrpSpPr/>
          <p:nvPr/>
        </p:nvGrpSpPr>
        <p:grpSpPr>
          <a:xfrm>
            <a:off x="1720235" y="4230288"/>
            <a:ext cx="7732557" cy="285803"/>
            <a:chOff x="0" y="0"/>
            <a:chExt cx="3270267" cy="228218"/>
          </a:xfrm>
        </p:grpSpPr>
        <p:sp>
          <p:nvSpPr>
            <p:cNvPr id="70661" name="矩形 11"/>
            <p:cNvSpPr/>
            <p:nvPr/>
          </p:nvSpPr>
          <p:spPr>
            <a:xfrm>
              <a:off x="1533411" y="0"/>
              <a:ext cx="228218" cy="228218"/>
            </a:xfrm>
            <a:prstGeom prst="rect">
              <a:avLst/>
            </a:prstGeom>
            <a:solidFill>
              <a:srgbClr val="7A2872"/>
            </a:solidFill>
            <a:ln w="9525">
              <a:noFill/>
            </a:ln>
          </p:spPr>
          <p:txBody>
            <a:bodyPr anchor="ctr"/>
            <a:lstStyle/>
            <a:p>
              <a:pPr algn="ctr"/>
              <a:endParaRPr lang="zh-CN" altLang="zh-CN" sz="900" dirty="0">
                <a:solidFill>
                  <a:srgbClr val="40404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直接连接符 13"/>
            <p:cNvSpPr>
              <a:spLocks noChangeShapeType="1"/>
            </p:cNvSpPr>
            <p:nvPr/>
          </p:nvSpPr>
          <p:spPr bwMode="auto">
            <a:xfrm>
              <a:off x="0" y="114109"/>
              <a:ext cx="1398090" cy="0"/>
            </a:xfrm>
            <a:prstGeom prst="line">
              <a:avLst/>
            </a:prstGeom>
            <a:noFill/>
            <a:ln w="9525">
              <a:solidFill>
                <a:srgbClr val="7A287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
          <p:nvSpPr>
            <p:cNvPr id="37" name="直接连接符 14"/>
            <p:cNvSpPr>
              <a:spLocks noChangeShapeType="1"/>
            </p:cNvSpPr>
            <p:nvPr/>
          </p:nvSpPr>
          <p:spPr bwMode="auto">
            <a:xfrm>
              <a:off x="1872177" y="119181"/>
              <a:ext cx="1398090" cy="0"/>
            </a:xfrm>
            <a:prstGeom prst="line">
              <a:avLst/>
            </a:prstGeom>
            <a:noFill/>
            <a:ln w="9525">
              <a:solidFill>
                <a:srgbClr val="7A287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grpSp>
      <p:sp>
        <p:nvSpPr>
          <p:cNvPr id="9" name="文本框 92">
            <a:extLst>
              <a:ext uri="{FF2B5EF4-FFF2-40B4-BE49-F238E27FC236}">
                <a16:creationId xmlns="" xmlns:a16="http://schemas.microsoft.com/office/drawing/2014/main" id="{A247255F-D9CA-8B43-8782-249DE3F59EF0}"/>
              </a:ext>
            </a:extLst>
          </p:cNvPr>
          <p:cNvSpPr txBox="1"/>
          <p:nvPr/>
        </p:nvSpPr>
        <p:spPr>
          <a:xfrm rot="21172913">
            <a:off x="70244" y="203897"/>
            <a:ext cx="2329921"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常见疾病</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3" name="灯片编号占位符 2">
            <a:extLst>
              <a:ext uri="{FF2B5EF4-FFF2-40B4-BE49-F238E27FC236}">
                <a16:creationId xmlns="" xmlns:a16="http://schemas.microsoft.com/office/drawing/2014/main" id="{7F0B9D7F-B7C9-294B-A548-800024ADF7E2}"/>
              </a:ext>
            </a:extLst>
          </p:cNvPr>
          <p:cNvSpPr>
            <a:spLocks noGrp="1"/>
          </p:cNvSpPr>
          <p:nvPr>
            <p:ph type="sldNum" sz="quarter" idx="12"/>
          </p:nvPr>
        </p:nvSpPr>
        <p:spPr/>
        <p:txBody>
          <a:bodyPr/>
          <a:lstStyle/>
          <a:p>
            <a:fld id="{118D5ACA-62CA-46DB-AD6B-12EDD6D51A23}" type="slidenum">
              <a:rPr lang="zh-CN" altLang="en-US" smtClean="0"/>
              <a:pPr/>
              <a:t>18</a:t>
            </a:fld>
            <a:endParaRPr lang="zh-CN" altLang="en-US" dirty="0"/>
          </a:p>
        </p:txBody>
      </p:sp>
      <p:sp>
        <p:nvSpPr>
          <p:cNvPr id="11" name="矩形 10"/>
          <p:cNvSpPr/>
          <p:nvPr/>
        </p:nvSpPr>
        <p:spPr>
          <a:xfrm>
            <a:off x="4737884" y="858026"/>
            <a:ext cx="3071834" cy="683264"/>
          </a:xfrm>
          <a:prstGeom prst="rect">
            <a:avLst/>
          </a:prstGeom>
        </p:spPr>
        <p:txBody>
          <a:bodyPr wrap="square">
            <a:spAutoFit/>
          </a:bodyPr>
          <a:lstStyle/>
          <a:p>
            <a:pPr algn="ctr">
              <a:lnSpc>
                <a:spcPct val="120000"/>
              </a:lnSpc>
            </a:pPr>
            <a:r>
              <a:rPr lang="zh-CN" altLang="en-US" sz="3200" b="1" dirty="0" smtClean="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rPr>
              <a:t>恶心、呕吐</a:t>
            </a:r>
            <a:endParaRPr lang="en-US" altLang="zh-CN" sz="3200" b="1" dirty="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2" name="图片 11" descr="11938910810284265273.PNG"/>
          <p:cNvPicPr>
            <a:picLocks noChangeAspect="1"/>
          </p:cNvPicPr>
          <p:nvPr/>
        </p:nvPicPr>
        <p:blipFill>
          <a:blip r:embed="rId3" cstate="print"/>
          <a:stretch>
            <a:fillRect/>
          </a:stretch>
        </p:blipFill>
        <p:spPr>
          <a:xfrm>
            <a:off x="9714184" y="2137032"/>
            <a:ext cx="2954661" cy="2285246"/>
          </a:xfrm>
          <a:prstGeom prst="rect">
            <a:avLst/>
          </a:prstGeom>
        </p:spPr>
      </p:pic>
    </p:spTree>
    <p:custDataLst>
      <p:tags r:id="rId1"/>
    </p:custDataLst>
    <p:extLst>
      <p:ext uri="{BB962C8B-B14F-4D97-AF65-F5344CB8AC3E}">
        <p14:creationId xmlns:p14="http://schemas.microsoft.com/office/powerpoint/2010/main" val="4136040450"/>
      </p:ext>
    </p:extLst>
  </p:cSld>
  <p:clrMapOvr>
    <a:masterClrMapping/>
  </p:clrMapOvr>
  <p:transition spd="med">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直角三角形 19"/>
          <p:cNvSpPr/>
          <p:nvPr>
            <p:custDataLst>
              <p:tags r:id="rId2"/>
            </p:custDataLst>
          </p:nvPr>
        </p:nvSpPr>
        <p:spPr>
          <a:xfrm>
            <a:off x="1126654" y="1511603"/>
            <a:ext cx="8164676" cy="4870519"/>
          </a:xfrm>
          <a:prstGeom prst="rtTriangle">
            <a:avLst/>
          </a:prstGeom>
          <a:solidFill>
            <a:srgbClr val="7A2872"/>
          </a:solidFill>
          <a:ln>
            <a:noFill/>
          </a:ln>
        </p:spPr>
        <p:style>
          <a:lnRef idx="2">
            <a:schemeClr val="accent1">
              <a:shade val="50000"/>
            </a:schemeClr>
          </a:lnRef>
          <a:fillRef idx="1">
            <a:schemeClr val="accent1"/>
          </a:fillRef>
          <a:effectRef idx="0">
            <a:schemeClr val="accent1"/>
          </a:effectRef>
          <a:fontRef idx="minor">
            <a:schemeClr val="lt1"/>
          </a:fontRef>
        </p:style>
        <p:txBody>
          <a:bodyPr lIns="90016" tIns="46808" rIns="90016" bIns="46808" anchor="ctr"/>
          <a:lstStyle/>
          <a:p>
            <a:pPr lvl="0">
              <a:lnSpc>
                <a:spcPct val="150000"/>
              </a:lnSpc>
              <a:defRPr/>
            </a:pPr>
            <a:r>
              <a:rPr lang="zh-CN" altLang="en-US" sz="2800" b="1" dirty="0" smtClean="0">
                <a:solidFill>
                  <a:schemeClr val="bg1"/>
                </a:solidFill>
                <a:latin typeface="华文新魏" pitchFamily="2" charset="-122"/>
                <a:ea typeface="华文新魏" pitchFamily="2" charset="-122"/>
              </a:rPr>
              <a:t>消化不良性、病毒性肠炎、细菌性痢疾、细菌性食物中毒等。</a:t>
            </a:r>
            <a:endParaRPr kumimoji="0" lang="zh-CN" altLang="zh-CN" sz="2800" b="1" i="0" u="none" strike="noStrike" kern="1200" cap="none" spc="0" normalizeH="0" baseline="0" noProof="1">
              <a:ln>
                <a:noFill/>
              </a:ln>
              <a:solidFill>
                <a:schemeClr val="bg1"/>
              </a:solidFill>
              <a:effectLst/>
              <a:uLnTx/>
              <a:uFillTx/>
              <a:latin typeface="Microsoft YaHei" panose="020B0503020204020204" pitchFamily="34" charset="-122"/>
              <a:ea typeface="Microsoft YaHei" panose="020B0503020204020204" pitchFamily="34" charset="-122"/>
              <a:sym typeface="+mn-ea"/>
            </a:endParaRPr>
          </a:p>
        </p:txBody>
      </p:sp>
      <p:sp>
        <p:nvSpPr>
          <p:cNvPr id="13" name="矩形 12"/>
          <p:cNvSpPr/>
          <p:nvPr>
            <p:custDataLst>
              <p:tags r:id="rId3"/>
            </p:custDataLst>
          </p:nvPr>
        </p:nvSpPr>
        <p:spPr>
          <a:xfrm>
            <a:off x="3121360" y="992082"/>
            <a:ext cx="1743398" cy="1200372"/>
          </a:xfrm>
          <a:prstGeom prst="rect">
            <a:avLst/>
          </a:prstGeom>
        </p:spPr>
        <p:txBody>
          <a:bodyPr lIns="90016" tIns="46808" rIns="90016" bIns="46808">
            <a:normAutofit fontScale="82500" lnSpcReduction="10000"/>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7200" b="0" i="1" u="none" strike="noStrike" kern="1200" cap="none" spc="0" normalizeH="0" baseline="0" noProof="1" smtClean="0">
                <a:ln>
                  <a:noFill/>
                </a:ln>
                <a:solidFill>
                  <a:srgbClr val="933175"/>
                </a:solidFill>
                <a:effectLst/>
                <a:uLnTx/>
                <a:uFillTx/>
                <a:latin typeface="微软雅黑" panose="020B0503020204020204" pitchFamily="34" charset="-122"/>
                <a:ea typeface="微软雅黑" panose="020B0503020204020204" pitchFamily="34" charset="-122"/>
                <a:cs typeface="+mn-cs"/>
                <a:sym typeface="+mn-ea"/>
              </a:rPr>
              <a:t>腹泻</a:t>
            </a:r>
            <a:endParaRPr kumimoji="0" lang="zh-CN" altLang="en-US" sz="7200" b="0" i="1" u="none" strike="noStrike" kern="1200" cap="none" spc="0" normalizeH="0" baseline="0" noProof="1">
              <a:ln>
                <a:noFill/>
              </a:ln>
              <a:solidFill>
                <a:srgbClr val="933175"/>
              </a:solidFill>
              <a:effectLst/>
              <a:uLnTx/>
              <a:uFillTx/>
              <a:latin typeface="微软雅黑" panose="020B0503020204020204" pitchFamily="34" charset="-122"/>
              <a:ea typeface="微软雅黑" panose="020B0503020204020204" pitchFamily="34" charset="-122"/>
              <a:cs typeface="+mn-cs"/>
              <a:sym typeface="+mn-ea"/>
            </a:endParaRPr>
          </a:p>
        </p:txBody>
      </p:sp>
      <p:sp>
        <p:nvSpPr>
          <p:cNvPr id="14" name="矩形 13"/>
          <p:cNvSpPr/>
          <p:nvPr>
            <p:custDataLst>
              <p:tags r:id="rId4"/>
            </p:custDataLst>
          </p:nvPr>
        </p:nvSpPr>
        <p:spPr>
          <a:xfrm>
            <a:off x="6095608" y="5374010"/>
            <a:ext cx="1743398" cy="1200372"/>
          </a:xfrm>
          <a:prstGeom prst="rect">
            <a:avLst/>
          </a:prstGeom>
        </p:spPr>
        <p:txBody>
          <a:bodyPr lIns="90016" tIns="46808" rIns="90016" bIns="46808">
            <a:normAutofit fontScale="82500" lnSpcReduction="10000"/>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7200" b="0" i="1" u="none" strike="noStrike" kern="1200" cap="none" spc="0" normalizeH="0" baseline="0" noProof="1" smtClean="0">
                <a:ln>
                  <a:noFill/>
                </a:ln>
                <a:solidFill>
                  <a:schemeClr val="bg1"/>
                </a:solidFill>
                <a:effectLst/>
                <a:uLnTx/>
                <a:uFillTx/>
                <a:latin typeface="微软雅黑" panose="020B0503020204020204" pitchFamily="34" charset="-122"/>
                <a:ea typeface="微软雅黑" panose="020B0503020204020204" pitchFamily="34" charset="-122"/>
                <a:cs typeface="+mn-cs"/>
                <a:sym typeface="+mn-ea"/>
              </a:rPr>
              <a:t>病因</a:t>
            </a:r>
            <a:endParaRPr kumimoji="0" lang="zh-CN" altLang="en-US" sz="7200" b="0" i="1" u="none" strike="noStrike" kern="1200" cap="none" spc="0" normalizeH="0" baseline="0" noProof="1">
              <a:ln>
                <a:noFill/>
              </a:ln>
              <a:solidFill>
                <a:schemeClr val="bg1"/>
              </a:solidFill>
              <a:effectLst/>
              <a:uLnTx/>
              <a:uFillTx/>
              <a:latin typeface="微软雅黑" panose="020B0503020204020204" pitchFamily="34" charset="-122"/>
              <a:ea typeface="微软雅黑" panose="020B0503020204020204" pitchFamily="34" charset="-122"/>
              <a:cs typeface="+mn-cs"/>
              <a:sym typeface="+mn-ea"/>
            </a:endParaRPr>
          </a:p>
        </p:txBody>
      </p:sp>
      <p:sp>
        <p:nvSpPr>
          <p:cNvPr id="99339" name="文本框 1"/>
          <p:cNvSpPr txBox="1"/>
          <p:nvPr/>
        </p:nvSpPr>
        <p:spPr>
          <a:xfrm>
            <a:off x="5525452" y="530460"/>
            <a:ext cx="6169183" cy="3323987"/>
          </a:xfrm>
          <a:prstGeom prst="rect">
            <a:avLst/>
          </a:prstGeom>
          <a:solidFill>
            <a:srgbClr val="7A2872"/>
          </a:solidFill>
          <a:ln w="9525">
            <a:noFill/>
          </a:ln>
        </p:spPr>
        <p:txBody>
          <a:bodyPr wrap="square" anchor="t">
            <a:spAutoFit/>
          </a:bodyPr>
          <a:lstStyle/>
          <a:p>
            <a:pPr>
              <a:lnSpc>
                <a:spcPct val="150000"/>
              </a:lnSpc>
            </a:pPr>
            <a:r>
              <a:rPr lang="zh-CN" altLang="en-US" sz="2800" b="1" dirty="0" smtClean="0">
                <a:solidFill>
                  <a:schemeClr val="bg1"/>
                </a:solidFill>
                <a:latin typeface="华文新魏" pitchFamily="2" charset="-122"/>
                <a:ea typeface="华文新魏" pitchFamily="2" charset="-122"/>
              </a:rPr>
              <a:t>肠粘膜的分泌和吸收障碍，肠蠕动过快，致使排便频率增加，每天排大便可达</a:t>
            </a:r>
            <a:r>
              <a:rPr lang="en-US" altLang="zh-CN" sz="2800" b="1" dirty="0" smtClean="0">
                <a:solidFill>
                  <a:schemeClr val="bg1"/>
                </a:solidFill>
                <a:latin typeface="华文新魏" pitchFamily="2" charset="-122"/>
                <a:ea typeface="华文新魏" pitchFamily="2" charset="-122"/>
              </a:rPr>
              <a:t>3</a:t>
            </a:r>
            <a:r>
              <a:rPr lang="en-US" altLang="en-US" sz="2800" b="1" dirty="0" smtClean="0">
                <a:solidFill>
                  <a:schemeClr val="bg1"/>
                </a:solidFill>
                <a:latin typeface="华文新魏" pitchFamily="2" charset="-122"/>
                <a:ea typeface="华文新魏" pitchFamily="2" charset="-122"/>
              </a:rPr>
              <a:t>～</a:t>
            </a:r>
            <a:r>
              <a:rPr lang="en-US" altLang="zh-CN" sz="2800" b="1" dirty="0" smtClean="0">
                <a:solidFill>
                  <a:schemeClr val="bg1"/>
                </a:solidFill>
                <a:latin typeface="华文新魏" pitchFamily="2" charset="-122"/>
                <a:ea typeface="华文新魏" pitchFamily="2" charset="-122"/>
              </a:rPr>
              <a:t>10</a:t>
            </a:r>
            <a:r>
              <a:rPr lang="zh-CN" altLang="en-US" sz="2800" b="1" dirty="0" smtClean="0">
                <a:solidFill>
                  <a:schemeClr val="bg1"/>
                </a:solidFill>
                <a:latin typeface="华文新魏" pitchFamily="2" charset="-122"/>
                <a:ea typeface="华文新魏" pitchFamily="2" charset="-122"/>
              </a:rPr>
              <a:t>次以上，大便性状改变，可有稀便、水样便等。急性腹泻多发生在夏秋季</a:t>
            </a:r>
            <a:endParaRPr lang="zh-CN" altLang="zh-CN" sz="2800" b="1" dirty="0">
              <a:solidFill>
                <a:schemeClr val="bg1"/>
              </a:solidFill>
              <a:latin typeface="Microsoft YaHei" panose="020B0503020204020204" pitchFamily="34" charset="-122"/>
              <a:ea typeface="Microsoft YaHei" panose="020B0503020204020204" pitchFamily="34" charset="-122"/>
              <a:sym typeface="黑体" panose="02010609060101010101" pitchFamily="49" charset="-122"/>
            </a:endParaRPr>
          </a:p>
        </p:txBody>
      </p:sp>
      <p:sp>
        <p:nvSpPr>
          <p:cNvPr id="18" name="文本框 92">
            <a:extLst>
              <a:ext uri="{FF2B5EF4-FFF2-40B4-BE49-F238E27FC236}">
                <a16:creationId xmlns="" xmlns:a16="http://schemas.microsoft.com/office/drawing/2014/main" id="{CC2B27B4-1DF5-0A46-B00D-C26D62590198}"/>
              </a:ext>
            </a:extLst>
          </p:cNvPr>
          <p:cNvSpPr txBox="1"/>
          <p:nvPr/>
        </p:nvSpPr>
        <p:spPr>
          <a:xfrm rot="21172913">
            <a:off x="70244" y="203897"/>
            <a:ext cx="2329921"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常见疾病</a:t>
            </a:r>
            <a:endParaRPr lang="en-US" altLang="zh-CN"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2" name="灯片编号占位符 1">
            <a:extLst>
              <a:ext uri="{FF2B5EF4-FFF2-40B4-BE49-F238E27FC236}">
                <a16:creationId xmlns="" xmlns:a16="http://schemas.microsoft.com/office/drawing/2014/main" id="{D62F887F-643A-E545-9204-045DCC8A8D11}"/>
              </a:ext>
            </a:extLst>
          </p:cNvPr>
          <p:cNvSpPr>
            <a:spLocks noGrp="1"/>
          </p:cNvSpPr>
          <p:nvPr>
            <p:ph type="sldNum" sz="quarter" idx="12"/>
          </p:nvPr>
        </p:nvSpPr>
        <p:spPr/>
        <p:txBody>
          <a:bodyPr/>
          <a:lstStyle/>
          <a:p>
            <a:fld id="{118D5ACA-62CA-46DB-AD6B-12EDD6D51A23}" type="slidenum">
              <a:rPr lang="zh-CN" altLang="en-US" smtClean="0"/>
              <a:pPr/>
              <a:t>19</a:t>
            </a:fld>
            <a:endParaRPr lang="zh-CN" altLang="en-US" dirty="0"/>
          </a:p>
        </p:txBody>
      </p:sp>
      <p:pic>
        <p:nvPicPr>
          <p:cNvPr id="11" name="图片 10" descr="Screenshot_20191011_154550.jpg"/>
          <p:cNvPicPr>
            <a:picLocks noChangeAspect="1"/>
          </p:cNvPicPr>
          <p:nvPr/>
        </p:nvPicPr>
        <p:blipFill>
          <a:blip r:embed="rId6" cstate="print"/>
          <a:stretch>
            <a:fillRect/>
          </a:stretch>
        </p:blipFill>
        <p:spPr>
          <a:xfrm>
            <a:off x="8666974" y="3358356"/>
            <a:ext cx="3143272" cy="3155582"/>
          </a:xfrm>
          <a:prstGeom prst="rect">
            <a:avLst/>
          </a:prstGeom>
        </p:spPr>
      </p:pic>
    </p:spTree>
    <p:custDataLst>
      <p:tags r:id="rId1"/>
    </p:custDataLst>
    <p:extLst>
      <p:ext uri="{BB962C8B-B14F-4D97-AF65-F5344CB8AC3E}">
        <p14:creationId xmlns:p14="http://schemas.microsoft.com/office/powerpoint/2010/main" val="2942449665"/>
      </p:ext>
    </p:extLst>
  </p:cSld>
  <p:clrMapOvr>
    <a:masterClrMapping/>
  </p:clrMapOvr>
  <p:transition spd="slow">
    <p:split orient="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grpSp>
        <p:nvGrpSpPr>
          <p:cNvPr id="41990" name="组合 52">
            <a:extLst>
              <a:ext uri="{FF2B5EF4-FFF2-40B4-BE49-F238E27FC236}">
                <a16:creationId xmlns="" xmlns:a16="http://schemas.microsoft.com/office/drawing/2014/main" id="{863F82C6-BAEA-A249-A1B0-7D181E34F0B6}"/>
              </a:ext>
            </a:extLst>
          </p:cNvPr>
          <p:cNvGrpSpPr>
            <a:grpSpLocks/>
          </p:cNvGrpSpPr>
          <p:nvPr/>
        </p:nvGrpSpPr>
        <p:grpSpPr bwMode="auto">
          <a:xfrm>
            <a:off x="1523802" y="1071077"/>
            <a:ext cx="2753954" cy="4646008"/>
            <a:chOff x="0" y="1111187"/>
            <a:chExt cx="2754050" cy="4646991"/>
          </a:xfrm>
        </p:grpSpPr>
        <p:sp>
          <p:nvSpPr>
            <p:cNvPr id="48" name="椭圆 47">
              <a:extLst>
                <a:ext uri="{FF2B5EF4-FFF2-40B4-BE49-F238E27FC236}">
                  <a16:creationId xmlns="" xmlns:a16="http://schemas.microsoft.com/office/drawing/2014/main" id="{AABD19D5-B5C4-496A-B377-3B4CD3D4893F}"/>
                </a:ext>
              </a:extLst>
            </p:cNvPr>
            <p:cNvSpPr/>
            <p:nvPr/>
          </p:nvSpPr>
          <p:spPr>
            <a:xfrm>
              <a:off x="2450866" y="4864342"/>
              <a:ext cx="200006" cy="200041"/>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9" name="椭圆 48">
              <a:extLst>
                <a:ext uri="{FF2B5EF4-FFF2-40B4-BE49-F238E27FC236}">
                  <a16:creationId xmlns="" xmlns:a16="http://schemas.microsoft.com/office/drawing/2014/main" id="{CE037533-BCAE-48C2-A65B-B4A3A6984CD8}"/>
                </a:ext>
              </a:extLst>
            </p:cNvPr>
            <p:cNvSpPr/>
            <p:nvPr/>
          </p:nvSpPr>
          <p:spPr>
            <a:xfrm>
              <a:off x="0" y="1111187"/>
              <a:ext cx="312708" cy="312763"/>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0" name="椭圆 49">
              <a:extLst>
                <a:ext uri="{FF2B5EF4-FFF2-40B4-BE49-F238E27FC236}">
                  <a16:creationId xmlns="" xmlns:a16="http://schemas.microsoft.com/office/drawing/2014/main" id="{4C063A30-86AF-4E2C-8D46-FD81752067C4}"/>
                </a:ext>
              </a:extLst>
            </p:cNvPr>
            <p:cNvSpPr/>
            <p:nvPr/>
          </p:nvSpPr>
          <p:spPr>
            <a:xfrm>
              <a:off x="1114319" y="1611291"/>
              <a:ext cx="904789" cy="90494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 name="椭圆 50">
              <a:extLst>
                <a:ext uri="{FF2B5EF4-FFF2-40B4-BE49-F238E27FC236}">
                  <a16:creationId xmlns="" xmlns:a16="http://schemas.microsoft.com/office/drawing/2014/main" id="{04F59FBB-A4B3-4F92-964C-B04462853D64}"/>
                </a:ext>
              </a:extLst>
            </p:cNvPr>
            <p:cNvSpPr/>
            <p:nvPr/>
          </p:nvSpPr>
          <p:spPr>
            <a:xfrm>
              <a:off x="853993" y="5459704"/>
              <a:ext cx="298422" cy="29847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52" name="椭圆 51">
              <a:extLst>
                <a:ext uri="{FF2B5EF4-FFF2-40B4-BE49-F238E27FC236}">
                  <a16:creationId xmlns="" xmlns:a16="http://schemas.microsoft.com/office/drawing/2014/main" id="{CB6F4B77-8BF0-45CB-A5F6-D2D71D13FA76}"/>
                </a:ext>
              </a:extLst>
            </p:cNvPr>
            <p:cNvSpPr/>
            <p:nvPr/>
          </p:nvSpPr>
          <p:spPr>
            <a:xfrm>
              <a:off x="2312767" y="1195332"/>
              <a:ext cx="441283" cy="439773"/>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grpSp>
      <p:sp>
        <p:nvSpPr>
          <p:cNvPr id="19" name="矩形 18">
            <a:extLst>
              <a:ext uri="{FF2B5EF4-FFF2-40B4-BE49-F238E27FC236}">
                <a16:creationId xmlns="" xmlns:a16="http://schemas.microsoft.com/office/drawing/2014/main" id="{D2C90091-575F-FE4A-B1E4-8F163B95F4BE}"/>
              </a:ext>
            </a:extLst>
          </p:cNvPr>
          <p:cNvSpPr/>
          <p:nvPr/>
        </p:nvSpPr>
        <p:spPr>
          <a:xfrm>
            <a:off x="5112744" y="356097"/>
            <a:ext cx="5734990" cy="830997"/>
          </a:xfrm>
          <a:prstGeom prst="rect">
            <a:avLst/>
          </a:prstGeom>
          <a:noFill/>
        </p:spPr>
        <p:txBody>
          <a:bodyPr wrap="square" lIns="91440" tIns="45720" rIns="91440" bIns="45720">
            <a:spAutoFit/>
          </a:bodyPr>
          <a:lstStyle/>
          <a:p>
            <a:pPr algn="ctr"/>
            <a:r>
              <a:rPr lang="en-US" altLang="zh-CN" sz="4800" b="1" cap="all" spc="0" dirty="0">
                <a:ln w="9000" cmpd="sng">
                  <a:noFill/>
                  <a:prstDash val="solid"/>
                </a:ln>
                <a:gradFill flip="none" rotWithShape="1">
                  <a:gsLst>
                    <a:gs pos="0">
                      <a:srgbClr val="000082"/>
                    </a:gs>
                    <a:gs pos="30000">
                      <a:srgbClr val="66008F"/>
                    </a:gs>
                    <a:gs pos="64999">
                      <a:srgbClr val="BA0066"/>
                    </a:gs>
                    <a:gs pos="89999">
                      <a:srgbClr val="FF0000"/>
                    </a:gs>
                    <a:gs pos="100000">
                      <a:srgbClr val="FF8200"/>
                    </a:gs>
                  </a:gsLst>
                  <a:path path="circle">
                    <a:fillToRect l="100000" t="100000"/>
                  </a:path>
                  <a:tileRect r="-100000" b="-100000"/>
                </a:gradFill>
                <a:effectLst>
                  <a:reflection blurRad="12700" stA="28000" endPos="45000" dist="1000" dir="5400000" sy="-100000" algn="bl" rotWithShape="0"/>
                </a:effectLst>
                <a:latin typeface="Microsoft YaHei" panose="020B0503020204020204" pitchFamily="34" charset="-122"/>
                <a:ea typeface="Microsoft YaHei" panose="020B0503020204020204" pitchFamily="34" charset="-122"/>
              </a:rPr>
              <a:t>Contents</a:t>
            </a:r>
            <a:endParaRPr lang="zh-CN" altLang="en-US" sz="4800" b="1" cap="all" spc="0" dirty="0">
              <a:ln w="9000" cmpd="sng">
                <a:noFill/>
                <a:prstDash val="solid"/>
              </a:ln>
              <a:gradFill flip="none" rotWithShape="1">
                <a:gsLst>
                  <a:gs pos="0">
                    <a:srgbClr val="000082"/>
                  </a:gs>
                  <a:gs pos="30000">
                    <a:srgbClr val="66008F"/>
                  </a:gs>
                  <a:gs pos="64999">
                    <a:srgbClr val="BA0066"/>
                  </a:gs>
                  <a:gs pos="89999">
                    <a:srgbClr val="FF0000"/>
                  </a:gs>
                  <a:gs pos="100000">
                    <a:srgbClr val="FF8200"/>
                  </a:gs>
                </a:gsLst>
                <a:path path="circle">
                  <a:fillToRect l="100000" t="100000"/>
                </a:path>
                <a:tileRect r="-100000" b="-100000"/>
              </a:gradFill>
              <a:effectLst>
                <a:reflection blurRad="12700" stA="28000" endPos="45000" dist="1000" dir="5400000" sy="-100000" algn="bl" rotWithShape="0"/>
              </a:effectLst>
              <a:latin typeface="Microsoft YaHei" panose="020B0503020204020204" pitchFamily="34" charset="-122"/>
              <a:ea typeface="Microsoft YaHei" panose="020B0503020204020204" pitchFamily="34" charset="-122"/>
            </a:endParaRPr>
          </a:p>
        </p:txBody>
      </p:sp>
      <p:sp>
        <p:nvSpPr>
          <p:cNvPr id="24" name="灯片编号占位符 5">
            <a:extLst>
              <a:ext uri="{FF2B5EF4-FFF2-40B4-BE49-F238E27FC236}">
                <a16:creationId xmlns="" xmlns:a16="http://schemas.microsoft.com/office/drawing/2014/main" id="{1329D212-C625-D64D-9704-2362B6B84DD3}"/>
              </a:ext>
            </a:extLst>
          </p:cNvPr>
          <p:cNvSpPr>
            <a:spLocks noGrp="1"/>
          </p:cNvSpPr>
          <p:nvPr>
            <p:ph type="sldNum" sz="quarter" idx="12"/>
          </p:nvPr>
        </p:nvSpPr>
        <p:spPr>
          <a:xfrm>
            <a:off x="8610044" y="6358219"/>
            <a:ext cx="2742091" cy="364359"/>
          </a:xfrm>
        </p:spPr>
        <p:txBody>
          <a:bodyPr/>
          <a:lstStyle/>
          <a:p>
            <a:fld id="{118D5ACA-62CA-46DB-AD6B-12EDD6D51A23}" type="slidenum">
              <a:rPr lang="zh-CN" altLang="en-US" smtClean="0"/>
              <a:pPr/>
              <a:t>2</a:t>
            </a:fld>
            <a:endParaRPr lang="zh-CN" altLang="en-US" dirty="0"/>
          </a:p>
        </p:txBody>
      </p:sp>
      <p:sp>
        <p:nvSpPr>
          <p:cNvPr id="12" name="矩形 11"/>
          <p:cNvSpPr/>
          <p:nvPr/>
        </p:nvSpPr>
        <p:spPr>
          <a:xfrm>
            <a:off x="6915149" y="2720166"/>
            <a:ext cx="2952328" cy="523220"/>
          </a:xfrm>
          <a:prstGeom prst="rect">
            <a:avLst/>
          </a:prstGeom>
        </p:spPr>
        <p:txBody>
          <a:bodyPr wrap="square">
            <a:spAutoFit/>
          </a:bodyPr>
          <a:lstStyle/>
          <a:p>
            <a:r>
              <a:rPr lang="zh-CN" altLang="en-US" sz="2800" b="1" dirty="0" smtClean="0">
                <a:solidFill>
                  <a:schemeClr val="tx1">
                    <a:lumMod val="65000"/>
                    <a:lumOff val="35000"/>
                  </a:schemeClr>
                </a:solidFill>
                <a:latin typeface="微软雅黑" pitchFamily="34" charset="-122"/>
                <a:ea typeface="微软雅黑" pitchFamily="34" charset="-122"/>
              </a:rPr>
              <a:t>健康生活方式</a:t>
            </a:r>
            <a:endParaRPr lang="en-US" altLang="zh-CN" sz="2800" b="1" dirty="0">
              <a:solidFill>
                <a:schemeClr val="tx1">
                  <a:lumMod val="65000"/>
                  <a:lumOff val="35000"/>
                </a:schemeClr>
              </a:solidFill>
              <a:latin typeface="微软雅黑" pitchFamily="34" charset="-122"/>
              <a:ea typeface="微软雅黑" pitchFamily="34" charset="-122"/>
            </a:endParaRPr>
          </a:p>
        </p:txBody>
      </p:sp>
      <p:sp>
        <p:nvSpPr>
          <p:cNvPr id="13" name="椭圆 12"/>
          <p:cNvSpPr/>
          <p:nvPr/>
        </p:nvSpPr>
        <p:spPr>
          <a:xfrm>
            <a:off x="6267078" y="1813679"/>
            <a:ext cx="432048" cy="432048"/>
          </a:xfrm>
          <a:prstGeom prst="ellipse">
            <a:avLst/>
          </a:prstGeom>
          <a:solidFill>
            <a:srgbClr val="FF160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rPr>
              <a:t>1</a:t>
            </a:r>
            <a:endParaRPr lang="zh-CN" altLang="en-US" sz="2400" b="1" dirty="0">
              <a:solidFill>
                <a:schemeClr val="bg1"/>
              </a:solidFill>
            </a:endParaRPr>
          </a:p>
        </p:txBody>
      </p:sp>
      <p:sp>
        <p:nvSpPr>
          <p:cNvPr id="15" name="矩形 14"/>
          <p:cNvSpPr/>
          <p:nvPr/>
        </p:nvSpPr>
        <p:spPr>
          <a:xfrm>
            <a:off x="6915149" y="3554646"/>
            <a:ext cx="3500537" cy="523220"/>
          </a:xfrm>
          <a:prstGeom prst="rect">
            <a:avLst/>
          </a:prstGeom>
        </p:spPr>
        <p:txBody>
          <a:bodyPr wrap="square">
            <a:spAutoFit/>
          </a:bodyPr>
          <a:lstStyle/>
          <a:p>
            <a:r>
              <a:rPr lang="zh-CN" altLang="en-US" sz="2800" b="1" dirty="0" smtClean="0">
                <a:solidFill>
                  <a:schemeClr val="tx1">
                    <a:lumMod val="65000"/>
                    <a:lumOff val="35000"/>
                  </a:schemeClr>
                </a:solidFill>
                <a:latin typeface="微软雅黑" pitchFamily="34" charset="-122"/>
                <a:ea typeface="微软雅黑" pitchFamily="34" charset="-122"/>
              </a:rPr>
              <a:t>安全应急与避险</a:t>
            </a:r>
            <a:endParaRPr lang="en-US" altLang="zh-CN" sz="2800" b="1" dirty="0">
              <a:solidFill>
                <a:schemeClr val="tx1">
                  <a:lumMod val="65000"/>
                  <a:lumOff val="35000"/>
                </a:schemeClr>
              </a:solidFill>
              <a:latin typeface="微软雅黑" pitchFamily="34" charset="-122"/>
              <a:ea typeface="微软雅黑" pitchFamily="34" charset="-122"/>
            </a:endParaRPr>
          </a:p>
        </p:txBody>
      </p:sp>
      <p:sp>
        <p:nvSpPr>
          <p:cNvPr id="16" name="矩形 15"/>
          <p:cNvSpPr/>
          <p:nvPr/>
        </p:nvSpPr>
        <p:spPr>
          <a:xfrm>
            <a:off x="6915149" y="4418742"/>
            <a:ext cx="4004593" cy="523220"/>
          </a:xfrm>
          <a:prstGeom prst="rect">
            <a:avLst/>
          </a:prstGeom>
        </p:spPr>
        <p:txBody>
          <a:bodyPr wrap="square">
            <a:spAutoFit/>
          </a:bodyPr>
          <a:lstStyle/>
          <a:p>
            <a:r>
              <a:rPr lang="zh-CN" altLang="en-US" sz="2800" b="1" dirty="0" smtClean="0">
                <a:solidFill>
                  <a:schemeClr val="tx1">
                    <a:lumMod val="65000"/>
                    <a:lumOff val="35000"/>
                  </a:schemeClr>
                </a:solidFill>
                <a:latin typeface="微软雅黑" pitchFamily="34" charset="-122"/>
                <a:ea typeface="微软雅黑" pitchFamily="34" charset="-122"/>
              </a:rPr>
              <a:t>疾病预防</a:t>
            </a:r>
            <a:endParaRPr lang="en-US" altLang="zh-CN" sz="2800" b="1" dirty="0" smtClean="0">
              <a:solidFill>
                <a:schemeClr val="tx1">
                  <a:lumMod val="65000"/>
                  <a:lumOff val="35000"/>
                </a:schemeClr>
              </a:solidFill>
              <a:latin typeface="微软雅黑" pitchFamily="34" charset="-122"/>
              <a:ea typeface="微软雅黑" pitchFamily="34" charset="-122"/>
            </a:endParaRPr>
          </a:p>
        </p:txBody>
      </p:sp>
      <p:sp>
        <p:nvSpPr>
          <p:cNvPr id="23" name="椭圆 22"/>
          <p:cNvSpPr/>
          <p:nvPr/>
        </p:nvSpPr>
        <p:spPr>
          <a:xfrm>
            <a:off x="6267078" y="2749782"/>
            <a:ext cx="432048" cy="432047"/>
          </a:xfrm>
          <a:prstGeom prst="ellipse">
            <a:avLst/>
          </a:prstGeom>
          <a:solidFill>
            <a:srgbClr val="C0000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rPr>
              <a:t>2</a:t>
            </a:r>
            <a:endParaRPr lang="zh-CN" altLang="en-US" sz="2400" b="1" dirty="0">
              <a:solidFill>
                <a:schemeClr val="bg1"/>
              </a:solidFill>
            </a:endParaRPr>
          </a:p>
        </p:txBody>
      </p:sp>
      <p:sp>
        <p:nvSpPr>
          <p:cNvPr id="28" name="椭圆 27"/>
          <p:cNvSpPr/>
          <p:nvPr/>
        </p:nvSpPr>
        <p:spPr>
          <a:xfrm>
            <a:off x="6267078" y="3584262"/>
            <a:ext cx="432048" cy="461665"/>
          </a:xfrm>
          <a:prstGeom prst="ellipse">
            <a:avLst/>
          </a:prstGeom>
          <a:solidFill>
            <a:srgbClr val="7030A0"/>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rPr>
              <a:t>3</a:t>
            </a:r>
            <a:endParaRPr lang="zh-CN" altLang="en-US" sz="2400" b="1" dirty="0">
              <a:solidFill>
                <a:schemeClr val="bg1"/>
              </a:solidFill>
            </a:endParaRPr>
          </a:p>
        </p:txBody>
      </p:sp>
      <p:sp>
        <p:nvSpPr>
          <p:cNvPr id="30" name="椭圆 29"/>
          <p:cNvSpPr/>
          <p:nvPr/>
        </p:nvSpPr>
        <p:spPr>
          <a:xfrm>
            <a:off x="6262310" y="4461773"/>
            <a:ext cx="432048" cy="461664"/>
          </a:xfrm>
          <a:prstGeom prst="ellipse">
            <a:avLst/>
          </a:prstGeom>
          <a:solidFill>
            <a:srgbClr val="2B1997"/>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rPr>
              <a:t>4</a:t>
            </a:r>
            <a:endParaRPr lang="zh-CN" altLang="en-US" sz="2400" b="1" dirty="0">
              <a:solidFill>
                <a:schemeClr val="bg1"/>
              </a:solidFill>
            </a:endParaRPr>
          </a:p>
        </p:txBody>
      </p:sp>
      <p:sp>
        <p:nvSpPr>
          <p:cNvPr id="27" name="矩形 26">
            <a:extLst>
              <a:ext uri="{FF2B5EF4-FFF2-40B4-BE49-F238E27FC236}">
                <a16:creationId xmlns="" xmlns:a16="http://schemas.microsoft.com/office/drawing/2014/main" id="{1203A5E7-FF1F-4446-A9C8-92EC641123AC}"/>
              </a:ext>
            </a:extLst>
          </p:cNvPr>
          <p:cNvSpPr/>
          <p:nvPr/>
        </p:nvSpPr>
        <p:spPr>
          <a:xfrm>
            <a:off x="6915149" y="1813679"/>
            <a:ext cx="3096344" cy="523220"/>
          </a:xfrm>
          <a:prstGeom prst="rect">
            <a:avLst/>
          </a:prstGeom>
        </p:spPr>
        <p:txBody>
          <a:bodyPr wrap="square">
            <a:spAutoFit/>
          </a:bodyPr>
          <a:lstStyle/>
          <a:p>
            <a:r>
              <a:rPr lang="zh-CN" altLang="en-US" sz="2800" b="1" dirty="0">
                <a:solidFill>
                  <a:schemeClr val="tx1">
                    <a:lumMod val="65000"/>
                    <a:lumOff val="35000"/>
                  </a:schemeClr>
                </a:solidFill>
                <a:latin typeface="微软雅黑" pitchFamily="34" charset="-122"/>
                <a:ea typeface="微软雅黑" pitchFamily="34" charset="-122"/>
              </a:rPr>
              <a:t>心理健康</a:t>
            </a:r>
            <a:endParaRPr lang="en-US" altLang="zh-CN" sz="2800" b="1" dirty="0">
              <a:solidFill>
                <a:schemeClr val="tx1">
                  <a:lumMod val="65000"/>
                  <a:lumOff val="35000"/>
                </a:schemeClr>
              </a:solidFill>
              <a:latin typeface="微软雅黑" pitchFamily="34" charset="-122"/>
              <a:ea typeface="微软雅黑" pitchFamily="34" charset="-122"/>
            </a:endParaRPr>
          </a:p>
        </p:txBody>
      </p:sp>
      <p:sp>
        <p:nvSpPr>
          <p:cNvPr id="5" name="流程图: 联系 4"/>
          <p:cNvSpPr/>
          <p:nvPr/>
        </p:nvSpPr>
        <p:spPr>
          <a:xfrm>
            <a:off x="6291640" y="5253422"/>
            <a:ext cx="457200" cy="457200"/>
          </a:xfrm>
          <a:prstGeom prst="flowChartConnector">
            <a:avLst/>
          </a:prstGeom>
        </p:spPr>
        <p:style>
          <a:lnRef idx="2">
            <a:schemeClr val="accent2">
              <a:shade val="50000"/>
            </a:schemeClr>
          </a:lnRef>
          <a:fillRef idx="1001">
            <a:schemeClr val="dk2"/>
          </a:fillRef>
          <a:effectRef idx="0">
            <a:schemeClr val="accent2"/>
          </a:effectRef>
          <a:fontRef idx="minor">
            <a:schemeClr val="lt1"/>
          </a:fontRef>
        </p:style>
        <p:txBody>
          <a:bodyPr rtlCol="0" anchor="ctr"/>
          <a:lstStyle/>
          <a:p>
            <a:pPr algn="ctr"/>
            <a:r>
              <a:rPr lang="en-US" altLang="zh-CN" sz="2400" b="1" dirty="0" smtClean="0">
                <a:solidFill>
                  <a:schemeClr val="bg1"/>
                </a:solidFill>
              </a:rPr>
              <a:t>5</a:t>
            </a:r>
            <a:endParaRPr lang="zh-CN" altLang="en-US" sz="2400" b="1" dirty="0">
              <a:solidFill>
                <a:schemeClr val="bg1"/>
              </a:solidFill>
            </a:endParaRPr>
          </a:p>
        </p:txBody>
      </p:sp>
      <p:sp>
        <p:nvSpPr>
          <p:cNvPr id="6" name="矩形 5"/>
          <p:cNvSpPr/>
          <p:nvPr/>
        </p:nvSpPr>
        <p:spPr>
          <a:xfrm>
            <a:off x="6927675" y="5282838"/>
            <a:ext cx="3816424" cy="523220"/>
          </a:xfrm>
          <a:prstGeom prst="rect">
            <a:avLst/>
          </a:prstGeom>
        </p:spPr>
        <p:txBody>
          <a:bodyPr wrap="square">
            <a:spAutoFit/>
          </a:bodyPr>
          <a:lstStyle/>
          <a:p>
            <a:r>
              <a:rPr lang="zh-CN" altLang="en-US" sz="2800" b="1" dirty="0" smtClean="0">
                <a:solidFill>
                  <a:schemeClr val="tx1">
                    <a:lumMod val="65000"/>
                    <a:lumOff val="35000"/>
                  </a:schemeClr>
                </a:solidFill>
                <a:latin typeface="微软雅黑" pitchFamily="34" charset="-122"/>
                <a:ea typeface="微软雅黑" pitchFamily="34" charset="-122"/>
              </a:rPr>
              <a:t>性与生殖健康</a:t>
            </a:r>
            <a:endParaRPr lang="en-US" altLang="zh-CN" sz="2800" b="1"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485468318"/>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18D5ACA-62CA-46DB-AD6B-12EDD6D51A23}" type="slidenum">
              <a:rPr lang="zh-CN" altLang="en-US" smtClean="0"/>
              <a:pPr/>
              <a:t>20</a:t>
            </a:fld>
            <a:endParaRPr lang="zh-CN" altLang="en-US" dirty="0"/>
          </a:p>
        </p:txBody>
      </p:sp>
      <p:sp>
        <p:nvSpPr>
          <p:cNvPr id="3" name="Rectangle 2"/>
          <p:cNvSpPr txBox="1">
            <a:spLocks noChangeArrowheads="1"/>
          </p:cNvSpPr>
          <p:nvPr/>
        </p:nvSpPr>
        <p:spPr>
          <a:xfrm>
            <a:off x="523042" y="1572406"/>
            <a:ext cx="957486" cy="563563"/>
          </a:xfrm>
          <a:prstGeom prst="rect">
            <a:avLst/>
          </a:prstGeom>
        </p:spPr>
        <p:txBody>
          <a:bodyPr/>
          <a:lstStyle>
            <a:lvl1pPr algn="l" defTabSz="866775" rtl="0" eaLnBrk="1" latinLnBrk="0" hangingPunct="1">
              <a:lnSpc>
                <a:spcPct val="90000"/>
              </a:lnSpc>
              <a:spcBef>
                <a:spcPct val="0"/>
              </a:spcBef>
              <a:buNone/>
              <a:defRPr sz="4100" kern="1200">
                <a:solidFill>
                  <a:schemeClr val="tx1"/>
                </a:solidFill>
                <a:latin typeface="+mj-lt"/>
                <a:ea typeface="+mj-ea"/>
                <a:cs typeface="+mj-cs"/>
              </a:defRPr>
            </a:lvl1pPr>
          </a:lstStyle>
          <a:p>
            <a:pPr fontAlgn="auto">
              <a:spcAft>
                <a:spcPts val="0"/>
              </a:spcAft>
            </a:pPr>
            <a:r>
              <a:rPr lang="zh-CN" altLang="en-US" sz="3600" b="1" cap="all" spc="600" dirty="0" smtClean="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cs typeface="+mn-cs"/>
              </a:rPr>
              <a:t>尿频</a:t>
            </a:r>
            <a:endParaRPr lang="en-US" altLang="zh-CN" sz="3600" b="1" cap="all" spc="600" dirty="0" smtClean="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cs typeface="+mn-cs"/>
            </a:endParaRPr>
          </a:p>
          <a:p>
            <a:pPr fontAlgn="auto">
              <a:spcAft>
                <a:spcPts val="0"/>
              </a:spcAft>
            </a:pPr>
            <a:endParaRPr lang="en-US" altLang="zh-CN" sz="3600" b="1" cap="all" spc="600" dirty="0" smtClean="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cs typeface="+mn-cs"/>
            </a:endParaRPr>
          </a:p>
          <a:p>
            <a:pPr fontAlgn="auto">
              <a:spcAft>
                <a:spcPts val="0"/>
              </a:spcAft>
            </a:pPr>
            <a:r>
              <a:rPr lang="zh-CN" altLang="en-US" sz="3600" b="1" cap="all" spc="600" dirty="0" smtClean="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cs typeface="+mn-cs"/>
              </a:rPr>
              <a:t>尿急</a:t>
            </a:r>
            <a:endParaRPr lang="en-US" altLang="zh-CN" sz="3600" b="1" cap="all" spc="600" dirty="0" smtClean="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cs typeface="+mn-cs"/>
            </a:endParaRPr>
          </a:p>
          <a:p>
            <a:pPr fontAlgn="auto">
              <a:spcAft>
                <a:spcPts val="0"/>
              </a:spcAft>
            </a:pPr>
            <a:endParaRPr lang="en-US" altLang="zh-CN" sz="3600" b="1" cap="all" spc="600" dirty="0" smtClean="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cs typeface="+mn-cs"/>
            </a:endParaRPr>
          </a:p>
          <a:p>
            <a:pPr fontAlgn="auto">
              <a:spcAft>
                <a:spcPts val="0"/>
              </a:spcAft>
            </a:pPr>
            <a:r>
              <a:rPr lang="zh-CN" altLang="en-US" sz="3600" b="1" cap="all" spc="600" dirty="0" smtClean="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cs typeface="+mn-cs"/>
              </a:rPr>
              <a:t>尿痛</a:t>
            </a:r>
            <a:endParaRPr lang="en-US" altLang="zh-CN" sz="3600" b="1" cap="all" spc="600" dirty="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cs typeface="+mn-cs"/>
            </a:endParaRPr>
          </a:p>
        </p:txBody>
      </p:sp>
      <p:grpSp>
        <p:nvGrpSpPr>
          <p:cNvPr id="4" name="Group 3"/>
          <p:cNvGrpSpPr>
            <a:grpSpLocks/>
          </p:cNvGrpSpPr>
          <p:nvPr/>
        </p:nvGrpSpPr>
        <p:grpSpPr bwMode="auto">
          <a:xfrm>
            <a:off x="1774726" y="1413571"/>
            <a:ext cx="9433219" cy="1553620"/>
            <a:chOff x="912" y="1008"/>
            <a:chExt cx="4524" cy="912"/>
          </a:xfrm>
        </p:grpSpPr>
        <p:sp>
          <p:nvSpPr>
            <p:cNvPr id="5" name="AutoShape 4"/>
            <p:cNvSpPr>
              <a:spLocks noChangeArrowheads="1"/>
            </p:cNvSpPr>
            <p:nvPr/>
          </p:nvSpPr>
          <p:spPr bwMode="gray">
            <a:xfrm>
              <a:off x="912" y="1008"/>
              <a:ext cx="4524" cy="912"/>
            </a:xfrm>
            <a:prstGeom prst="roundRect">
              <a:avLst>
                <a:gd name="adj" fmla="val 10889"/>
              </a:avLst>
            </a:prstGeom>
            <a:gradFill rotWithShape="1">
              <a:gsLst>
                <a:gs pos="0">
                  <a:srgbClr val="DDDDDD"/>
                </a:gs>
                <a:gs pos="50000">
                  <a:srgbClr val="DDDDDD">
                    <a:gamma/>
                    <a:tint val="36471"/>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endParaRPr lang="zh-CN" altLang="en-US"/>
            </a:p>
          </p:txBody>
        </p:sp>
        <p:sp>
          <p:nvSpPr>
            <p:cNvPr id="7" name="Text Box 9"/>
            <p:cNvSpPr txBox="1">
              <a:spLocks noChangeArrowheads="1"/>
            </p:cNvSpPr>
            <p:nvPr/>
          </p:nvSpPr>
          <p:spPr bwMode="gray">
            <a:xfrm>
              <a:off x="1051" y="1022"/>
              <a:ext cx="4355" cy="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150000"/>
                </a:lnSpc>
              </a:pPr>
              <a:r>
                <a:rPr lang="zh-CN" altLang="en-US" sz="2000" b="1" dirty="0">
                  <a:solidFill>
                    <a:srgbClr val="000000"/>
                  </a:solidFill>
                  <a:latin typeface="微软雅黑" panose="020B0503020204020204" pitchFamily="34" charset="-122"/>
                  <a:ea typeface="微软雅黑" panose="020B0503020204020204" pitchFamily="34" charset="-122"/>
                </a:rPr>
                <a:t>       </a:t>
              </a:r>
              <a:endParaRPr lang="zh-CN" altLang="en-US" sz="2000" dirty="0">
                <a:solidFill>
                  <a:srgbClr val="000000"/>
                </a:solidFill>
                <a:latin typeface="微软雅黑" panose="020B0503020204020204" pitchFamily="34" charset="-122"/>
                <a:ea typeface="微软雅黑" panose="020B0503020204020204" pitchFamily="34" charset="-122"/>
              </a:endParaRPr>
            </a:p>
          </p:txBody>
        </p:sp>
      </p:grpSp>
      <p:grpSp>
        <p:nvGrpSpPr>
          <p:cNvPr id="6" name="Group 10"/>
          <p:cNvGrpSpPr>
            <a:grpSpLocks/>
          </p:cNvGrpSpPr>
          <p:nvPr/>
        </p:nvGrpSpPr>
        <p:grpSpPr bwMode="auto">
          <a:xfrm>
            <a:off x="1774726" y="3223132"/>
            <a:ext cx="9433219" cy="1301750"/>
            <a:chOff x="912" y="2016"/>
            <a:chExt cx="4558" cy="912"/>
          </a:xfrm>
        </p:grpSpPr>
        <p:sp>
          <p:nvSpPr>
            <p:cNvPr id="12" name="AutoShape 11"/>
            <p:cNvSpPr>
              <a:spLocks noChangeArrowheads="1"/>
            </p:cNvSpPr>
            <p:nvPr/>
          </p:nvSpPr>
          <p:spPr bwMode="gray">
            <a:xfrm>
              <a:off x="912" y="2016"/>
              <a:ext cx="4558" cy="912"/>
            </a:xfrm>
            <a:prstGeom prst="roundRect">
              <a:avLst>
                <a:gd name="adj" fmla="val 10889"/>
              </a:avLst>
            </a:prstGeom>
            <a:gradFill rotWithShape="1">
              <a:gsLst>
                <a:gs pos="0">
                  <a:srgbClr val="DDDDDD"/>
                </a:gs>
                <a:gs pos="50000">
                  <a:srgbClr val="DDDDDD">
                    <a:gamma/>
                    <a:tint val="39216"/>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endParaRPr lang="zh-CN" altLang="en-US"/>
            </a:p>
          </p:txBody>
        </p:sp>
        <p:sp>
          <p:nvSpPr>
            <p:cNvPr id="14" name="Text Box 16"/>
            <p:cNvSpPr txBox="1">
              <a:spLocks noChangeArrowheads="1"/>
            </p:cNvSpPr>
            <p:nvPr/>
          </p:nvSpPr>
          <p:spPr bwMode="gray">
            <a:xfrm>
              <a:off x="1052" y="2141"/>
              <a:ext cx="4348"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150000"/>
                </a:lnSpc>
              </a:pPr>
              <a:endParaRPr lang="en-US" altLang="zh-CN" sz="2000" dirty="0">
                <a:solidFill>
                  <a:srgbClr val="000000"/>
                </a:solidFill>
                <a:latin typeface="微软雅黑" panose="020B0503020204020204" pitchFamily="34" charset="-122"/>
                <a:ea typeface="微软雅黑" panose="020B0503020204020204" pitchFamily="34" charset="-122"/>
              </a:endParaRPr>
            </a:p>
          </p:txBody>
        </p:sp>
      </p:grpSp>
      <p:grpSp>
        <p:nvGrpSpPr>
          <p:cNvPr id="8" name="Group 17"/>
          <p:cNvGrpSpPr>
            <a:grpSpLocks/>
          </p:cNvGrpSpPr>
          <p:nvPr/>
        </p:nvGrpSpPr>
        <p:grpSpPr bwMode="auto">
          <a:xfrm>
            <a:off x="1808926" y="4715678"/>
            <a:ext cx="9433219" cy="1301749"/>
            <a:chOff x="912" y="3036"/>
            <a:chExt cx="4524" cy="912"/>
          </a:xfrm>
        </p:grpSpPr>
        <p:sp>
          <p:nvSpPr>
            <p:cNvPr id="19" name="AutoShape 18"/>
            <p:cNvSpPr>
              <a:spLocks noChangeArrowheads="1"/>
            </p:cNvSpPr>
            <p:nvPr/>
          </p:nvSpPr>
          <p:spPr bwMode="gray">
            <a:xfrm>
              <a:off x="912" y="3036"/>
              <a:ext cx="4524" cy="912"/>
            </a:xfrm>
            <a:prstGeom prst="roundRect">
              <a:avLst>
                <a:gd name="adj" fmla="val 10889"/>
              </a:avLst>
            </a:prstGeom>
            <a:gradFill rotWithShape="1">
              <a:gsLst>
                <a:gs pos="0">
                  <a:srgbClr val="DDDDDD"/>
                </a:gs>
                <a:gs pos="50000">
                  <a:srgbClr val="DDDDDD">
                    <a:gamma/>
                    <a:tint val="48627"/>
                    <a:invGamma/>
                  </a:srgbClr>
                </a:gs>
                <a:gs pos="100000">
                  <a:srgbClr val="DDDDDD"/>
                </a:gs>
              </a:gsLst>
              <a:lin ang="2700000" scaled="1"/>
            </a:gradFill>
            <a:ln w="38100">
              <a:solidFill>
                <a:srgbClr val="FFFFFF"/>
              </a:solidFill>
              <a:round/>
              <a:headEnd/>
              <a:tailEnd/>
            </a:ln>
            <a:effectLst>
              <a:outerShdw dist="135003" dir="2928844" algn="ctr" rotWithShape="0">
                <a:srgbClr val="000000">
                  <a:alpha val="50000"/>
                </a:srgbClr>
              </a:outerShdw>
            </a:effectLst>
          </p:spPr>
          <p:txBody>
            <a:bodyPr wrap="none" anchor="ctr"/>
            <a:lstStyle/>
            <a:p>
              <a:endParaRPr lang="zh-CN" altLang="en-US"/>
            </a:p>
          </p:txBody>
        </p:sp>
        <p:sp>
          <p:nvSpPr>
            <p:cNvPr id="21" name="Text Box 23"/>
            <p:cNvSpPr txBox="1">
              <a:spLocks noChangeArrowheads="1"/>
            </p:cNvSpPr>
            <p:nvPr/>
          </p:nvSpPr>
          <p:spPr bwMode="gray">
            <a:xfrm>
              <a:off x="1085" y="3161"/>
              <a:ext cx="4351" cy="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150000"/>
                </a:lnSpc>
              </a:pPr>
              <a:r>
                <a:rPr lang="en-US" altLang="zh-CN" sz="2000" dirty="0">
                  <a:solidFill>
                    <a:srgbClr val="FF0000"/>
                  </a:solidFill>
                  <a:latin typeface="微软雅黑" panose="020B0503020204020204" pitchFamily="34" charset="-122"/>
                  <a:ea typeface="微软雅黑" panose="020B0503020204020204" pitchFamily="34" charset="-122"/>
                </a:rPr>
                <a:t>        </a:t>
              </a:r>
              <a:endParaRPr lang="en-US" altLang="zh-CN" sz="2000" dirty="0">
                <a:solidFill>
                  <a:srgbClr val="000000"/>
                </a:solidFill>
                <a:latin typeface="微软雅黑" panose="020B0503020204020204" pitchFamily="34" charset="-122"/>
                <a:ea typeface="微软雅黑" panose="020B0503020204020204" pitchFamily="34" charset="-122"/>
              </a:endParaRPr>
            </a:p>
          </p:txBody>
        </p:sp>
      </p:grpSp>
      <p:sp>
        <p:nvSpPr>
          <p:cNvPr id="25" name="文本框 92">
            <a:extLst>
              <a:ext uri="{FF2B5EF4-FFF2-40B4-BE49-F238E27FC236}">
                <a16:creationId xmlns="" xmlns:a16="http://schemas.microsoft.com/office/drawing/2014/main" id="{C340928B-AB52-EE4F-9A7D-5399736D4F7E}"/>
              </a:ext>
            </a:extLst>
          </p:cNvPr>
          <p:cNvSpPr txBox="1"/>
          <p:nvPr/>
        </p:nvSpPr>
        <p:spPr>
          <a:xfrm rot="21172913">
            <a:off x="70244" y="165425"/>
            <a:ext cx="2329921" cy="723263"/>
          </a:xfrm>
          <a:prstGeom prst="rect">
            <a:avLst/>
          </a:prstGeom>
          <a:noFill/>
        </p:spPr>
        <p:txBody>
          <a:bodyPr wrap="square" lIns="91430" tIns="45714" rIns="91430" bIns="45714" rtlCol="0">
            <a:spAutoFit/>
          </a:bodyPr>
          <a:lstStyle/>
          <a:p>
            <a:r>
              <a:rPr lang="zh-CN" altLang="en-US" sz="41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常见疾病</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15" name="矩形 14"/>
          <p:cNvSpPr/>
          <p:nvPr/>
        </p:nvSpPr>
        <p:spPr>
          <a:xfrm>
            <a:off x="2594744" y="1858158"/>
            <a:ext cx="3877985" cy="584775"/>
          </a:xfrm>
          <a:prstGeom prst="rect">
            <a:avLst/>
          </a:prstGeom>
        </p:spPr>
        <p:txBody>
          <a:bodyPr wrap="none">
            <a:spAutoFit/>
          </a:bodyPr>
          <a:lstStyle/>
          <a:p>
            <a:r>
              <a:rPr lang="zh-CN" altLang="en-US" sz="3200" b="1" dirty="0" smtClean="0">
                <a:latin typeface="华文新魏" pitchFamily="2" charset="-122"/>
                <a:ea typeface="华文新魏" pitchFamily="2" charset="-122"/>
              </a:rPr>
              <a:t>为排尿次数明显增多</a:t>
            </a:r>
            <a:endParaRPr lang="zh-CN" altLang="en-US" sz="3200" b="1" dirty="0"/>
          </a:p>
        </p:txBody>
      </p:sp>
      <p:sp>
        <p:nvSpPr>
          <p:cNvPr id="16" name="矩形 15"/>
          <p:cNvSpPr/>
          <p:nvPr/>
        </p:nvSpPr>
        <p:spPr>
          <a:xfrm>
            <a:off x="2594744" y="3429794"/>
            <a:ext cx="5519460" cy="584775"/>
          </a:xfrm>
          <a:prstGeom prst="rect">
            <a:avLst/>
          </a:prstGeom>
        </p:spPr>
        <p:txBody>
          <a:bodyPr wrap="none">
            <a:spAutoFit/>
          </a:bodyPr>
          <a:lstStyle/>
          <a:p>
            <a:r>
              <a:rPr lang="zh-CN" altLang="en-US" sz="3200" b="1" dirty="0" smtClean="0">
                <a:latin typeface="华文新魏" pitchFamily="2" charset="-122"/>
                <a:ea typeface="华文新魏" pitchFamily="2" charset="-122"/>
              </a:rPr>
              <a:t>指一有尿意要立即排尿的感觉</a:t>
            </a:r>
            <a:endParaRPr lang="zh-CN" altLang="en-US" sz="3200" b="1" dirty="0"/>
          </a:p>
        </p:txBody>
      </p:sp>
      <p:sp>
        <p:nvSpPr>
          <p:cNvPr id="17" name="矩形 16"/>
          <p:cNvSpPr/>
          <p:nvPr/>
        </p:nvSpPr>
        <p:spPr>
          <a:xfrm>
            <a:off x="2594744" y="4858554"/>
            <a:ext cx="8012130" cy="1077218"/>
          </a:xfrm>
          <a:prstGeom prst="rect">
            <a:avLst/>
          </a:prstGeom>
        </p:spPr>
        <p:txBody>
          <a:bodyPr wrap="none">
            <a:spAutoFit/>
          </a:bodyPr>
          <a:lstStyle/>
          <a:p>
            <a:r>
              <a:rPr lang="zh-CN" altLang="en-US" sz="3200" b="1" dirty="0" smtClean="0">
                <a:latin typeface="华文新魏" pitchFamily="2" charset="-122"/>
                <a:ea typeface="华文新魏" pitchFamily="2" charset="-122"/>
              </a:rPr>
              <a:t>指排尿时膀胱受尿液刺激产生的疼痛感觉，</a:t>
            </a:r>
            <a:endParaRPr lang="en-US" altLang="zh-CN" sz="3200" b="1" dirty="0" smtClean="0">
              <a:latin typeface="华文新魏" pitchFamily="2" charset="-122"/>
              <a:ea typeface="华文新魏" pitchFamily="2" charset="-122"/>
            </a:endParaRPr>
          </a:p>
          <a:p>
            <a:r>
              <a:rPr lang="zh-CN" altLang="en-US" sz="3200" b="1" dirty="0" smtClean="0">
                <a:latin typeface="华文新魏" pitchFamily="2" charset="-122"/>
                <a:ea typeface="华文新魏" pitchFamily="2" charset="-122"/>
              </a:rPr>
              <a:t>多为感染所致</a:t>
            </a:r>
            <a:endParaRPr lang="zh-CN" altLang="en-US" sz="3200" b="1" dirty="0"/>
          </a:p>
        </p:txBody>
      </p:sp>
    </p:spTree>
    <p:extLst>
      <p:ext uri="{BB962C8B-B14F-4D97-AF65-F5344CB8AC3E}">
        <p14:creationId xmlns:p14="http://schemas.microsoft.com/office/powerpoint/2010/main" val="28086423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 xmlns:a16="http://schemas.microsoft.com/office/drawing/2014/main" id="{A250E909-B39B-7341-982B-0CBA4E334C14}"/>
              </a:ext>
            </a:extLst>
          </p:cNvPr>
          <p:cNvGrpSpPr/>
          <p:nvPr/>
        </p:nvGrpSpPr>
        <p:grpSpPr>
          <a:xfrm>
            <a:off x="665944" y="2652973"/>
            <a:ext cx="3845086" cy="3705246"/>
            <a:chOff x="2202251" y="1308724"/>
            <a:chExt cx="4860807" cy="4898095"/>
          </a:xfrm>
        </p:grpSpPr>
        <p:grpSp>
          <p:nvGrpSpPr>
            <p:cNvPr id="3" name="组合 2"/>
            <p:cNvGrpSpPr/>
            <p:nvPr/>
          </p:nvGrpSpPr>
          <p:grpSpPr>
            <a:xfrm>
              <a:off x="2202251" y="1308724"/>
              <a:ext cx="1589717" cy="4898095"/>
              <a:chOff x="5369585" y="285367"/>
              <a:chExt cx="2046021" cy="6299968"/>
            </a:xfrm>
          </p:grpSpPr>
          <p:sp>
            <p:nvSpPr>
              <p:cNvPr id="5" name="Freeform 6"/>
              <p:cNvSpPr>
                <a:spLocks noEditPoints="1"/>
              </p:cNvSpPr>
              <p:nvPr/>
            </p:nvSpPr>
            <p:spPr bwMode="auto">
              <a:xfrm>
                <a:off x="5736250" y="285367"/>
                <a:ext cx="1679356" cy="1663483"/>
              </a:xfrm>
              <a:custGeom>
                <a:avLst/>
                <a:gdLst>
                  <a:gd name="T0" fmla="*/ 107 w 165"/>
                  <a:gd name="T1" fmla="*/ 4 h 165"/>
                  <a:gd name="T2" fmla="*/ 113 w 165"/>
                  <a:gd name="T3" fmla="*/ 29 h 165"/>
                  <a:gd name="T4" fmla="*/ 135 w 165"/>
                  <a:gd name="T5" fmla="*/ 19 h 165"/>
                  <a:gd name="T6" fmla="*/ 131 w 165"/>
                  <a:gd name="T7" fmla="*/ 45 h 165"/>
                  <a:gd name="T8" fmla="*/ 156 w 165"/>
                  <a:gd name="T9" fmla="*/ 44 h 165"/>
                  <a:gd name="T10" fmla="*/ 142 w 165"/>
                  <a:gd name="T11" fmla="*/ 66 h 165"/>
                  <a:gd name="T12" fmla="*/ 165 w 165"/>
                  <a:gd name="T13" fmla="*/ 75 h 165"/>
                  <a:gd name="T14" fmla="*/ 144 w 165"/>
                  <a:gd name="T15" fmla="*/ 90 h 165"/>
                  <a:gd name="T16" fmla="*/ 161 w 165"/>
                  <a:gd name="T17" fmla="*/ 107 h 165"/>
                  <a:gd name="T18" fmla="*/ 136 w 165"/>
                  <a:gd name="T19" fmla="*/ 113 h 165"/>
                  <a:gd name="T20" fmla="*/ 146 w 165"/>
                  <a:gd name="T21" fmla="*/ 135 h 165"/>
                  <a:gd name="T22" fmla="*/ 120 w 165"/>
                  <a:gd name="T23" fmla="*/ 131 h 165"/>
                  <a:gd name="T24" fmla="*/ 120 w 165"/>
                  <a:gd name="T25" fmla="*/ 156 h 165"/>
                  <a:gd name="T26" fmla="*/ 99 w 165"/>
                  <a:gd name="T27" fmla="*/ 142 h 165"/>
                  <a:gd name="T28" fmla="*/ 90 w 165"/>
                  <a:gd name="T29" fmla="*/ 165 h 165"/>
                  <a:gd name="T30" fmla="*/ 75 w 165"/>
                  <a:gd name="T31" fmla="*/ 144 h 165"/>
                  <a:gd name="T32" fmla="*/ 58 w 165"/>
                  <a:gd name="T33" fmla="*/ 161 h 165"/>
                  <a:gd name="T34" fmla="*/ 52 w 165"/>
                  <a:gd name="T35" fmla="*/ 136 h 165"/>
                  <a:gd name="T36" fmla="*/ 29 w 165"/>
                  <a:gd name="T37" fmla="*/ 146 h 165"/>
                  <a:gd name="T38" fmla="*/ 33 w 165"/>
                  <a:gd name="T39" fmla="*/ 120 h 165"/>
                  <a:gd name="T40" fmla="*/ 9 w 165"/>
                  <a:gd name="T41" fmla="*/ 120 h 165"/>
                  <a:gd name="T42" fmla="*/ 23 w 165"/>
                  <a:gd name="T43" fmla="*/ 99 h 165"/>
                  <a:gd name="T44" fmla="*/ 0 w 165"/>
                  <a:gd name="T45" fmla="*/ 90 h 165"/>
                  <a:gd name="T46" fmla="*/ 21 w 165"/>
                  <a:gd name="T47" fmla="*/ 74 h 165"/>
                  <a:gd name="T48" fmla="*/ 4 w 165"/>
                  <a:gd name="T49" fmla="*/ 58 h 165"/>
                  <a:gd name="T50" fmla="*/ 29 w 165"/>
                  <a:gd name="T51" fmla="*/ 52 h 165"/>
                  <a:gd name="T52" fmla="*/ 19 w 165"/>
                  <a:gd name="T53" fmla="*/ 29 h 165"/>
                  <a:gd name="T54" fmla="*/ 45 w 165"/>
                  <a:gd name="T55" fmla="*/ 33 h 165"/>
                  <a:gd name="T56" fmla="*/ 44 w 165"/>
                  <a:gd name="T57" fmla="*/ 9 h 165"/>
                  <a:gd name="T58" fmla="*/ 66 w 165"/>
                  <a:gd name="T59" fmla="*/ 23 h 165"/>
                  <a:gd name="T60" fmla="*/ 75 w 165"/>
                  <a:gd name="T61" fmla="*/ 0 h 165"/>
                  <a:gd name="T62" fmla="*/ 90 w 165"/>
                  <a:gd name="T63" fmla="*/ 21 h 165"/>
                  <a:gd name="T64" fmla="*/ 95 w 165"/>
                  <a:gd name="T65" fmla="*/ 35 h 165"/>
                  <a:gd name="T66" fmla="*/ 70 w 165"/>
                  <a:gd name="T67" fmla="*/ 130 h 165"/>
                  <a:gd name="T68" fmla="*/ 95 w 165"/>
                  <a:gd name="T69" fmla="*/ 3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5" h="165">
                    <a:moveTo>
                      <a:pt x="100" y="2"/>
                    </a:moveTo>
                    <a:cubicBezTo>
                      <a:pt x="107" y="4"/>
                      <a:pt x="107" y="4"/>
                      <a:pt x="107" y="4"/>
                    </a:cubicBezTo>
                    <a:cubicBezTo>
                      <a:pt x="106" y="25"/>
                      <a:pt x="106" y="25"/>
                      <a:pt x="106" y="25"/>
                    </a:cubicBezTo>
                    <a:cubicBezTo>
                      <a:pt x="109" y="26"/>
                      <a:pt x="111" y="27"/>
                      <a:pt x="113" y="29"/>
                    </a:cubicBezTo>
                    <a:cubicBezTo>
                      <a:pt x="130" y="15"/>
                      <a:pt x="130" y="15"/>
                      <a:pt x="130" y="15"/>
                    </a:cubicBezTo>
                    <a:cubicBezTo>
                      <a:pt x="135" y="19"/>
                      <a:pt x="135" y="19"/>
                      <a:pt x="135" y="19"/>
                    </a:cubicBezTo>
                    <a:cubicBezTo>
                      <a:pt x="126" y="39"/>
                      <a:pt x="126" y="39"/>
                      <a:pt x="126" y="39"/>
                    </a:cubicBezTo>
                    <a:cubicBezTo>
                      <a:pt x="128" y="41"/>
                      <a:pt x="130" y="43"/>
                      <a:pt x="131" y="45"/>
                    </a:cubicBezTo>
                    <a:cubicBezTo>
                      <a:pt x="152" y="38"/>
                      <a:pt x="152" y="38"/>
                      <a:pt x="152" y="38"/>
                    </a:cubicBezTo>
                    <a:cubicBezTo>
                      <a:pt x="156" y="44"/>
                      <a:pt x="156" y="44"/>
                      <a:pt x="156" y="44"/>
                    </a:cubicBezTo>
                    <a:cubicBezTo>
                      <a:pt x="140" y="59"/>
                      <a:pt x="140" y="59"/>
                      <a:pt x="140" y="59"/>
                    </a:cubicBezTo>
                    <a:cubicBezTo>
                      <a:pt x="141" y="61"/>
                      <a:pt x="142" y="64"/>
                      <a:pt x="142" y="66"/>
                    </a:cubicBezTo>
                    <a:cubicBezTo>
                      <a:pt x="164" y="68"/>
                      <a:pt x="164" y="68"/>
                      <a:pt x="164" y="68"/>
                    </a:cubicBezTo>
                    <a:cubicBezTo>
                      <a:pt x="165" y="75"/>
                      <a:pt x="165" y="75"/>
                      <a:pt x="165" y="75"/>
                    </a:cubicBezTo>
                    <a:cubicBezTo>
                      <a:pt x="144" y="83"/>
                      <a:pt x="144" y="83"/>
                      <a:pt x="144" y="83"/>
                    </a:cubicBezTo>
                    <a:cubicBezTo>
                      <a:pt x="144" y="85"/>
                      <a:pt x="144" y="88"/>
                      <a:pt x="144" y="90"/>
                    </a:cubicBezTo>
                    <a:cubicBezTo>
                      <a:pt x="163" y="100"/>
                      <a:pt x="163" y="100"/>
                      <a:pt x="163" y="100"/>
                    </a:cubicBezTo>
                    <a:cubicBezTo>
                      <a:pt x="161" y="107"/>
                      <a:pt x="161" y="107"/>
                      <a:pt x="161" y="107"/>
                    </a:cubicBezTo>
                    <a:cubicBezTo>
                      <a:pt x="140" y="106"/>
                      <a:pt x="140" y="106"/>
                      <a:pt x="140" y="106"/>
                    </a:cubicBezTo>
                    <a:cubicBezTo>
                      <a:pt x="139" y="109"/>
                      <a:pt x="138" y="111"/>
                      <a:pt x="136" y="113"/>
                    </a:cubicBezTo>
                    <a:cubicBezTo>
                      <a:pt x="150" y="130"/>
                      <a:pt x="150" y="130"/>
                      <a:pt x="150" y="130"/>
                    </a:cubicBezTo>
                    <a:cubicBezTo>
                      <a:pt x="146" y="135"/>
                      <a:pt x="146" y="135"/>
                      <a:pt x="146" y="135"/>
                    </a:cubicBezTo>
                    <a:cubicBezTo>
                      <a:pt x="126" y="126"/>
                      <a:pt x="126" y="126"/>
                      <a:pt x="126" y="126"/>
                    </a:cubicBezTo>
                    <a:cubicBezTo>
                      <a:pt x="124" y="128"/>
                      <a:pt x="122" y="130"/>
                      <a:pt x="120" y="131"/>
                    </a:cubicBezTo>
                    <a:cubicBezTo>
                      <a:pt x="127" y="152"/>
                      <a:pt x="127" y="152"/>
                      <a:pt x="127" y="152"/>
                    </a:cubicBezTo>
                    <a:cubicBezTo>
                      <a:pt x="120" y="156"/>
                      <a:pt x="120" y="156"/>
                      <a:pt x="120" y="156"/>
                    </a:cubicBezTo>
                    <a:cubicBezTo>
                      <a:pt x="106" y="140"/>
                      <a:pt x="106" y="140"/>
                      <a:pt x="106" y="140"/>
                    </a:cubicBezTo>
                    <a:cubicBezTo>
                      <a:pt x="104" y="141"/>
                      <a:pt x="101" y="142"/>
                      <a:pt x="99" y="142"/>
                    </a:cubicBezTo>
                    <a:cubicBezTo>
                      <a:pt x="97" y="164"/>
                      <a:pt x="97" y="164"/>
                      <a:pt x="97" y="164"/>
                    </a:cubicBezTo>
                    <a:cubicBezTo>
                      <a:pt x="90" y="165"/>
                      <a:pt x="90" y="165"/>
                      <a:pt x="90" y="165"/>
                    </a:cubicBezTo>
                    <a:cubicBezTo>
                      <a:pt x="82" y="144"/>
                      <a:pt x="82" y="144"/>
                      <a:pt x="82" y="144"/>
                    </a:cubicBezTo>
                    <a:cubicBezTo>
                      <a:pt x="80" y="144"/>
                      <a:pt x="77" y="144"/>
                      <a:pt x="75" y="144"/>
                    </a:cubicBezTo>
                    <a:cubicBezTo>
                      <a:pt x="65" y="163"/>
                      <a:pt x="65" y="163"/>
                      <a:pt x="65" y="163"/>
                    </a:cubicBezTo>
                    <a:cubicBezTo>
                      <a:pt x="58" y="161"/>
                      <a:pt x="58" y="161"/>
                      <a:pt x="58" y="161"/>
                    </a:cubicBezTo>
                    <a:cubicBezTo>
                      <a:pt x="59" y="140"/>
                      <a:pt x="59" y="140"/>
                      <a:pt x="59" y="140"/>
                    </a:cubicBezTo>
                    <a:cubicBezTo>
                      <a:pt x="56" y="139"/>
                      <a:pt x="54" y="137"/>
                      <a:pt x="52" y="136"/>
                    </a:cubicBezTo>
                    <a:cubicBezTo>
                      <a:pt x="35" y="150"/>
                      <a:pt x="35" y="150"/>
                      <a:pt x="35" y="150"/>
                    </a:cubicBezTo>
                    <a:cubicBezTo>
                      <a:pt x="29" y="146"/>
                      <a:pt x="29" y="146"/>
                      <a:pt x="29" y="146"/>
                    </a:cubicBezTo>
                    <a:cubicBezTo>
                      <a:pt x="39" y="126"/>
                      <a:pt x="39" y="126"/>
                      <a:pt x="39" y="126"/>
                    </a:cubicBezTo>
                    <a:cubicBezTo>
                      <a:pt x="37" y="124"/>
                      <a:pt x="35" y="122"/>
                      <a:pt x="33" y="120"/>
                    </a:cubicBezTo>
                    <a:cubicBezTo>
                      <a:pt x="13" y="127"/>
                      <a:pt x="13" y="127"/>
                      <a:pt x="13" y="127"/>
                    </a:cubicBezTo>
                    <a:cubicBezTo>
                      <a:pt x="9" y="120"/>
                      <a:pt x="9" y="120"/>
                      <a:pt x="9" y="120"/>
                    </a:cubicBezTo>
                    <a:cubicBezTo>
                      <a:pt x="25" y="106"/>
                      <a:pt x="25" y="106"/>
                      <a:pt x="25" y="106"/>
                    </a:cubicBezTo>
                    <a:cubicBezTo>
                      <a:pt x="24" y="104"/>
                      <a:pt x="23" y="101"/>
                      <a:pt x="23" y="99"/>
                    </a:cubicBezTo>
                    <a:cubicBezTo>
                      <a:pt x="1" y="97"/>
                      <a:pt x="1" y="97"/>
                      <a:pt x="1" y="97"/>
                    </a:cubicBezTo>
                    <a:cubicBezTo>
                      <a:pt x="0" y="90"/>
                      <a:pt x="0" y="90"/>
                      <a:pt x="0" y="90"/>
                    </a:cubicBezTo>
                    <a:cubicBezTo>
                      <a:pt x="21" y="82"/>
                      <a:pt x="21" y="82"/>
                      <a:pt x="21" y="82"/>
                    </a:cubicBezTo>
                    <a:cubicBezTo>
                      <a:pt x="20" y="80"/>
                      <a:pt x="21" y="77"/>
                      <a:pt x="21" y="74"/>
                    </a:cubicBezTo>
                    <a:cubicBezTo>
                      <a:pt x="2" y="65"/>
                      <a:pt x="2" y="65"/>
                      <a:pt x="2" y="65"/>
                    </a:cubicBezTo>
                    <a:cubicBezTo>
                      <a:pt x="4" y="58"/>
                      <a:pt x="4" y="58"/>
                      <a:pt x="4" y="58"/>
                    </a:cubicBezTo>
                    <a:cubicBezTo>
                      <a:pt x="25" y="59"/>
                      <a:pt x="25" y="59"/>
                      <a:pt x="25" y="59"/>
                    </a:cubicBezTo>
                    <a:cubicBezTo>
                      <a:pt x="26" y="56"/>
                      <a:pt x="27" y="54"/>
                      <a:pt x="29" y="52"/>
                    </a:cubicBezTo>
                    <a:cubicBezTo>
                      <a:pt x="15" y="35"/>
                      <a:pt x="15" y="35"/>
                      <a:pt x="15" y="35"/>
                    </a:cubicBezTo>
                    <a:cubicBezTo>
                      <a:pt x="19" y="29"/>
                      <a:pt x="19" y="29"/>
                      <a:pt x="19" y="29"/>
                    </a:cubicBezTo>
                    <a:cubicBezTo>
                      <a:pt x="39" y="39"/>
                      <a:pt x="39" y="39"/>
                      <a:pt x="39" y="39"/>
                    </a:cubicBezTo>
                    <a:cubicBezTo>
                      <a:pt x="41" y="37"/>
                      <a:pt x="43" y="35"/>
                      <a:pt x="45" y="33"/>
                    </a:cubicBezTo>
                    <a:cubicBezTo>
                      <a:pt x="38" y="13"/>
                      <a:pt x="38" y="13"/>
                      <a:pt x="38" y="13"/>
                    </a:cubicBezTo>
                    <a:cubicBezTo>
                      <a:pt x="44" y="9"/>
                      <a:pt x="44" y="9"/>
                      <a:pt x="44" y="9"/>
                    </a:cubicBezTo>
                    <a:cubicBezTo>
                      <a:pt x="59" y="25"/>
                      <a:pt x="59" y="25"/>
                      <a:pt x="59" y="25"/>
                    </a:cubicBezTo>
                    <a:cubicBezTo>
                      <a:pt x="61" y="24"/>
                      <a:pt x="64" y="23"/>
                      <a:pt x="66" y="23"/>
                    </a:cubicBezTo>
                    <a:cubicBezTo>
                      <a:pt x="68" y="1"/>
                      <a:pt x="68" y="1"/>
                      <a:pt x="68" y="1"/>
                    </a:cubicBezTo>
                    <a:cubicBezTo>
                      <a:pt x="75" y="0"/>
                      <a:pt x="75" y="0"/>
                      <a:pt x="75" y="0"/>
                    </a:cubicBezTo>
                    <a:cubicBezTo>
                      <a:pt x="83" y="21"/>
                      <a:pt x="83" y="21"/>
                      <a:pt x="83" y="21"/>
                    </a:cubicBezTo>
                    <a:cubicBezTo>
                      <a:pt x="85" y="20"/>
                      <a:pt x="88" y="21"/>
                      <a:pt x="90" y="21"/>
                    </a:cubicBezTo>
                    <a:cubicBezTo>
                      <a:pt x="100" y="2"/>
                      <a:pt x="100" y="2"/>
                      <a:pt x="100" y="2"/>
                    </a:cubicBezTo>
                    <a:close/>
                    <a:moveTo>
                      <a:pt x="95" y="35"/>
                    </a:moveTo>
                    <a:cubicBezTo>
                      <a:pt x="121" y="42"/>
                      <a:pt x="137" y="69"/>
                      <a:pt x="130" y="95"/>
                    </a:cubicBezTo>
                    <a:cubicBezTo>
                      <a:pt x="123" y="121"/>
                      <a:pt x="96" y="137"/>
                      <a:pt x="70" y="130"/>
                    </a:cubicBezTo>
                    <a:cubicBezTo>
                      <a:pt x="44" y="123"/>
                      <a:pt x="28" y="96"/>
                      <a:pt x="35" y="69"/>
                    </a:cubicBezTo>
                    <a:cubicBezTo>
                      <a:pt x="42" y="43"/>
                      <a:pt x="69" y="28"/>
                      <a:pt x="95" y="35"/>
                    </a:cubicBezTo>
                    <a:close/>
                  </a:path>
                </a:pathLst>
              </a:custGeom>
              <a:solidFill>
                <a:schemeClr val="accent2">
                  <a:lumMod val="40000"/>
                  <a:lumOff val="60000"/>
                </a:schemeClr>
              </a:solidFill>
              <a:ln>
                <a:noFill/>
              </a:ln>
            </p:spPr>
            <p:txBody>
              <a:bodyPr vert="horz" wrap="square" lIns="91428" tIns="45714" rIns="91428" bIns="45714" numCol="1" anchor="t" anchorCtr="0" compatLnSpc="1"/>
              <a:lstStyle/>
              <a:p>
                <a:endParaRPr lang="zh-CN" altLang="en-US" sz="1600"/>
              </a:p>
            </p:txBody>
          </p:sp>
          <p:sp>
            <p:nvSpPr>
              <p:cNvPr id="6" name="Freeform 7"/>
              <p:cNvSpPr>
                <a:spLocks noEditPoints="1"/>
              </p:cNvSpPr>
              <p:nvPr/>
            </p:nvSpPr>
            <p:spPr bwMode="auto">
              <a:xfrm>
                <a:off x="5369585" y="1828215"/>
                <a:ext cx="1679356" cy="1652373"/>
              </a:xfrm>
              <a:custGeom>
                <a:avLst/>
                <a:gdLst>
                  <a:gd name="T0" fmla="*/ 86 w 165"/>
                  <a:gd name="T1" fmla="*/ 0 h 164"/>
                  <a:gd name="T2" fmla="*/ 98 w 165"/>
                  <a:gd name="T3" fmla="*/ 22 h 164"/>
                  <a:gd name="T4" fmla="*/ 117 w 165"/>
                  <a:gd name="T5" fmla="*/ 7 h 164"/>
                  <a:gd name="T6" fmla="*/ 120 w 165"/>
                  <a:gd name="T7" fmla="*/ 33 h 164"/>
                  <a:gd name="T8" fmla="*/ 143 w 165"/>
                  <a:gd name="T9" fmla="*/ 26 h 164"/>
                  <a:gd name="T10" fmla="*/ 136 w 165"/>
                  <a:gd name="T11" fmla="*/ 51 h 164"/>
                  <a:gd name="T12" fmla="*/ 160 w 165"/>
                  <a:gd name="T13" fmla="*/ 54 h 164"/>
                  <a:gd name="T14" fmla="*/ 144 w 165"/>
                  <a:gd name="T15" fmla="*/ 74 h 164"/>
                  <a:gd name="T16" fmla="*/ 165 w 165"/>
                  <a:gd name="T17" fmla="*/ 86 h 164"/>
                  <a:gd name="T18" fmla="*/ 142 w 165"/>
                  <a:gd name="T19" fmla="*/ 98 h 164"/>
                  <a:gd name="T20" fmla="*/ 157 w 165"/>
                  <a:gd name="T21" fmla="*/ 117 h 164"/>
                  <a:gd name="T22" fmla="*/ 132 w 165"/>
                  <a:gd name="T23" fmla="*/ 119 h 164"/>
                  <a:gd name="T24" fmla="*/ 138 w 165"/>
                  <a:gd name="T25" fmla="*/ 143 h 164"/>
                  <a:gd name="T26" fmla="*/ 114 w 165"/>
                  <a:gd name="T27" fmla="*/ 135 h 164"/>
                  <a:gd name="T28" fmla="*/ 111 w 165"/>
                  <a:gd name="T29" fmla="*/ 159 h 164"/>
                  <a:gd name="T30" fmla="*/ 91 w 165"/>
                  <a:gd name="T31" fmla="*/ 143 h 164"/>
                  <a:gd name="T32" fmla="*/ 79 w 165"/>
                  <a:gd name="T33" fmla="*/ 164 h 164"/>
                  <a:gd name="T34" fmla="*/ 67 w 165"/>
                  <a:gd name="T35" fmla="*/ 142 h 164"/>
                  <a:gd name="T36" fmla="*/ 48 w 165"/>
                  <a:gd name="T37" fmla="*/ 157 h 164"/>
                  <a:gd name="T38" fmla="*/ 45 w 165"/>
                  <a:gd name="T39" fmla="*/ 131 h 164"/>
                  <a:gd name="T40" fmla="*/ 22 w 165"/>
                  <a:gd name="T41" fmla="*/ 138 h 164"/>
                  <a:gd name="T42" fmla="*/ 29 w 165"/>
                  <a:gd name="T43" fmla="*/ 113 h 164"/>
                  <a:gd name="T44" fmla="*/ 5 w 165"/>
                  <a:gd name="T45" fmla="*/ 110 h 164"/>
                  <a:gd name="T46" fmla="*/ 21 w 165"/>
                  <a:gd name="T47" fmla="*/ 90 h 164"/>
                  <a:gd name="T48" fmla="*/ 0 w 165"/>
                  <a:gd name="T49" fmla="*/ 78 h 164"/>
                  <a:gd name="T50" fmla="*/ 23 w 165"/>
                  <a:gd name="T51" fmla="*/ 66 h 164"/>
                  <a:gd name="T52" fmla="*/ 8 w 165"/>
                  <a:gd name="T53" fmla="*/ 47 h 164"/>
                  <a:gd name="T54" fmla="*/ 33 w 165"/>
                  <a:gd name="T55" fmla="*/ 44 h 164"/>
                  <a:gd name="T56" fmla="*/ 27 w 165"/>
                  <a:gd name="T57" fmla="*/ 21 h 164"/>
                  <a:gd name="T58" fmla="*/ 51 w 165"/>
                  <a:gd name="T59" fmla="*/ 28 h 164"/>
                  <a:gd name="T60" fmla="*/ 54 w 165"/>
                  <a:gd name="T61" fmla="*/ 4 h 164"/>
                  <a:gd name="T62" fmla="*/ 74 w 165"/>
                  <a:gd name="T63" fmla="*/ 21 h 164"/>
                  <a:gd name="T64" fmla="*/ 83 w 165"/>
                  <a:gd name="T65" fmla="*/ 32 h 164"/>
                  <a:gd name="T66" fmla="*/ 83 w 165"/>
                  <a:gd name="T67" fmla="*/ 131 h 164"/>
                  <a:gd name="T68" fmla="*/ 83 w 165"/>
                  <a:gd name="T69" fmla="*/ 3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5" h="164">
                    <a:moveTo>
                      <a:pt x="79" y="0"/>
                    </a:moveTo>
                    <a:cubicBezTo>
                      <a:pt x="86" y="0"/>
                      <a:pt x="86" y="0"/>
                      <a:pt x="86" y="0"/>
                    </a:cubicBezTo>
                    <a:cubicBezTo>
                      <a:pt x="91" y="21"/>
                      <a:pt x="91" y="21"/>
                      <a:pt x="91" y="21"/>
                    </a:cubicBezTo>
                    <a:cubicBezTo>
                      <a:pt x="93" y="21"/>
                      <a:pt x="96" y="21"/>
                      <a:pt x="98" y="22"/>
                    </a:cubicBezTo>
                    <a:cubicBezTo>
                      <a:pt x="111" y="4"/>
                      <a:pt x="111" y="4"/>
                      <a:pt x="111" y="4"/>
                    </a:cubicBezTo>
                    <a:cubicBezTo>
                      <a:pt x="117" y="7"/>
                      <a:pt x="117" y="7"/>
                      <a:pt x="117" y="7"/>
                    </a:cubicBezTo>
                    <a:cubicBezTo>
                      <a:pt x="114" y="28"/>
                      <a:pt x="114" y="28"/>
                      <a:pt x="114" y="28"/>
                    </a:cubicBezTo>
                    <a:cubicBezTo>
                      <a:pt x="116" y="30"/>
                      <a:pt x="118" y="31"/>
                      <a:pt x="120" y="33"/>
                    </a:cubicBezTo>
                    <a:cubicBezTo>
                      <a:pt x="138" y="21"/>
                      <a:pt x="138" y="21"/>
                      <a:pt x="138" y="21"/>
                    </a:cubicBezTo>
                    <a:cubicBezTo>
                      <a:pt x="143" y="26"/>
                      <a:pt x="143" y="26"/>
                      <a:pt x="143" y="26"/>
                    </a:cubicBezTo>
                    <a:cubicBezTo>
                      <a:pt x="132" y="44"/>
                      <a:pt x="132" y="44"/>
                      <a:pt x="132" y="44"/>
                    </a:cubicBezTo>
                    <a:cubicBezTo>
                      <a:pt x="133" y="46"/>
                      <a:pt x="135" y="49"/>
                      <a:pt x="136" y="51"/>
                    </a:cubicBezTo>
                    <a:cubicBezTo>
                      <a:pt x="157" y="47"/>
                      <a:pt x="157" y="47"/>
                      <a:pt x="157" y="47"/>
                    </a:cubicBezTo>
                    <a:cubicBezTo>
                      <a:pt x="160" y="54"/>
                      <a:pt x="160" y="54"/>
                      <a:pt x="160" y="54"/>
                    </a:cubicBezTo>
                    <a:cubicBezTo>
                      <a:pt x="142" y="66"/>
                      <a:pt x="142" y="66"/>
                      <a:pt x="142" y="66"/>
                    </a:cubicBezTo>
                    <a:cubicBezTo>
                      <a:pt x="143" y="69"/>
                      <a:pt x="144" y="71"/>
                      <a:pt x="144" y="74"/>
                    </a:cubicBezTo>
                    <a:cubicBezTo>
                      <a:pt x="165" y="78"/>
                      <a:pt x="165" y="78"/>
                      <a:pt x="165" y="78"/>
                    </a:cubicBezTo>
                    <a:cubicBezTo>
                      <a:pt x="165" y="86"/>
                      <a:pt x="165" y="86"/>
                      <a:pt x="165" y="86"/>
                    </a:cubicBezTo>
                    <a:cubicBezTo>
                      <a:pt x="144" y="90"/>
                      <a:pt x="144" y="90"/>
                      <a:pt x="144" y="90"/>
                    </a:cubicBezTo>
                    <a:cubicBezTo>
                      <a:pt x="144" y="93"/>
                      <a:pt x="143" y="95"/>
                      <a:pt x="142" y="98"/>
                    </a:cubicBezTo>
                    <a:cubicBezTo>
                      <a:pt x="160" y="110"/>
                      <a:pt x="160" y="110"/>
                      <a:pt x="160" y="110"/>
                    </a:cubicBezTo>
                    <a:cubicBezTo>
                      <a:pt x="157" y="117"/>
                      <a:pt x="157" y="117"/>
                      <a:pt x="157" y="117"/>
                    </a:cubicBezTo>
                    <a:cubicBezTo>
                      <a:pt x="136" y="113"/>
                      <a:pt x="136" y="113"/>
                      <a:pt x="136" y="113"/>
                    </a:cubicBezTo>
                    <a:cubicBezTo>
                      <a:pt x="135" y="115"/>
                      <a:pt x="133" y="117"/>
                      <a:pt x="132" y="119"/>
                    </a:cubicBezTo>
                    <a:cubicBezTo>
                      <a:pt x="143" y="138"/>
                      <a:pt x="143" y="138"/>
                      <a:pt x="143" y="138"/>
                    </a:cubicBezTo>
                    <a:cubicBezTo>
                      <a:pt x="138" y="143"/>
                      <a:pt x="138" y="143"/>
                      <a:pt x="138" y="143"/>
                    </a:cubicBezTo>
                    <a:cubicBezTo>
                      <a:pt x="120" y="131"/>
                      <a:pt x="120" y="131"/>
                      <a:pt x="120" y="131"/>
                    </a:cubicBezTo>
                    <a:cubicBezTo>
                      <a:pt x="118" y="133"/>
                      <a:pt x="116" y="134"/>
                      <a:pt x="114" y="135"/>
                    </a:cubicBezTo>
                    <a:cubicBezTo>
                      <a:pt x="117" y="157"/>
                      <a:pt x="117" y="157"/>
                      <a:pt x="117" y="157"/>
                    </a:cubicBezTo>
                    <a:cubicBezTo>
                      <a:pt x="111" y="159"/>
                      <a:pt x="111" y="159"/>
                      <a:pt x="111" y="159"/>
                    </a:cubicBezTo>
                    <a:cubicBezTo>
                      <a:pt x="98" y="142"/>
                      <a:pt x="98" y="142"/>
                      <a:pt x="98" y="142"/>
                    </a:cubicBezTo>
                    <a:cubicBezTo>
                      <a:pt x="96" y="142"/>
                      <a:pt x="93" y="143"/>
                      <a:pt x="91" y="143"/>
                    </a:cubicBezTo>
                    <a:cubicBezTo>
                      <a:pt x="86" y="164"/>
                      <a:pt x="86" y="164"/>
                      <a:pt x="86" y="164"/>
                    </a:cubicBezTo>
                    <a:cubicBezTo>
                      <a:pt x="79" y="164"/>
                      <a:pt x="79" y="164"/>
                      <a:pt x="79" y="164"/>
                    </a:cubicBezTo>
                    <a:cubicBezTo>
                      <a:pt x="74" y="143"/>
                      <a:pt x="74" y="143"/>
                      <a:pt x="74" y="143"/>
                    </a:cubicBezTo>
                    <a:cubicBezTo>
                      <a:pt x="72" y="143"/>
                      <a:pt x="69" y="142"/>
                      <a:pt x="67" y="142"/>
                    </a:cubicBezTo>
                    <a:cubicBezTo>
                      <a:pt x="54" y="159"/>
                      <a:pt x="54" y="159"/>
                      <a:pt x="54" y="159"/>
                    </a:cubicBezTo>
                    <a:cubicBezTo>
                      <a:pt x="48" y="157"/>
                      <a:pt x="48" y="157"/>
                      <a:pt x="48" y="157"/>
                    </a:cubicBezTo>
                    <a:cubicBezTo>
                      <a:pt x="52" y="135"/>
                      <a:pt x="52" y="135"/>
                      <a:pt x="52" y="135"/>
                    </a:cubicBezTo>
                    <a:cubicBezTo>
                      <a:pt x="49" y="134"/>
                      <a:pt x="47" y="133"/>
                      <a:pt x="45" y="131"/>
                    </a:cubicBezTo>
                    <a:cubicBezTo>
                      <a:pt x="27" y="143"/>
                      <a:pt x="27" y="143"/>
                      <a:pt x="27" y="143"/>
                    </a:cubicBezTo>
                    <a:cubicBezTo>
                      <a:pt x="22" y="138"/>
                      <a:pt x="22" y="138"/>
                      <a:pt x="22" y="138"/>
                    </a:cubicBezTo>
                    <a:cubicBezTo>
                      <a:pt x="33" y="119"/>
                      <a:pt x="33" y="119"/>
                      <a:pt x="33" y="119"/>
                    </a:cubicBezTo>
                    <a:cubicBezTo>
                      <a:pt x="32" y="117"/>
                      <a:pt x="30" y="115"/>
                      <a:pt x="29" y="113"/>
                    </a:cubicBezTo>
                    <a:cubicBezTo>
                      <a:pt x="8" y="117"/>
                      <a:pt x="8" y="117"/>
                      <a:pt x="8" y="117"/>
                    </a:cubicBezTo>
                    <a:cubicBezTo>
                      <a:pt x="5" y="110"/>
                      <a:pt x="5" y="110"/>
                      <a:pt x="5" y="110"/>
                    </a:cubicBezTo>
                    <a:cubicBezTo>
                      <a:pt x="23" y="98"/>
                      <a:pt x="23" y="98"/>
                      <a:pt x="23" y="98"/>
                    </a:cubicBezTo>
                    <a:cubicBezTo>
                      <a:pt x="22" y="95"/>
                      <a:pt x="21" y="93"/>
                      <a:pt x="21" y="90"/>
                    </a:cubicBezTo>
                    <a:cubicBezTo>
                      <a:pt x="0" y="86"/>
                      <a:pt x="0" y="86"/>
                      <a:pt x="0" y="86"/>
                    </a:cubicBezTo>
                    <a:cubicBezTo>
                      <a:pt x="0" y="78"/>
                      <a:pt x="0" y="78"/>
                      <a:pt x="0" y="78"/>
                    </a:cubicBezTo>
                    <a:cubicBezTo>
                      <a:pt x="21" y="74"/>
                      <a:pt x="21" y="74"/>
                      <a:pt x="21" y="74"/>
                    </a:cubicBezTo>
                    <a:cubicBezTo>
                      <a:pt x="21" y="71"/>
                      <a:pt x="22" y="69"/>
                      <a:pt x="23" y="66"/>
                    </a:cubicBezTo>
                    <a:cubicBezTo>
                      <a:pt x="5" y="54"/>
                      <a:pt x="5" y="54"/>
                      <a:pt x="5" y="54"/>
                    </a:cubicBezTo>
                    <a:cubicBezTo>
                      <a:pt x="8" y="47"/>
                      <a:pt x="8" y="47"/>
                      <a:pt x="8" y="47"/>
                    </a:cubicBezTo>
                    <a:cubicBezTo>
                      <a:pt x="29" y="51"/>
                      <a:pt x="29" y="51"/>
                      <a:pt x="29" y="51"/>
                    </a:cubicBezTo>
                    <a:cubicBezTo>
                      <a:pt x="30" y="49"/>
                      <a:pt x="32" y="46"/>
                      <a:pt x="33" y="44"/>
                    </a:cubicBezTo>
                    <a:cubicBezTo>
                      <a:pt x="22" y="26"/>
                      <a:pt x="22" y="26"/>
                      <a:pt x="22" y="26"/>
                    </a:cubicBezTo>
                    <a:cubicBezTo>
                      <a:pt x="27" y="21"/>
                      <a:pt x="27" y="21"/>
                      <a:pt x="27" y="21"/>
                    </a:cubicBezTo>
                    <a:cubicBezTo>
                      <a:pt x="45" y="33"/>
                      <a:pt x="45" y="33"/>
                      <a:pt x="45" y="33"/>
                    </a:cubicBezTo>
                    <a:cubicBezTo>
                      <a:pt x="47" y="31"/>
                      <a:pt x="49" y="30"/>
                      <a:pt x="51" y="28"/>
                    </a:cubicBezTo>
                    <a:cubicBezTo>
                      <a:pt x="48" y="7"/>
                      <a:pt x="48" y="7"/>
                      <a:pt x="48" y="7"/>
                    </a:cubicBezTo>
                    <a:cubicBezTo>
                      <a:pt x="54" y="4"/>
                      <a:pt x="54" y="4"/>
                      <a:pt x="54" y="4"/>
                    </a:cubicBezTo>
                    <a:cubicBezTo>
                      <a:pt x="67" y="22"/>
                      <a:pt x="67" y="22"/>
                      <a:pt x="67" y="22"/>
                    </a:cubicBezTo>
                    <a:cubicBezTo>
                      <a:pt x="69" y="21"/>
                      <a:pt x="72" y="21"/>
                      <a:pt x="74" y="21"/>
                    </a:cubicBezTo>
                    <a:cubicBezTo>
                      <a:pt x="79" y="0"/>
                      <a:pt x="79" y="0"/>
                      <a:pt x="79" y="0"/>
                    </a:cubicBezTo>
                    <a:close/>
                    <a:moveTo>
                      <a:pt x="83" y="32"/>
                    </a:moveTo>
                    <a:cubicBezTo>
                      <a:pt x="110" y="32"/>
                      <a:pt x="132" y="55"/>
                      <a:pt x="132" y="82"/>
                    </a:cubicBezTo>
                    <a:cubicBezTo>
                      <a:pt x="132" y="109"/>
                      <a:pt x="110" y="131"/>
                      <a:pt x="83" y="131"/>
                    </a:cubicBezTo>
                    <a:cubicBezTo>
                      <a:pt x="55" y="131"/>
                      <a:pt x="33" y="109"/>
                      <a:pt x="33" y="82"/>
                    </a:cubicBezTo>
                    <a:cubicBezTo>
                      <a:pt x="33" y="55"/>
                      <a:pt x="55" y="32"/>
                      <a:pt x="83" y="32"/>
                    </a:cubicBezTo>
                    <a:close/>
                  </a:path>
                </a:pathLst>
              </a:custGeom>
              <a:solidFill>
                <a:srgbClr val="DED46E"/>
              </a:solid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zh-CN" altLang="en-US" sz="1600"/>
              </a:p>
            </p:txBody>
          </p:sp>
          <p:sp>
            <p:nvSpPr>
              <p:cNvPr id="8" name="Freeform 9"/>
              <p:cNvSpPr>
                <a:spLocks noEditPoints="1"/>
              </p:cNvSpPr>
              <p:nvPr/>
            </p:nvSpPr>
            <p:spPr bwMode="auto">
              <a:xfrm>
                <a:off x="5369585" y="1828215"/>
                <a:ext cx="1679356" cy="1652373"/>
              </a:xfrm>
              <a:custGeom>
                <a:avLst/>
                <a:gdLst>
                  <a:gd name="T0" fmla="*/ 86 w 165"/>
                  <a:gd name="T1" fmla="*/ 0 h 164"/>
                  <a:gd name="T2" fmla="*/ 98 w 165"/>
                  <a:gd name="T3" fmla="*/ 22 h 164"/>
                  <a:gd name="T4" fmla="*/ 117 w 165"/>
                  <a:gd name="T5" fmla="*/ 7 h 164"/>
                  <a:gd name="T6" fmla="*/ 120 w 165"/>
                  <a:gd name="T7" fmla="*/ 33 h 164"/>
                  <a:gd name="T8" fmla="*/ 143 w 165"/>
                  <a:gd name="T9" fmla="*/ 26 h 164"/>
                  <a:gd name="T10" fmla="*/ 136 w 165"/>
                  <a:gd name="T11" fmla="*/ 51 h 164"/>
                  <a:gd name="T12" fmla="*/ 160 w 165"/>
                  <a:gd name="T13" fmla="*/ 54 h 164"/>
                  <a:gd name="T14" fmla="*/ 144 w 165"/>
                  <a:gd name="T15" fmla="*/ 74 h 164"/>
                  <a:gd name="T16" fmla="*/ 165 w 165"/>
                  <a:gd name="T17" fmla="*/ 86 h 164"/>
                  <a:gd name="T18" fmla="*/ 142 w 165"/>
                  <a:gd name="T19" fmla="*/ 98 h 164"/>
                  <a:gd name="T20" fmla="*/ 157 w 165"/>
                  <a:gd name="T21" fmla="*/ 117 h 164"/>
                  <a:gd name="T22" fmla="*/ 132 w 165"/>
                  <a:gd name="T23" fmla="*/ 119 h 164"/>
                  <a:gd name="T24" fmla="*/ 138 w 165"/>
                  <a:gd name="T25" fmla="*/ 143 h 164"/>
                  <a:gd name="T26" fmla="*/ 114 w 165"/>
                  <a:gd name="T27" fmla="*/ 135 h 164"/>
                  <a:gd name="T28" fmla="*/ 111 w 165"/>
                  <a:gd name="T29" fmla="*/ 159 h 164"/>
                  <a:gd name="T30" fmla="*/ 91 w 165"/>
                  <a:gd name="T31" fmla="*/ 143 h 164"/>
                  <a:gd name="T32" fmla="*/ 79 w 165"/>
                  <a:gd name="T33" fmla="*/ 164 h 164"/>
                  <a:gd name="T34" fmla="*/ 67 w 165"/>
                  <a:gd name="T35" fmla="*/ 142 h 164"/>
                  <a:gd name="T36" fmla="*/ 48 w 165"/>
                  <a:gd name="T37" fmla="*/ 157 h 164"/>
                  <a:gd name="T38" fmla="*/ 45 w 165"/>
                  <a:gd name="T39" fmla="*/ 131 h 164"/>
                  <a:gd name="T40" fmla="*/ 22 w 165"/>
                  <a:gd name="T41" fmla="*/ 138 h 164"/>
                  <a:gd name="T42" fmla="*/ 29 w 165"/>
                  <a:gd name="T43" fmla="*/ 113 h 164"/>
                  <a:gd name="T44" fmla="*/ 5 w 165"/>
                  <a:gd name="T45" fmla="*/ 110 h 164"/>
                  <a:gd name="T46" fmla="*/ 21 w 165"/>
                  <a:gd name="T47" fmla="*/ 90 h 164"/>
                  <a:gd name="T48" fmla="*/ 0 w 165"/>
                  <a:gd name="T49" fmla="*/ 78 h 164"/>
                  <a:gd name="T50" fmla="*/ 23 w 165"/>
                  <a:gd name="T51" fmla="*/ 66 h 164"/>
                  <a:gd name="T52" fmla="*/ 8 w 165"/>
                  <a:gd name="T53" fmla="*/ 47 h 164"/>
                  <a:gd name="T54" fmla="*/ 33 w 165"/>
                  <a:gd name="T55" fmla="*/ 44 h 164"/>
                  <a:gd name="T56" fmla="*/ 27 w 165"/>
                  <a:gd name="T57" fmla="*/ 21 h 164"/>
                  <a:gd name="T58" fmla="*/ 51 w 165"/>
                  <a:gd name="T59" fmla="*/ 28 h 164"/>
                  <a:gd name="T60" fmla="*/ 54 w 165"/>
                  <a:gd name="T61" fmla="*/ 4 h 164"/>
                  <a:gd name="T62" fmla="*/ 74 w 165"/>
                  <a:gd name="T63" fmla="*/ 21 h 164"/>
                  <a:gd name="T64" fmla="*/ 83 w 165"/>
                  <a:gd name="T65" fmla="*/ 32 h 164"/>
                  <a:gd name="T66" fmla="*/ 83 w 165"/>
                  <a:gd name="T67" fmla="*/ 131 h 164"/>
                  <a:gd name="T68" fmla="*/ 83 w 165"/>
                  <a:gd name="T69" fmla="*/ 3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5" h="164">
                    <a:moveTo>
                      <a:pt x="79" y="0"/>
                    </a:moveTo>
                    <a:cubicBezTo>
                      <a:pt x="86" y="0"/>
                      <a:pt x="86" y="0"/>
                      <a:pt x="86" y="0"/>
                    </a:cubicBezTo>
                    <a:cubicBezTo>
                      <a:pt x="91" y="21"/>
                      <a:pt x="91" y="21"/>
                      <a:pt x="91" y="21"/>
                    </a:cubicBezTo>
                    <a:cubicBezTo>
                      <a:pt x="93" y="21"/>
                      <a:pt x="96" y="21"/>
                      <a:pt x="98" y="22"/>
                    </a:cubicBezTo>
                    <a:cubicBezTo>
                      <a:pt x="111" y="4"/>
                      <a:pt x="111" y="4"/>
                      <a:pt x="111" y="4"/>
                    </a:cubicBezTo>
                    <a:cubicBezTo>
                      <a:pt x="117" y="7"/>
                      <a:pt x="117" y="7"/>
                      <a:pt x="117" y="7"/>
                    </a:cubicBezTo>
                    <a:cubicBezTo>
                      <a:pt x="114" y="28"/>
                      <a:pt x="114" y="28"/>
                      <a:pt x="114" y="28"/>
                    </a:cubicBezTo>
                    <a:cubicBezTo>
                      <a:pt x="116" y="30"/>
                      <a:pt x="118" y="31"/>
                      <a:pt x="120" y="33"/>
                    </a:cubicBezTo>
                    <a:cubicBezTo>
                      <a:pt x="138" y="21"/>
                      <a:pt x="138" y="21"/>
                      <a:pt x="138" y="21"/>
                    </a:cubicBezTo>
                    <a:cubicBezTo>
                      <a:pt x="143" y="26"/>
                      <a:pt x="143" y="26"/>
                      <a:pt x="143" y="26"/>
                    </a:cubicBezTo>
                    <a:cubicBezTo>
                      <a:pt x="132" y="44"/>
                      <a:pt x="132" y="44"/>
                      <a:pt x="132" y="44"/>
                    </a:cubicBezTo>
                    <a:cubicBezTo>
                      <a:pt x="133" y="46"/>
                      <a:pt x="135" y="49"/>
                      <a:pt x="136" y="51"/>
                    </a:cubicBezTo>
                    <a:cubicBezTo>
                      <a:pt x="157" y="47"/>
                      <a:pt x="157" y="47"/>
                      <a:pt x="157" y="47"/>
                    </a:cubicBezTo>
                    <a:cubicBezTo>
                      <a:pt x="160" y="54"/>
                      <a:pt x="160" y="54"/>
                      <a:pt x="160" y="54"/>
                    </a:cubicBezTo>
                    <a:cubicBezTo>
                      <a:pt x="142" y="66"/>
                      <a:pt x="142" y="66"/>
                      <a:pt x="142" y="66"/>
                    </a:cubicBezTo>
                    <a:cubicBezTo>
                      <a:pt x="143" y="69"/>
                      <a:pt x="144" y="71"/>
                      <a:pt x="144" y="74"/>
                    </a:cubicBezTo>
                    <a:cubicBezTo>
                      <a:pt x="165" y="78"/>
                      <a:pt x="165" y="78"/>
                      <a:pt x="165" y="78"/>
                    </a:cubicBezTo>
                    <a:cubicBezTo>
                      <a:pt x="165" y="86"/>
                      <a:pt x="165" y="86"/>
                      <a:pt x="165" y="86"/>
                    </a:cubicBezTo>
                    <a:cubicBezTo>
                      <a:pt x="144" y="90"/>
                      <a:pt x="144" y="90"/>
                      <a:pt x="144" y="90"/>
                    </a:cubicBezTo>
                    <a:cubicBezTo>
                      <a:pt x="144" y="93"/>
                      <a:pt x="143" y="95"/>
                      <a:pt x="142" y="98"/>
                    </a:cubicBezTo>
                    <a:cubicBezTo>
                      <a:pt x="160" y="110"/>
                      <a:pt x="160" y="110"/>
                      <a:pt x="160" y="110"/>
                    </a:cubicBezTo>
                    <a:cubicBezTo>
                      <a:pt x="157" y="117"/>
                      <a:pt x="157" y="117"/>
                      <a:pt x="157" y="117"/>
                    </a:cubicBezTo>
                    <a:cubicBezTo>
                      <a:pt x="136" y="113"/>
                      <a:pt x="136" y="113"/>
                      <a:pt x="136" y="113"/>
                    </a:cubicBezTo>
                    <a:cubicBezTo>
                      <a:pt x="135" y="115"/>
                      <a:pt x="133" y="117"/>
                      <a:pt x="132" y="119"/>
                    </a:cubicBezTo>
                    <a:cubicBezTo>
                      <a:pt x="143" y="138"/>
                      <a:pt x="143" y="138"/>
                      <a:pt x="143" y="138"/>
                    </a:cubicBezTo>
                    <a:cubicBezTo>
                      <a:pt x="138" y="143"/>
                      <a:pt x="138" y="143"/>
                      <a:pt x="138" y="143"/>
                    </a:cubicBezTo>
                    <a:cubicBezTo>
                      <a:pt x="120" y="131"/>
                      <a:pt x="120" y="131"/>
                      <a:pt x="120" y="131"/>
                    </a:cubicBezTo>
                    <a:cubicBezTo>
                      <a:pt x="118" y="133"/>
                      <a:pt x="116" y="134"/>
                      <a:pt x="114" y="135"/>
                    </a:cubicBezTo>
                    <a:cubicBezTo>
                      <a:pt x="117" y="157"/>
                      <a:pt x="117" y="157"/>
                      <a:pt x="117" y="157"/>
                    </a:cubicBezTo>
                    <a:cubicBezTo>
                      <a:pt x="111" y="159"/>
                      <a:pt x="111" y="159"/>
                      <a:pt x="111" y="159"/>
                    </a:cubicBezTo>
                    <a:cubicBezTo>
                      <a:pt x="98" y="142"/>
                      <a:pt x="98" y="142"/>
                      <a:pt x="98" y="142"/>
                    </a:cubicBezTo>
                    <a:cubicBezTo>
                      <a:pt x="96" y="142"/>
                      <a:pt x="93" y="143"/>
                      <a:pt x="91" y="143"/>
                    </a:cubicBezTo>
                    <a:cubicBezTo>
                      <a:pt x="86" y="164"/>
                      <a:pt x="86" y="164"/>
                      <a:pt x="86" y="164"/>
                    </a:cubicBezTo>
                    <a:cubicBezTo>
                      <a:pt x="79" y="164"/>
                      <a:pt x="79" y="164"/>
                      <a:pt x="79" y="164"/>
                    </a:cubicBezTo>
                    <a:cubicBezTo>
                      <a:pt x="74" y="143"/>
                      <a:pt x="74" y="143"/>
                      <a:pt x="74" y="143"/>
                    </a:cubicBezTo>
                    <a:cubicBezTo>
                      <a:pt x="72" y="143"/>
                      <a:pt x="69" y="142"/>
                      <a:pt x="67" y="142"/>
                    </a:cubicBezTo>
                    <a:cubicBezTo>
                      <a:pt x="54" y="159"/>
                      <a:pt x="54" y="159"/>
                      <a:pt x="54" y="159"/>
                    </a:cubicBezTo>
                    <a:cubicBezTo>
                      <a:pt x="48" y="157"/>
                      <a:pt x="48" y="157"/>
                      <a:pt x="48" y="157"/>
                    </a:cubicBezTo>
                    <a:cubicBezTo>
                      <a:pt x="52" y="135"/>
                      <a:pt x="52" y="135"/>
                      <a:pt x="52" y="135"/>
                    </a:cubicBezTo>
                    <a:cubicBezTo>
                      <a:pt x="49" y="134"/>
                      <a:pt x="47" y="133"/>
                      <a:pt x="45" y="131"/>
                    </a:cubicBezTo>
                    <a:cubicBezTo>
                      <a:pt x="27" y="143"/>
                      <a:pt x="27" y="143"/>
                      <a:pt x="27" y="143"/>
                    </a:cubicBezTo>
                    <a:cubicBezTo>
                      <a:pt x="22" y="138"/>
                      <a:pt x="22" y="138"/>
                      <a:pt x="22" y="138"/>
                    </a:cubicBezTo>
                    <a:cubicBezTo>
                      <a:pt x="33" y="119"/>
                      <a:pt x="33" y="119"/>
                      <a:pt x="33" y="119"/>
                    </a:cubicBezTo>
                    <a:cubicBezTo>
                      <a:pt x="32" y="117"/>
                      <a:pt x="30" y="115"/>
                      <a:pt x="29" y="113"/>
                    </a:cubicBezTo>
                    <a:cubicBezTo>
                      <a:pt x="8" y="117"/>
                      <a:pt x="8" y="117"/>
                      <a:pt x="8" y="117"/>
                    </a:cubicBezTo>
                    <a:cubicBezTo>
                      <a:pt x="5" y="110"/>
                      <a:pt x="5" y="110"/>
                      <a:pt x="5" y="110"/>
                    </a:cubicBezTo>
                    <a:cubicBezTo>
                      <a:pt x="23" y="98"/>
                      <a:pt x="23" y="98"/>
                      <a:pt x="23" y="98"/>
                    </a:cubicBezTo>
                    <a:cubicBezTo>
                      <a:pt x="22" y="95"/>
                      <a:pt x="21" y="93"/>
                      <a:pt x="21" y="90"/>
                    </a:cubicBezTo>
                    <a:cubicBezTo>
                      <a:pt x="0" y="86"/>
                      <a:pt x="0" y="86"/>
                      <a:pt x="0" y="86"/>
                    </a:cubicBezTo>
                    <a:cubicBezTo>
                      <a:pt x="0" y="78"/>
                      <a:pt x="0" y="78"/>
                      <a:pt x="0" y="78"/>
                    </a:cubicBezTo>
                    <a:cubicBezTo>
                      <a:pt x="21" y="74"/>
                      <a:pt x="21" y="74"/>
                      <a:pt x="21" y="74"/>
                    </a:cubicBezTo>
                    <a:cubicBezTo>
                      <a:pt x="21" y="71"/>
                      <a:pt x="22" y="69"/>
                      <a:pt x="23" y="66"/>
                    </a:cubicBezTo>
                    <a:cubicBezTo>
                      <a:pt x="5" y="54"/>
                      <a:pt x="5" y="54"/>
                      <a:pt x="5" y="54"/>
                    </a:cubicBezTo>
                    <a:cubicBezTo>
                      <a:pt x="8" y="47"/>
                      <a:pt x="8" y="47"/>
                      <a:pt x="8" y="47"/>
                    </a:cubicBezTo>
                    <a:cubicBezTo>
                      <a:pt x="29" y="51"/>
                      <a:pt x="29" y="51"/>
                      <a:pt x="29" y="51"/>
                    </a:cubicBezTo>
                    <a:cubicBezTo>
                      <a:pt x="30" y="49"/>
                      <a:pt x="32" y="46"/>
                      <a:pt x="33" y="44"/>
                    </a:cubicBezTo>
                    <a:cubicBezTo>
                      <a:pt x="22" y="26"/>
                      <a:pt x="22" y="26"/>
                      <a:pt x="22" y="26"/>
                    </a:cubicBezTo>
                    <a:cubicBezTo>
                      <a:pt x="27" y="21"/>
                      <a:pt x="27" y="21"/>
                      <a:pt x="27" y="21"/>
                    </a:cubicBezTo>
                    <a:cubicBezTo>
                      <a:pt x="45" y="33"/>
                      <a:pt x="45" y="33"/>
                      <a:pt x="45" y="33"/>
                    </a:cubicBezTo>
                    <a:cubicBezTo>
                      <a:pt x="47" y="31"/>
                      <a:pt x="49" y="30"/>
                      <a:pt x="51" y="28"/>
                    </a:cubicBezTo>
                    <a:cubicBezTo>
                      <a:pt x="48" y="7"/>
                      <a:pt x="48" y="7"/>
                      <a:pt x="48" y="7"/>
                    </a:cubicBezTo>
                    <a:cubicBezTo>
                      <a:pt x="54" y="4"/>
                      <a:pt x="54" y="4"/>
                      <a:pt x="54" y="4"/>
                    </a:cubicBezTo>
                    <a:cubicBezTo>
                      <a:pt x="67" y="22"/>
                      <a:pt x="67" y="22"/>
                      <a:pt x="67" y="22"/>
                    </a:cubicBezTo>
                    <a:cubicBezTo>
                      <a:pt x="69" y="21"/>
                      <a:pt x="72" y="21"/>
                      <a:pt x="74" y="21"/>
                    </a:cubicBezTo>
                    <a:cubicBezTo>
                      <a:pt x="79" y="0"/>
                      <a:pt x="79" y="0"/>
                      <a:pt x="79" y="0"/>
                    </a:cubicBezTo>
                    <a:close/>
                    <a:moveTo>
                      <a:pt x="83" y="32"/>
                    </a:moveTo>
                    <a:cubicBezTo>
                      <a:pt x="110" y="32"/>
                      <a:pt x="132" y="55"/>
                      <a:pt x="132" y="82"/>
                    </a:cubicBezTo>
                    <a:cubicBezTo>
                      <a:pt x="132" y="109"/>
                      <a:pt x="110" y="131"/>
                      <a:pt x="83" y="131"/>
                    </a:cubicBezTo>
                    <a:cubicBezTo>
                      <a:pt x="55" y="131"/>
                      <a:pt x="33" y="109"/>
                      <a:pt x="33" y="82"/>
                    </a:cubicBezTo>
                    <a:cubicBezTo>
                      <a:pt x="33" y="55"/>
                      <a:pt x="55" y="32"/>
                      <a:pt x="83" y="32"/>
                    </a:cubicBezTo>
                    <a:close/>
                  </a:path>
                </a:pathLst>
              </a:custGeom>
              <a:solidFill>
                <a:schemeClr val="accent2">
                  <a:lumMod val="60000"/>
                  <a:lumOff val="40000"/>
                </a:schemeClr>
              </a:solidFill>
              <a:ln>
                <a:noFill/>
              </a:ln>
            </p:spPr>
            <p:txBody>
              <a:bodyPr vert="horz" wrap="square" lIns="91428" tIns="45714" rIns="91428" bIns="45714" numCol="1" anchor="t" anchorCtr="0" compatLnSpc="1"/>
              <a:lstStyle/>
              <a:p>
                <a:endParaRPr lang="zh-CN" altLang="en-US" sz="1600"/>
              </a:p>
            </p:txBody>
          </p:sp>
          <p:sp>
            <p:nvSpPr>
              <p:cNvPr id="10" name="Freeform 11"/>
              <p:cNvSpPr>
                <a:spLocks noEditPoints="1"/>
              </p:cNvSpPr>
              <p:nvPr/>
            </p:nvSpPr>
            <p:spPr bwMode="auto">
              <a:xfrm>
                <a:off x="5745773" y="3369478"/>
                <a:ext cx="1669833" cy="1663483"/>
              </a:xfrm>
              <a:custGeom>
                <a:avLst/>
                <a:gdLst>
                  <a:gd name="T0" fmla="*/ 57 w 164"/>
                  <a:gd name="T1" fmla="*/ 4 h 165"/>
                  <a:gd name="T2" fmla="*/ 51 w 164"/>
                  <a:gd name="T3" fmla="*/ 29 h 165"/>
                  <a:gd name="T4" fmla="*/ 29 w 164"/>
                  <a:gd name="T5" fmla="*/ 19 h 165"/>
                  <a:gd name="T6" fmla="*/ 33 w 164"/>
                  <a:gd name="T7" fmla="*/ 45 h 165"/>
                  <a:gd name="T8" fmla="*/ 9 w 164"/>
                  <a:gd name="T9" fmla="*/ 45 h 165"/>
                  <a:gd name="T10" fmla="*/ 22 w 164"/>
                  <a:gd name="T11" fmla="*/ 66 h 165"/>
                  <a:gd name="T12" fmla="*/ 0 w 164"/>
                  <a:gd name="T13" fmla="*/ 75 h 165"/>
                  <a:gd name="T14" fmla="*/ 21 w 164"/>
                  <a:gd name="T15" fmla="*/ 91 h 165"/>
                  <a:gd name="T16" fmla="*/ 3 w 164"/>
                  <a:gd name="T17" fmla="*/ 107 h 165"/>
                  <a:gd name="T18" fmla="*/ 28 w 164"/>
                  <a:gd name="T19" fmla="*/ 113 h 165"/>
                  <a:gd name="T20" fmla="*/ 19 w 164"/>
                  <a:gd name="T21" fmla="*/ 136 h 165"/>
                  <a:gd name="T22" fmla="*/ 44 w 164"/>
                  <a:gd name="T23" fmla="*/ 132 h 165"/>
                  <a:gd name="T24" fmla="*/ 44 w 164"/>
                  <a:gd name="T25" fmla="*/ 156 h 165"/>
                  <a:gd name="T26" fmla="*/ 66 w 164"/>
                  <a:gd name="T27" fmla="*/ 142 h 165"/>
                  <a:gd name="T28" fmla="*/ 75 w 164"/>
                  <a:gd name="T29" fmla="*/ 165 h 165"/>
                  <a:gd name="T30" fmla="*/ 90 w 164"/>
                  <a:gd name="T31" fmla="*/ 144 h 165"/>
                  <a:gd name="T32" fmla="*/ 107 w 164"/>
                  <a:gd name="T33" fmla="*/ 161 h 165"/>
                  <a:gd name="T34" fmla="*/ 113 w 164"/>
                  <a:gd name="T35" fmla="*/ 136 h 165"/>
                  <a:gd name="T36" fmla="*/ 135 w 164"/>
                  <a:gd name="T37" fmla="*/ 146 h 165"/>
                  <a:gd name="T38" fmla="*/ 131 w 164"/>
                  <a:gd name="T39" fmla="*/ 120 h 165"/>
                  <a:gd name="T40" fmla="*/ 155 w 164"/>
                  <a:gd name="T41" fmla="*/ 121 h 165"/>
                  <a:gd name="T42" fmla="*/ 142 w 164"/>
                  <a:gd name="T43" fmla="*/ 99 h 165"/>
                  <a:gd name="T44" fmla="*/ 164 w 164"/>
                  <a:gd name="T45" fmla="*/ 90 h 165"/>
                  <a:gd name="T46" fmla="*/ 143 w 164"/>
                  <a:gd name="T47" fmla="*/ 75 h 165"/>
                  <a:gd name="T48" fmla="*/ 161 w 164"/>
                  <a:gd name="T49" fmla="*/ 58 h 165"/>
                  <a:gd name="T50" fmla="*/ 136 w 164"/>
                  <a:gd name="T51" fmla="*/ 52 h 165"/>
                  <a:gd name="T52" fmla="*/ 145 w 164"/>
                  <a:gd name="T53" fmla="*/ 30 h 165"/>
                  <a:gd name="T54" fmla="*/ 120 w 164"/>
                  <a:gd name="T55" fmla="*/ 34 h 165"/>
                  <a:gd name="T56" fmla="*/ 120 w 164"/>
                  <a:gd name="T57" fmla="*/ 9 h 165"/>
                  <a:gd name="T58" fmla="*/ 98 w 164"/>
                  <a:gd name="T59" fmla="*/ 23 h 165"/>
                  <a:gd name="T60" fmla="*/ 89 w 164"/>
                  <a:gd name="T61" fmla="*/ 0 h 165"/>
                  <a:gd name="T62" fmla="*/ 74 w 164"/>
                  <a:gd name="T63" fmla="*/ 21 h 165"/>
                  <a:gd name="T64" fmla="*/ 69 w 164"/>
                  <a:gd name="T65" fmla="*/ 35 h 165"/>
                  <a:gd name="T66" fmla="*/ 95 w 164"/>
                  <a:gd name="T67" fmla="*/ 130 h 165"/>
                  <a:gd name="T68" fmla="*/ 69 w 164"/>
                  <a:gd name="T69" fmla="*/ 3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 h="165">
                    <a:moveTo>
                      <a:pt x="64" y="2"/>
                    </a:moveTo>
                    <a:cubicBezTo>
                      <a:pt x="57" y="4"/>
                      <a:pt x="57" y="4"/>
                      <a:pt x="57" y="4"/>
                    </a:cubicBezTo>
                    <a:cubicBezTo>
                      <a:pt x="58" y="25"/>
                      <a:pt x="58" y="25"/>
                      <a:pt x="58" y="25"/>
                    </a:cubicBezTo>
                    <a:cubicBezTo>
                      <a:pt x="56" y="26"/>
                      <a:pt x="53" y="28"/>
                      <a:pt x="51" y="29"/>
                    </a:cubicBezTo>
                    <a:cubicBezTo>
                      <a:pt x="35" y="15"/>
                      <a:pt x="35" y="15"/>
                      <a:pt x="35" y="15"/>
                    </a:cubicBezTo>
                    <a:cubicBezTo>
                      <a:pt x="29" y="19"/>
                      <a:pt x="29" y="19"/>
                      <a:pt x="29" y="19"/>
                    </a:cubicBezTo>
                    <a:cubicBezTo>
                      <a:pt x="38" y="39"/>
                      <a:pt x="38" y="39"/>
                      <a:pt x="38" y="39"/>
                    </a:cubicBezTo>
                    <a:cubicBezTo>
                      <a:pt x="36" y="41"/>
                      <a:pt x="34" y="43"/>
                      <a:pt x="33" y="45"/>
                    </a:cubicBezTo>
                    <a:cubicBezTo>
                      <a:pt x="12" y="38"/>
                      <a:pt x="12" y="38"/>
                      <a:pt x="12" y="38"/>
                    </a:cubicBezTo>
                    <a:cubicBezTo>
                      <a:pt x="9" y="45"/>
                      <a:pt x="9" y="45"/>
                      <a:pt x="9" y="45"/>
                    </a:cubicBezTo>
                    <a:cubicBezTo>
                      <a:pt x="25" y="59"/>
                      <a:pt x="25" y="59"/>
                      <a:pt x="25" y="59"/>
                    </a:cubicBezTo>
                    <a:cubicBezTo>
                      <a:pt x="24" y="61"/>
                      <a:pt x="23" y="64"/>
                      <a:pt x="22" y="66"/>
                    </a:cubicBezTo>
                    <a:cubicBezTo>
                      <a:pt x="1" y="68"/>
                      <a:pt x="1" y="68"/>
                      <a:pt x="1" y="68"/>
                    </a:cubicBezTo>
                    <a:cubicBezTo>
                      <a:pt x="0" y="75"/>
                      <a:pt x="0" y="75"/>
                      <a:pt x="0" y="75"/>
                    </a:cubicBezTo>
                    <a:cubicBezTo>
                      <a:pt x="20" y="83"/>
                      <a:pt x="20" y="83"/>
                      <a:pt x="20" y="83"/>
                    </a:cubicBezTo>
                    <a:cubicBezTo>
                      <a:pt x="20" y="85"/>
                      <a:pt x="20" y="88"/>
                      <a:pt x="21" y="91"/>
                    </a:cubicBezTo>
                    <a:cubicBezTo>
                      <a:pt x="1" y="100"/>
                      <a:pt x="1" y="100"/>
                      <a:pt x="1" y="100"/>
                    </a:cubicBezTo>
                    <a:cubicBezTo>
                      <a:pt x="3" y="107"/>
                      <a:pt x="3" y="107"/>
                      <a:pt x="3" y="107"/>
                    </a:cubicBezTo>
                    <a:cubicBezTo>
                      <a:pt x="25" y="106"/>
                      <a:pt x="25" y="106"/>
                      <a:pt x="25" y="106"/>
                    </a:cubicBezTo>
                    <a:cubicBezTo>
                      <a:pt x="26" y="109"/>
                      <a:pt x="27" y="111"/>
                      <a:pt x="28" y="113"/>
                    </a:cubicBezTo>
                    <a:cubicBezTo>
                      <a:pt x="14" y="130"/>
                      <a:pt x="14" y="130"/>
                      <a:pt x="14" y="130"/>
                    </a:cubicBezTo>
                    <a:cubicBezTo>
                      <a:pt x="19" y="136"/>
                      <a:pt x="19" y="136"/>
                      <a:pt x="19" y="136"/>
                    </a:cubicBezTo>
                    <a:cubicBezTo>
                      <a:pt x="38" y="126"/>
                      <a:pt x="38" y="126"/>
                      <a:pt x="38" y="126"/>
                    </a:cubicBezTo>
                    <a:cubicBezTo>
                      <a:pt x="40" y="128"/>
                      <a:pt x="42" y="130"/>
                      <a:pt x="44" y="132"/>
                    </a:cubicBezTo>
                    <a:cubicBezTo>
                      <a:pt x="38" y="152"/>
                      <a:pt x="38" y="152"/>
                      <a:pt x="38" y="152"/>
                    </a:cubicBezTo>
                    <a:cubicBezTo>
                      <a:pt x="44" y="156"/>
                      <a:pt x="44" y="156"/>
                      <a:pt x="44" y="156"/>
                    </a:cubicBezTo>
                    <a:cubicBezTo>
                      <a:pt x="58" y="140"/>
                      <a:pt x="58" y="140"/>
                      <a:pt x="58" y="140"/>
                    </a:cubicBezTo>
                    <a:cubicBezTo>
                      <a:pt x="61" y="141"/>
                      <a:pt x="63" y="142"/>
                      <a:pt x="66" y="142"/>
                    </a:cubicBezTo>
                    <a:cubicBezTo>
                      <a:pt x="68" y="164"/>
                      <a:pt x="68" y="164"/>
                      <a:pt x="68" y="164"/>
                    </a:cubicBezTo>
                    <a:cubicBezTo>
                      <a:pt x="75" y="165"/>
                      <a:pt x="75" y="165"/>
                      <a:pt x="75" y="165"/>
                    </a:cubicBezTo>
                    <a:cubicBezTo>
                      <a:pt x="82" y="144"/>
                      <a:pt x="82" y="144"/>
                      <a:pt x="82" y="144"/>
                    </a:cubicBezTo>
                    <a:cubicBezTo>
                      <a:pt x="85" y="145"/>
                      <a:pt x="87" y="144"/>
                      <a:pt x="90" y="144"/>
                    </a:cubicBezTo>
                    <a:cubicBezTo>
                      <a:pt x="100" y="163"/>
                      <a:pt x="100" y="163"/>
                      <a:pt x="100" y="163"/>
                    </a:cubicBezTo>
                    <a:cubicBezTo>
                      <a:pt x="107" y="161"/>
                      <a:pt x="107" y="161"/>
                      <a:pt x="107" y="161"/>
                    </a:cubicBezTo>
                    <a:cubicBezTo>
                      <a:pt x="106" y="140"/>
                      <a:pt x="106" y="140"/>
                      <a:pt x="106" y="140"/>
                    </a:cubicBezTo>
                    <a:cubicBezTo>
                      <a:pt x="108" y="139"/>
                      <a:pt x="111" y="138"/>
                      <a:pt x="113" y="136"/>
                    </a:cubicBezTo>
                    <a:cubicBezTo>
                      <a:pt x="129" y="150"/>
                      <a:pt x="129" y="150"/>
                      <a:pt x="129" y="150"/>
                    </a:cubicBezTo>
                    <a:cubicBezTo>
                      <a:pt x="135" y="146"/>
                      <a:pt x="135" y="146"/>
                      <a:pt x="135" y="146"/>
                    </a:cubicBezTo>
                    <a:cubicBezTo>
                      <a:pt x="126" y="126"/>
                      <a:pt x="126" y="126"/>
                      <a:pt x="126" y="126"/>
                    </a:cubicBezTo>
                    <a:cubicBezTo>
                      <a:pt x="128" y="124"/>
                      <a:pt x="129" y="123"/>
                      <a:pt x="131" y="120"/>
                    </a:cubicBezTo>
                    <a:cubicBezTo>
                      <a:pt x="151" y="127"/>
                      <a:pt x="151" y="127"/>
                      <a:pt x="151" y="127"/>
                    </a:cubicBezTo>
                    <a:cubicBezTo>
                      <a:pt x="155" y="121"/>
                      <a:pt x="155" y="121"/>
                      <a:pt x="155" y="121"/>
                    </a:cubicBezTo>
                    <a:cubicBezTo>
                      <a:pt x="139" y="106"/>
                      <a:pt x="139" y="106"/>
                      <a:pt x="139" y="106"/>
                    </a:cubicBezTo>
                    <a:cubicBezTo>
                      <a:pt x="140" y="104"/>
                      <a:pt x="141" y="101"/>
                      <a:pt x="142" y="99"/>
                    </a:cubicBezTo>
                    <a:cubicBezTo>
                      <a:pt x="163" y="97"/>
                      <a:pt x="163" y="97"/>
                      <a:pt x="163" y="97"/>
                    </a:cubicBezTo>
                    <a:cubicBezTo>
                      <a:pt x="164" y="90"/>
                      <a:pt x="164" y="90"/>
                      <a:pt x="164" y="90"/>
                    </a:cubicBezTo>
                    <a:cubicBezTo>
                      <a:pt x="144" y="82"/>
                      <a:pt x="144" y="82"/>
                      <a:pt x="144" y="82"/>
                    </a:cubicBezTo>
                    <a:cubicBezTo>
                      <a:pt x="144" y="80"/>
                      <a:pt x="144" y="77"/>
                      <a:pt x="143" y="75"/>
                    </a:cubicBezTo>
                    <a:cubicBezTo>
                      <a:pt x="162" y="65"/>
                      <a:pt x="162" y="65"/>
                      <a:pt x="162" y="65"/>
                    </a:cubicBezTo>
                    <a:cubicBezTo>
                      <a:pt x="161" y="58"/>
                      <a:pt x="161" y="58"/>
                      <a:pt x="161" y="58"/>
                    </a:cubicBezTo>
                    <a:cubicBezTo>
                      <a:pt x="139" y="59"/>
                      <a:pt x="139" y="59"/>
                      <a:pt x="139" y="59"/>
                    </a:cubicBezTo>
                    <a:cubicBezTo>
                      <a:pt x="138" y="56"/>
                      <a:pt x="137" y="54"/>
                      <a:pt x="136" y="52"/>
                    </a:cubicBezTo>
                    <a:cubicBezTo>
                      <a:pt x="150" y="35"/>
                      <a:pt x="150" y="35"/>
                      <a:pt x="150" y="35"/>
                    </a:cubicBezTo>
                    <a:cubicBezTo>
                      <a:pt x="145" y="30"/>
                      <a:pt x="145" y="30"/>
                      <a:pt x="145" y="30"/>
                    </a:cubicBezTo>
                    <a:cubicBezTo>
                      <a:pt x="126" y="39"/>
                      <a:pt x="126" y="39"/>
                      <a:pt x="126" y="39"/>
                    </a:cubicBezTo>
                    <a:cubicBezTo>
                      <a:pt x="124" y="37"/>
                      <a:pt x="122" y="35"/>
                      <a:pt x="120" y="34"/>
                    </a:cubicBezTo>
                    <a:cubicBezTo>
                      <a:pt x="126" y="13"/>
                      <a:pt x="126" y="13"/>
                      <a:pt x="126" y="13"/>
                    </a:cubicBezTo>
                    <a:cubicBezTo>
                      <a:pt x="120" y="9"/>
                      <a:pt x="120" y="9"/>
                      <a:pt x="120" y="9"/>
                    </a:cubicBezTo>
                    <a:cubicBezTo>
                      <a:pt x="106" y="25"/>
                      <a:pt x="106" y="25"/>
                      <a:pt x="106" y="25"/>
                    </a:cubicBezTo>
                    <a:cubicBezTo>
                      <a:pt x="103" y="24"/>
                      <a:pt x="101" y="23"/>
                      <a:pt x="98" y="23"/>
                    </a:cubicBezTo>
                    <a:cubicBezTo>
                      <a:pt x="96" y="1"/>
                      <a:pt x="96" y="1"/>
                      <a:pt x="96" y="1"/>
                    </a:cubicBezTo>
                    <a:cubicBezTo>
                      <a:pt x="89" y="0"/>
                      <a:pt x="89" y="0"/>
                      <a:pt x="89" y="0"/>
                    </a:cubicBezTo>
                    <a:cubicBezTo>
                      <a:pt x="82" y="21"/>
                      <a:pt x="82" y="21"/>
                      <a:pt x="82" y="21"/>
                    </a:cubicBezTo>
                    <a:cubicBezTo>
                      <a:pt x="79" y="21"/>
                      <a:pt x="77" y="21"/>
                      <a:pt x="74" y="21"/>
                    </a:cubicBezTo>
                    <a:cubicBezTo>
                      <a:pt x="64" y="2"/>
                      <a:pt x="64" y="2"/>
                      <a:pt x="64" y="2"/>
                    </a:cubicBezTo>
                    <a:close/>
                    <a:moveTo>
                      <a:pt x="69" y="35"/>
                    </a:moveTo>
                    <a:cubicBezTo>
                      <a:pt x="43" y="42"/>
                      <a:pt x="27" y="69"/>
                      <a:pt x="34" y="95"/>
                    </a:cubicBezTo>
                    <a:cubicBezTo>
                      <a:pt x="41" y="121"/>
                      <a:pt x="68" y="137"/>
                      <a:pt x="95" y="130"/>
                    </a:cubicBezTo>
                    <a:cubicBezTo>
                      <a:pt x="121" y="123"/>
                      <a:pt x="137" y="96"/>
                      <a:pt x="130" y="70"/>
                    </a:cubicBezTo>
                    <a:cubicBezTo>
                      <a:pt x="122" y="43"/>
                      <a:pt x="95" y="28"/>
                      <a:pt x="69" y="35"/>
                    </a:cubicBezTo>
                    <a:close/>
                  </a:path>
                </a:pathLst>
              </a:custGeom>
              <a:solidFill>
                <a:schemeClr val="accent2">
                  <a:lumMod val="75000"/>
                </a:schemeClr>
              </a:solidFill>
              <a:ln>
                <a:noFill/>
              </a:ln>
            </p:spPr>
            <p:txBody>
              <a:bodyPr vert="horz" wrap="square" lIns="91428" tIns="45714" rIns="91428" bIns="45714" numCol="1" anchor="t" anchorCtr="0" compatLnSpc="1"/>
              <a:lstStyle/>
              <a:p>
                <a:endParaRPr lang="zh-CN" altLang="en-US" sz="1600"/>
              </a:p>
            </p:txBody>
          </p:sp>
          <p:sp>
            <p:nvSpPr>
              <p:cNvPr id="11" name="Freeform 12"/>
              <p:cNvSpPr>
                <a:spLocks noEditPoints="1"/>
              </p:cNvSpPr>
              <p:nvPr/>
            </p:nvSpPr>
            <p:spPr bwMode="auto">
              <a:xfrm>
                <a:off x="5369585" y="4931375"/>
                <a:ext cx="1679356" cy="1653960"/>
              </a:xfrm>
              <a:custGeom>
                <a:avLst/>
                <a:gdLst>
                  <a:gd name="T0" fmla="*/ 65 w 165"/>
                  <a:gd name="T1" fmla="*/ 2 h 164"/>
                  <a:gd name="T2" fmla="*/ 82 w 165"/>
                  <a:gd name="T3" fmla="*/ 20 h 164"/>
                  <a:gd name="T4" fmla="*/ 97 w 165"/>
                  <a:gd name="T5" fmla="*/ 1 h 164"/>
                  <a:gd name="T6" fmla="*/ 106 w 165"/>
                  <a:gd name="T7" fmla="*/ 25 h 164"/>
                  <a:gd name="T8" fmla="*/ 127 w 165"/>
                  <a:gd name="T9" fmla="*/ 13 h 164"/>
                  <a:gd name="T10" fmla="*/ 126 w 165"/>
                  <a:gd name="T11" fmla="*/ 38 h 164"/>
                  <a:gd name="T12" fmla="*/ 150 w 165"/>
                  <a:gd name="T13" fmla="*/ 35 h 164"/>
                  <a:gd name="T14" fmla="*/ 140 w 165"/>
                  <a:gd name="T15" fmla="*/ 58 h 164"/>
                  <a:gd name="T16" fmla="*/ 163 w 165"/>
                  <a:gd name="T17" fmla="*/ 64 h 164"/>
                  <a:gd name="T18" fmla="*/ 144 w 165"/>
                  <a:gd name="T19" fmla="*/ 82 h 164"/>
                  <a:gd name="T20" fmla="*/ 164 w 165"/>
                  <a:gd name="T21" fmla="*/ 97 h 164"/>
                  <a:gd name="T22" fmla="*/ 140 w 165"/>
                  <a:gd name="T23" fmla="*/ 106 h 164"/>
                  <a:gd name="T24" fmla="*/ 152 w 165"/>
                  <a:gd name="T25" fmla="*/ 126 h 164"/>
                  <a:gd name="T26" fmla="*/ 126 w 165"/>
                  <a:gd name="T27" fmla="*/ 126 h 164"/>
                  <a:gd name="T28" fmla="*/ 130 w 165"/>
                  <a:gd name="T29" fmla="*/ 150 h 164"/>
                  <a:gd name="T30" fmla="*/ 106 w 165"/>
                  <a:gd name="T31" fmla="*/ 139 h 164"/>
                  <a:gd name="T32" fmla="*/ 100 w 165"/>
                  <a:gd name="T33" fmla="*/ 163 h 164"/>
                  <a:gd name="T34" fmla="*/ 83 w 165"/>
                  <a:gd name="T35" fmla="*/ 144 h 164"/>
                  <a:gd name="T36" fmla="*/ 68 w 165"/>
                  <a:gd name="T37" fmla="*/ 163 h 164"/>
                  <a:gd name="T38" fmla="*/ 59 w 165"/>
                  <a:gd name="T39" fmla="*/ 139 h 164"/>
                  <a:gd name="T40" fmla="*/ 38 w 165"/>
                  <a:gd name="T41" fmla="*/ 152 h 164"/>
                  <a:gd name="T42" fmla="*/ 39 w 165"/>
                  <a:gd name="T43" fmla="*/ 126 h 164"/>
                  <a:gd name="T44" fmla="*/ 15 w 165"/>
                  <a:gd name="T45" fmla="*/ 129 h 164"/>
                  <a:gd name="T46" fmla="*/ 25 w 165"/>
                  <a:gd name="T47" fmla="*/ 106 h 164"/>
                  <a:gd name="T48" fmla="*/ 2 w 165"/>
                  <a:gd name="T49" fmla="*/ 100 h 164"/>
                  <a:gd name="T50" fmla="*/ 21 w 165"/>
                  <a:gd name="T51" fmla="*/ 82 h 164"/>
                  <a:gd name="T52" fmla="*/ 1 w 165"/>
                  <a:gd name="T53" fmla="*/ 68 h 164"/>
                  <a:gd name="T54" fmla="*/ 25 w 165"/>
                  <a:gd name="T55" fmla="*/ 59 h 164"/>
                  <a:gd name="T56" fmla="*/ 13 w 165"/>
                  <a:gd name="T57" fmla="*/ 38 h 164"/>
                  <a:gd name="T58" fmla="*/ 39 w 165"/>
                  <a:gd name="T59" fmla="*/ 38 h 164"/>
                  <a:gd name="T60" fmla="*/ 35 w 165"/>
                  <a:gd name="T61" fmla="*/ 15 h 164"/>
                  <a:gd name="T62" fmla="*/ 59 w 165"/>
                  <a:gd name="T63" fmla="*/ 25 h 164"/>
                  <a:gd name="T64" fmla="*/ 70 w 165"/>
                  <a:gd name="T65" fmla="*/ 34 h 164"/>
                  <a:gd name="T66" fmla="*/ 95 w 165"/>
                  <a:gd name="T67" fmla="*/ 130 h 164"/>
                  <a:gd name="T68" fmla="*/ 70 w 165"/>
                  <a:gd name="T69"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5" h="164">
                    <a:moveTo>
                      <a:pt x="58" y="4"/>
                    </a:moveTo>
                    <a:cubicBezTo>
                      <a:pt x="65" y="2"/>
                      <a:pt x="65" y="2"/>
                      <a:pt x="65" y="2"/>
                    </a:cubicBezTo>
                    <a:cubicBezTo>
                      <a:pt x="75" y="21"/>
                      <a:pt x="75" y="21"/>
                      <a:pt x="75" y="21"/>
                    </a:cubicBezTo>
                    <a:cubicBezTo>
                      <a:pt x="77" y="20"/>
                      <a:pt x="80" y="20"/>
                      <a:pt x="82" y="20"/>
                    </a:cubicBezTo>
                    <a:cubicBezTo>
                      <a:pt x="90" y="0"/>
                      <a:pt x="90" y="0"/>
                      <a:pt x="90" y="0"/>
                    </a:cubicBezTo>
                    <a:cubicBezTo>
                      <a:pt x="97" y="1"/>
                      <a:pt x="97" y="1"/>
                      <a:pt x="97" y="1"/>
                    </a:cubicBezTo>
                    <a:cubicBezTo>
                      <a:pt x="99" y="22"/>
                      <a:pt x="99" y="22"/>
                      <a:pt x="99" y="22"/>
                    </a:cubicBezTo>
                    <a:cubicBezTo>
                      <a:pt x="101" y="23"/>
                      <a:pt x="104" y="24"/>
                      <a:pt x="106" y="25"/>
                    </a:cubicBezTo>
                    <a:cubicBezTo>
                      <a:pt x="121" y="9"/>
                      <a:pt x="121" y="9"/>
                      <a:pt x="121" y="9"/>
                    </a:cubicBezTo>
                    <a:cubicBezTo>
                      <a:pt x="127" y="13"/>
                      <a:pt x="127" y="13"/>
                      <a:pt x="127" y="13"/>
                    </a:cubicBezTo>
                    <a:cubicBezTo>
                      <a:pt x="120" y="33"/>
                      <a:pt x="120" y="33"/>
                      <a:pt x="120" y="33"/>
                    </a:cubicBezTo>
                    <a:cubicBezTo>
                      <a:pt x="122" y="35"/>
                      <a:pt x="124" y="36"/>
                      <a:pt x="126" y="38"/>
                    </a:cubicBezTo>
                    <a:cubicBezTo>
                      <a:pt x="146" y="29"/>
                      <a:pt x="146" y="29"/>
                      <a:pt x="146" y="29"/>
                    </a:cubicBezTo>
                    <a:cubicBezTo>
                      <a:pt x="150" y="35"/>
                      <a:pt x="150" y="35"/>
                      <a:pt x="150" y="35"/>
                    </a:cubicBezTo>
                    <a:cubicBezTo>
                      <a:pt x="136" y="51"/>
                      <a:pt x="136" y="51"/>
                      <a:pt x="136" y="51"/>
                    </a:cubicBezTo>
                    <a:cubicBezTo>
                      <a:pt x="138" y="54"/>
                      <a:pt x="139" y="56"/>
                      <a:pt x="140" y="58"/>
                    </a:cubicBezTo>
                    <a:cubicBezTo>
                      <a:pt x="161" y="57"/>
                      <a:pt x="161" y="57"/>
                      <a:pt x="161" y="57"/>
                    </a:cubicBezTo>
                    <a:cubicBezTo>
                      <a:pt x="163" y="64"/>
                      <a:pt x="163" y="64"/>
                      <a:pt x="163" y="64"/>
                    </a:cubicBezTo>
                    <a:cubicBezTo>
                      <a:pt x="144" y="74"/>
                      <a:pt x="144" y="74"/>
                      <a:pt x="144" y="74"/>
                    </a:cubicBezTo>
                    <a:cubicBezTo>
                      <a:pt x="144" y="77"/>
                      <a:pt x="145" y="79"/>
                      <a:pt x="144" y="82"/>
                    </a:cubicBezTo>
                    <a:cubicBezTo>
                      <a:pt x="165" y="89"/>
                      <a:pt x="165" y="89"/>
                      <a:pt x="165" y="89"/>
                    </a:cubicBezTo>
                    <a:cubicBezTo>
                      <a:pt x="164" y="97"/>
                      <a:pt x="164" y="97"/>
                      <a:pt x="164" y="97"/>
                    </a:cubicBezTo>
                    <a:cubicBezTo>
                      <a:pt x="142" y="98"/>
                      <a:pt x="142" y="98"/>
                      <a:pt x="142" y="98"/>
                    </a:cubicBezTo>
                    <a:cubicBezTo>
                      <a:pt x="142" y="101"/>
                      <a:pt x="141" y="103"/>
                      <a:pt x="140" y="106"/>
                    </a:cubicBezTo>
                    <a:cubicBezTo>
                      <a:pt x="156" y="120"/>
                      <a:pt x="156" y="120"/>
                      <a:pt x="156" y="120"/>
                    </a:cubicBezTo>
                    <a:cubicBezTo>
                      <a:pt x="152" y="126"/>
                      <a:pt x="152" y="126"/>
                      <a:pt x="152" y="126"/>
                    </a:cubicBezTo>
                    <a:cubicBezTo>
                      <a:pt x="132" y="120"/>
                      <a:pt x="132" y="120"/>
                      <a:pt x="132" y="120"/>
                    </a:cubicBezTo>
                    <a:cubicBezTo>
                      <a:pt x="130" y="122"/>
                      <a:pt x="128" y="124"/>
                      <a:pt x="126" y="126"/>
                    </a:cubicBezTo>
                    <a:cubicBezTo>
                      <a:pt x="136" y="145"/>
                      <a:pt x="136" y="145"/>
                      <a:pt x="136" y="145"/>
                    </a:cubicBezTo>
                    <a:cubicBezTo>
                      <a:pt x="130" y="150"/>
                      <a:pt x="130" y="150"/>
                      <a:pt x="130" y="150"/>
                    </a:cubicBezTo>
                    <a:cubicBezTo>
                      <a:pt x="113" y="136"/>
                      <a:pt x="113" y="136"/>
                      <a:pt x="113" y="136"/>
                    </a:cubicBezTo>
                    <a:cubicBezTo>
                      <a:pt x="111" y="137"/>
                      <a:pt x="109" y="138"/>
                      <a:pt x="106" y="139"/>
                    </a:cubicBezTo>
                    <a:cubicBezTo>
                      <a:pt x="107" y="161"/>
                      <a:pt x="107" y="161"/>
                      <a:pt x="107" y="161"/>
                    </a:cubicBezTo>
                    <a:cubicBezTo>
                      <a:pt x="100" y="163"/>
                      <a:pt x="100" y="163"/>
                      <a:pt x="100" y="163"/>
                    </a:cubicBezTo>
                    <a:cubicBezTo>
                      <a:pt x="91" y="144"/>
                      <a:pt x="91" y="144"/>
                      <a:pt x="91" y="144"/>
                    </a:cubicBezTo>
                    <a:cubicBezTo>
                      <a:pt x="88" y="144"/>
                      <a:pt x="85" y="144"/>
                      <a:pt x="83" y="144"/>
                    </a:cubicBezTo>
                    <a:cubicBezTo>
                      <a:pt x="75" y="164"/>
                      <a:pt x="75" y="164"/>
                      <a:pt x="75" y="164"/>
                    </a:cubicBezTo>
                    <a:cubicBezTo>
                      <a:pt x="68" y="163"/>
                      <a:pt x="68" y="163"/>
                      <a:pt x="68" y="163"/>
                    </a:cubicBezTo>
                    <a:cubicBezTo>
                      <a:pt x="66" y="142"/>
                      <a:pt x="66" y="142"/>
                      <a:pt x="66" y="142"/>
                    </a:cubicBezTo>
                    <a:cubicBezTo>
                      <a:pt x="64" y="141"/>
                      <a:pt x="61" y="140"/>
                      <a:pt x="59" y="139"/>
                    </a:cubicBezTo>
                    <a:cubicBezTo>
                      <a:pt x="45" y="155"/>
                      <a:pt x="45" y="155"/>
                      <a:pt x="45" y="155"/>
                    </a:cubicBezTo>
                    <a:cubicBezTo>
                      <a:pt x="38" y="152"/>
                      <a:pt x="38" y="152"/>
                      <a:pt x="38" y="152"/>
                    </a:cubicBezTo>
                    <a:cubicBezTo>
                      <a:pt x="45" y="131"/>
                      <a:pt x="45" y="131"/>
                      <a:pt x="45" y="131"/>
                    </a:cubicBezTo>
                    <a:cubicBezTo>
                      <a:pt x="43" y="130"/>
                      <a:pt x="41" y="128"/>
                      <a:pt x="39" y="126"/>
                    </a:cubicBezTo>
                    <a:cubicBezTo>
                      <a:pt x="19" y="135"/>
                      <a:pt x="19" y="135"/>
                      <a:pt x="19" y="135"/>
                    </a:cubicBezTo>
                    <a:cubicBezTo>
                      <a:pt x="15" y="129"/>
                      <a:pt x="15" y="129"/>
                      <a:pt x="15" y="129"/>
                    </a:cubicBezTo>
                    <a:cubicBezTo>
                      <a:pt x="29" y="113"/>
                      <a:pt x="29" y="113"/>
                      <a:pt x="29" y="113"/>
                    </a:cubicBezTo>
                    <a:cubicBezTo>
                      <a:pt x="27" y="111"/>
                      <a:pt x="26" y="108"/>
                      <a:pt x="25" y="106"/>
                    </a:cubicBezTo>
                    <a:cubicBezTo>
                      <a:pt x="4" y="107"/>
                      <a:pt x="4" y="107"/>
                      <a:pt x="4" y="107"/>
                    </a:cubicBezTo>
                    <a:cubicBezTo>
                      <a:pt x="2" y="100"/>
                      <a:pt x="2" y="100"/>
                      <a:pt x="2" y="100"/>
                    </a:cubicBezTo>
                    <a:cubicBezTo>
                      <a:pt x="21" y="90"/>
                      <a:pt x="21" y="90"/>
                      <a:pt x="21" y="90"/>
                    </a:cubicBezTo>
                    <a:cubicBezTo>
                      <a:pt x="21" y="87"/>
                      <a:pt x="21" y="85"/>
                      <a:pt x="21" y="82"/>
                    </a:cubicBezTo>
                    <a:cubicBezTo>
                      <a:pt x="0" y="75"/>
                      <a:pt x="0" y="75"/>
                      <a:pt x="0" y="75"/>
                    </a:cubicBezTo>
                    <a:cubicBezTo>
                      <a:pt x="1" y="68"/>
                      <a:pt x="1" y="68"/>
                      <a:pt x="1" y="68"/>
                    </a:cubicBezTo>
                    <a:cubicBezTo>
                      <a:pt x="23" y="66"/>
                      <a:pt x="23" y="66"/>
                      <a:pt x="23" y="66"/>
                    </a:cubicBezTo>
                    <a:cubicBezTo>
                      <a:pt x="23" y="63"/>
                      <a:pt x="24" y="61"/>
                      <a:pt x="25" y="59"/>
                    </a:cubicBezTo>
                    <a:cubicBezTo>
                      <a:pt x="9" y="44"/>
                      <a:pt x="9" y="44"/>
                      <a:pt x="9" y="44"/>
                    </a:cubicBezTo>
                    <a:cubicBezTo>
                      <a:pt x="13" y="38"/>
                      <a:pt x="13" y="38"/>
                      <a:pt x="13" y="38"/>
                    </a:cubicBezTo>
                    <a:cubicBezTo>
                      <a:pt x="34" y="44"/>
                      <a:pt x="34" y="44"/>
                      <a:pt x="34" y="44"/>
                    </a:cubicBezTo>
                    <a:cubicBezTo>
                      <a:pt x="35" y="42"/>
                      <a:pt x="37" y="40"/>
                      <a:pt x="39" y="38"/>
                    </a:cubicBezTo>
                    <a:cubicBezTo>
                      <a:pt x="29" y="19"/>
                      <a:pt x="29" y="19"/>
                      <a:pt x="29" y="19"/>
                    </a:cubicBezTo>
                    <a:cubicBezTo>
                      <a:pt x="35" y="15"/>
                      <a:pt x="35" y="15"/>
                      <a:pt x="35" y="15"/>
                    </a:cubicBezTo>
                    <a:cubicBezTo>
                      <a:pt x="52" y="28"/>
                      <a:pt x="52" y="28"/>
                      <a:pt x="52" y="28"/>
                    </a:cubicBezTo>
                    <a:cubicBezTo>
                      <a:pt x="54" y="27"/>
                      <a:pt x="56" y="26"/>
                      <a:pt x="59" y="25"/>
                    </a:cubicBezTo>
                    <a:cubicBezTo>
                      <a:pt x="58" y="4"/>
                      <a:pt x="58" y="4"/>
                      <a:pt x="58" y="4"/>
                    </a:cubicBezTo>
                    <a:close/>
                    <a:moveTo>
                      <a:pt x="70" y="34"/>
                    </a:moveTo>
                    <a:cubicBezTo>
                      <a:pt x="96" y="27"/>
                      <a:pt x="123" y="43"/>
                      <a:pt x="130" y="69"/>
                    </a:cubicBezTo>
                    <a:cubicBezTo>
                      <a:pt x="137" y="95"/>
                      <a:pt x="121" y="122"/>
                      <a:pt x="95" y="130"/>
                    </a:cubicBezTo>
                    <a:cubicBezTo>
                      <a:pt x="69" y="137"/>
                      <a:pt x="42" y="121"/>
                      <a:pt x="35" y="95"/>
                    </a:cubicBezTo>
                    <a:cubicBezTo>
                      <a:pt x="28" y="68"/>
                      <a:pt x="43" y="41"/>
                      <a:pt x="70" y="34"/>
                    </a:cubicBezTo>
                    <a:close/>
                  </a:path>
                </a:pathLst>
              </a:custGeom>
              <a:solidFill>
                <a:srgbClr val="DED46E"/>
              </a:solidFill>
              <a:ln>
                <a:noFill/>
              </a:ln>
              <a:extLst>
                <a:ext uri="{91240B29-F687-4F45-9708-019B960494DF}">
                  <a14:hiddenLine xmlns:a14="http://schemas.microsoft.com/office/drawing/2010/main" w="9525">
                    <a:solidFill>
                      <a:srgbClr val="000000"/>
                    </a:solidFill>
                    <a:round/>
                  </a14:hiddenLine>
                </a:ext>
              </a:extLst>
            </p:spPr>
            <p:txBody>
              <a:bodyPr vert="horz" wrap="square" lIns="91428" tIns="45714" rIns="91428" bIns="45714" numCol="1" anchor="t" anchorCtr="0" compatLnSpc="1"/>
              <a:lstStyle/>
              <a:p>
                <a:endParaRPr lang="zh-CN" altLang="en-US" sz="1600"/>
              </a:p>
            </p:txBody>
          </p:sp>
          <p:grpSp>
            <p:nvGrpSpPr>
              <p:cNvPr id="2" name="组合 1"/>
              <p:cNvGrpSpPr/>
              <p:nvPr/>
            </p:nvGrpSpPr>
            <p:grpSpPr>
              <a:xfrm>
                <a:off x="5653711" y="567905"/>
                <a:ext cx="1476183" cy="5723778"/>
                <a:chOff x="5653711" y="567905"/>
                <a:chExt cx="1476183" cy="5723778"/>
              </a:xfrm>
            </p:grpSpPr>
            <p:sp>
              <p:nvSpPr>
                <p:cNvPr id="4" name="Oval 5"/>
                <p:cNvSpPr>
                  <a:spLocks noChangeArrowheads="1"/>
                </p:cNvSpPr>
                <p:nvPr/>
              </p:nvSpPr>
              <p:spPr bwMode="auto">
                <a:xfrm>
                  <a:off x="6020375" y="567905"/>
                  <a:ext cx="1109519" cy="1098407"/>
                </a:xfrm>
                <a:prstGeom prst="ellipse">
                  <a:avLst/>
                </a:prstGeom>
                <a:solidFill>
                  <a:schemeClr val="accent2">
                    <a:lumMod val="20000"/>
                    <a:lumOff val="80000"/>
                  </a:schemeClr>
                </a:solidFill>
                <a:ln>
                  <a:noFill/>
                </a:ln>
              </p:spPr>
              <p:txBody>
                <a:bodyPr vert="horz" wrap="square" lIns="91428" tIns="45714" rIns="91428" bIns="45714" numCol="1" anchor="t" anchorCtr="0" compatLnSpc="1"/>
                <a:lstStyle/>
                <a:p>
                  <a:endParaRPr lang="zh-CN" altLang="en-US" sz="1600" dirty="0"/>
                </a:p>
              </p:txBody>
            </p:sp>
            <p:sp>
              <p:nvSpPr>
                <p:cNvPr id="7" name="Oval 8"/>
                <p:cNvSpPr>
                  <a:spLocks noChangeArrowheads="1"/>
                </p:cNvSpPr>
                <p:nvPr/>
              </p:nvSpPr>
              <p:spPr bwMode="auto">
                <a:xfrm>
                  <a:off x="5653711" y="2099643"/>
                  <a:ext cx="1109519" cy="1098407"/>
                </a:xfrm>
                <a:prstGeom prst="ellipse">
                  <a:avLst/>
                </a:prstGeom>
                <a:solidFill>
                  <a:schemeClr val="accent2">
                    <a:lumMod val="20000"/>
                    <a:lumOff val="80000"/>
                  </a:schemeClr>
                </a:solidFill>
                <a:ln>
                  <a:noFill/>
                </a:ln>
              </p:spPr>
              <p:txBody>
                <a:bodyPr vert="horz" wrap="square" lIns="91428" tIns="45714" rIns="91428" bIns="45714" numCol="1" anchor="t" anchorCtr="0" compatLnSpc="1"/>
                <a:lstStyle/>
                <a:p>
                  <a:endParaRPr lang="zh-CN" altLang="en-US" sz="1600"/>
                </a:p>
              </p:txBody>
            </p:sp>
            <p:sp>
              <p:nvSpPr>
                <p:cNvPr id="9" name="Oval 10"/>
                <p:cNvSpPr>
                  <a:spLocks noChangeArrowheads="1"/>
                </p:cNvSpPr>
                <p:nvPr/>
              </p:nvSpPr>
              <p:spPr bwMode="auto">
                <a:xfrm>
                  <a:off x="6020375" y="3652016"/>
                  <a:ext cx="1109519" cy="1098407"/>
                </a:xfrm>
                <a:prstGeom prst="ellipse">
                  <a:avLst/>
                </a:prstGeom>
                <a:solidFill>
                  <a:schemeClr val="accent2">
                    <a:lumMod val="20000"/>
                    <a:lumOff val="80000"/>
                  </a:schemeClr>
                </a:solidFill>
                <a:ln>
                  <a:noFill/>
                </a:ln>
              </p:spPr>
              <p:txBody>
                <a:bodyPr vert="horz" wrap="square" lIns="91428" tIns="45714" rIns="91428" bIns="45714" numCol="1" anchor="t" anchorCtr="0" compatLnSpc="1"/>
                <a:lstStyle/>
                <a:p>
                  <a:endParaRPr lang="zh-CN" altLang="en-US" sz="1600"/>
                </a:p>
              </p:txBody>
            </p:sp>
            <p:sp>
              <p:nvSpPr>
                <p:cNvPr id="12" name="Oval 13"/>
                <p:cNvSpPr>
                  <a:spLocks noChangeArrowheads="1"/>
                </p:cNvSpPr>
                <p:nvPr/>
              </p:nvSpPr>
              <p:spPr bwMode="auto">
                <a:xfrm>
                  <a:off x="5653711" y="5193276"/>
                  <a:ext cx="1109519" cy="1098407"/>
                </a:xfrm>
                <a:prstGeom prst="ellipse">
                  <a:avLst/>
                </a:prstGeom>
                <a:solidFill>
                  <a:schemeClr val="accent2">
                    <a:lumMod val="20000"/>
                    <a:lumOff val="80000"/>
                  </a:schemeClr>
                </a:solidFill>
                <a:ln>
                  <a:noFill/>
                </a:ln>
              </p:spPr>
              <p:txBody>
                <a:bodyPr vert="horz" wrap="square" lIns="91428" tIns="45714" rIns="91428" bIns="45714" numCol="1" anchor="t" anchorCtr="0" compatLnSpc="1"/>
                <a:lstStyle/>
                <a:p>
                  <a:endParaRPr lang="zh-CN" altLang="en-US" sz="1600"/>
                </a:p>
              </p:txBody>
            </p:sp>
          </p:grpSp>
          <p:sp>
            <p:nvSpPr>
              <p:cNvPr id="13" name="Freeform 14"/>
              <p:cNvSpPr>
                <a:spLocks noEditPoints="1"/>
              </p:cNvSpPr>
              <p:nvPr/>
            </p:nvSpPr>
            <p:spPr bwMode="auto">
              <a:xfrm>
                <a:off x="5369585" y="4931375"/>
                <a:ext cx="1679356" cy="1653960"/>
              </a:xfrm>
              <a:custGeom>
                <a:avLst/>
                <a:gdLst>
                  <a:gd name="T0" fmla="*/ 65 w 165"/>
                  <a:gd name="T1" fmla="*/ 2 h 164"/>
                  <a:gd name="T2" fmla="*/ 82 w 165"/>
                  <a:gd name="T3" fmla="*/ 20 h 164"/>
                  <a:gd name="T4" fmla="*/ 97 w 165"/>
                  <a:gd name="T5" fmla="*/ 1 h 164"/>
                  <a:gd name="T6" fmla="*/ 106 w 165"/>
                  <a:gd name="T7" fmla="*/ 25 h 164"/>
                  <a:gd name="T8" fmla="*/ 127 w 165"/>
                  <a:gd name="T9" fmla="*/ 13 h 164"/>
                  <a:gd name="T10" fmla="*/ 126 w 165"/>
                  <a:gd name="T11" fmla="*/ 38 h 164"/>
                  <a:gd name="T12" fmla="*/ 150 w 165"/>
                  <a:gd name="T13" fmla="*/ 35 h 164"/>
                  <a:gd name="T14" fmla="*/ 140 w 165"/>
                  <a:gd name="T15" fmla="*/ 58 h 164"/>
                  <a:gd name="T16" fmla="*/ 163 w 165"/>
                  <a:gd name="T17" fmla="*/ 64 h 164"/>
                  <a:gd name="T18" fmla="*/ 144 w 165"/>
                  <a:gd name="T19" fmla="*/ 82 h 164"/>
                  <a:gd name="T20" fmla="*/ 164 w 165"/>
                  <a:gd name="T21" fmla="*/ 97 h 164"/>
                  <a:gd name="T22" fmla="*/ 140 w 165"/>
                  <a:gd name="T23" fmla="*/ 106 h 164"/>
                  <a:gd name="T24" fmla="*/ 152 w 165"/>
                  <a:gd name="T25" fmla="*/ 126 h 164"/>
                  <a:gd name="T26" fmla="*/ 126 w 165"/>
                  <a:gd name="T27" fmla="*/ 126 h 164"/>
                  <a:gd name="T28" fmla="*/ 130 w 165"/>
                  <a:gd name="T29" fmla="*/ 150 h 164"/>
                  <a:gd name="T30" fmla="*/ 106 w 165"/>
                  <a:gd name="T31" fmla="*/ 139 h 164"/>
                  <a:gd name="T32" fmla="*/ 100 w 165"/>
                  <a:gd name="T33" fmla="*/ 163 h 164"/>
                  <a:gd name="T34" fmla="*/ 83 w 165"/>
                  <a:gd name="T35" fmla="*/ 144 h 164"/>
                  <a:gd name="T36" fmla="*/ 68 w 165"/>
                  <a:gd name="T37" fmla="*/ 163 h 164"/>
                  <a:gd name="T38" fmla="*/ 59 w 165"/>
                  <a:gd name="T39" fmla="*/ 139 h 164"/>
                  <a:gd name="T40" fmla="*/ 38 w 165"/>
                  <a:gd name="T41" fmla="*/ 152 h 164"/>
                  <a:gd name="T42" fmla="*/ 39 w 165"/>
                  <a:gd name="T43" fmla="*/ 126 h 164"/>
                  <a:gd name="T44" fmla="*/ 15 w 165"/>
                  <a:gd name="T45" fmla="*/ 129 h 164"/>
                  <a:gd name="T46" fmla="*/ 25 w 165"/>
                  <a:gd name="T47" fmla="*/ 106 h 164"/>
                  <a:gd name="T48" fmla="*/ 2 w 165"/>
                  <a:gd name="T49" fmla="*/ 100 h 164"/>
                  <a:gd name="T50" fmla="*/ 21 w 165"/>
                  <a:gd name="T51" fmla="*/ 82 h 164"/>
                  <a:gd name="T52" fmla="*/ 1 w 165"/>
                  <a:gd name="T53" fmla="*/ 68 h 164"/>
                  <a:gd name="T54" fmla="*/ 25 w 165"/>
                  <a:gd name="T55" fmla="*/ 59 h 164"/>
                  <a:gd name="T56" fmla="*/ 13 w 165"/>
                  <a:gd name="T57" fmla="*/ 38 h 164"/>
                  <a:gd name="T58" fmla="*/ 39 w 165"/>
                  <a:gd name="T59" fmla="*/ 38 h 164"/>
                  <a:gd name="T60" fmla="*/ 35 w 165"/>
                  <a:gd name="T61" fmla="*/ 15 h 164"/>
                  <a:gd name="T62" fmla="*/ 59 w 165"/>
                  <a:gd name="T63" fmla="*/ 25 h 164"/>
                  <a:gd name="T64" fmla="*/ 70 w 165"/>
                  <a:gd name="T65" fmla="*/ 34 h 164"/>
                  <a:gd name="T66" fmla="*/ 95 w 165"/>
                  <a:gd name="T67" fmla="*/ 130 h 164"/>
                  <a:gd name="T68" fmla="*/ 70 w 165"/>
                  <a:gd name="T69" fmla="*/ 3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5" h="164">
                    <a:moveTo>
                      <a:pt x="58" y="4"/>
                    </a:moveTo>
                    <a:cubicBezTo>
                      <a:pt x="65" y="2"/>
                      <a:pt x="65" y="2"/>
                      <a:pt x="65" y="2"/>
                    </a:cubicBezTo>
                    <a:cubicBezTo>
                      <a:pt x="75" y="21"/>
                      <a:pt x="75" y="21"/>
                      <a:pt x="75" y="21"/>
                    </a:cubicBezTo>
                    <a:cubicBezTo>
                      <a:pt x="77" y="20"/>
                      <a:pt x="80" y="20"/>
                      <a:pt x="82" y="20"/>
                    </a:cubicBezTo>
                    <a:cubicBezTo>
                      <a:pt x="90" y="0"/>
                      <a:pt x="90" y="0"/>
                      <a:pt x="90" y="0"/>
                    </a:cubicBezTo>
                    <a:cubicBezTo>
                      <a:pt x="97" y="1"/>
                      <a:pt x="97" y="1"/>
                      <a:pt x="97" y="1"/>
                    </a:cubicBezTo>
                    <a:cubicBezTo>
                      <a:pt x="99" y="22"/>
                      <a:pt x="99" y="22"/>
                      <a:pt x="99" y="22"/>
                    </a:cubicBezTo>
                    <a:cubicBezTo>
                      <a:pt x="101" y="23"/>
                      <a:pt x="104" y="24"/>
                      <a:pt x="106" y="25"/>
                    </a:cubicBezTo>
                    <a:cubicBezTo>
                      <a:pt x="121" y="9"/>
                      <a:pt x="121" y="9"/>
                      <a:pt x="121" y="9"/>
                    </a:cubicBezTo>
                    <a:cubicBezTo>
                      <a:pt x="127" y="13"/>
                      <a:pt x="127" y="13"/>
                      <a:pt x="127" y="13"/>
                    </a:cubicBezTo>
                    <a:cubicBezTo>
                      <a:pt x="120" y="33"/>
                      <a:pt x="120" y="33"/>
                      <a:pt x="120" y="33"/>
                    </a:cubicBezTo>
                    <a:cubicBezTo>
                      <a:pt x="122" y="35"/>
                      <a:pt x="124" y="36"/>
                      <a:pt x="126" y="38"/>
                    </a:cubicBezTo>
                    <a:cubicBezTo>
                      <a:pt x="146" y="29"/>
                      <a:pt x="146" y="29"/>
                      <a:pt x="146" y="29"/>
                    </a:cubicBezTo>
                    <a:cubicBezTo>
                      <a:pt x="150" y="35"/>
                      <a:pt x="150" y="35"/>
                      <a:pt x="150" y="35"/>
                    </a:cubicBezTo>
                    <a:cubicBezTo>
                      <a:pt x="136" y="51"/>
                      <a:pt x="136" y="51"/>
                      <a:pt x="136" y="51"/>
                    </a:cubicBezTo>
                    <a:cubicBezTo>
                      <a:pt x="138" y="54"/>
                      <a:pt x="139" y="56"/>
                      <a:pt x="140" y="58"/>
                    </a:cubicBezTo>
                    <a:cubicBezTo>
                      <a:pt x="161" y="57"/>
                      <a:pt x="161" y="57"/>
                      <a:pt x="161" y="57"/>
                    </a:cubicBezTo>
                    <a:cubicBezTo>
                      <a:pt x="163" y="64"/>
                      <a:pt x="163" y="64"/>
                      <a:pt x="163" y="64"/>
                    </a:cubicBezTo>
                    <a:cubicBezTo>
                      <a:pt x="144" y="74"/>
                      <a:pt x="144" y="74"/>
                      <a:pt x="144" y="74"/>
                    </a:cubicBezTo>
                    <a:cubicBezTo>
                      <a:pt x="144" y="77"/>
                      <a:pt x="145" y="79"/>
                      <a:pt x="144" y="82"/>
                    </a:cubicBezTo>
                    <a:cubicBezTo>
                      <a:pt x="165" y="89"/>
                      <a:pt x="165" y="89"/>
                      <a:pt x="165" y="89"/>
                    </a:cubicBezTo>
                    <a:cubicBezTo>
                      <a:pt x="164" y="97"/>
                      <a:pt x="164" y="97"/>
                      <a:pt x="164" y="97"/>
                    </a:cubicBezTo>
                    <a:cubicBezTo>
                      <a:pt x="142" y="98"/>
                      <a:pt x="142" y="98"/>
                      <a:pt x="142" y="98"/>
                    </a:cubicBezTo>
                    <a:cubicBezTo>
                      <a:pt x="142" y="101"/>
                      <a:pt x="141" y="103"/>
                      <a:pt x="140" y="106"/>
                    </a:cubicBezTo>
                    <a:cubicBezTo>
                      <a:pt x="156" y="120"/>
                      <a:pt x="156" y="120"/>
                      <a:pt x="156" y="120"/>
                    </a:cubicBezTo>
                    <a:cubicBezTo>
                      <a:pt x="152" y="126"/>
                      <a:pt x="152" y="126"/>
                      <a:pt x="152" y="126"/>
                    </a:cubicBezTo>
                    <a:cubicBezTo>
                      <a:pt x="132" y="120"/>
                      <a:pt x="132" y="120"/>
                      <a:pt x="132" y="120"/>
                    </a:cubicBezTo>
                    <a:cubicBezTo>
                      <a:pt x="130" y="122"/>
                      <a:pt x="128" y="124"/>
                      <a:pt x="126" y="126"/>
                    </a:cubicBezTo>
                    <a:cubicBezTo>
                      <a:pt x="136" y="145"/>
                      <a:pt x="136" y="145"/>
                      <a:pt x="136" y="145"/>
                    </a:cubicBezTo>
                    <a:cubicBezTo>
                      <a:pt x="130" y="150"/>
                      <a:pt x="130" y="150"/>
                      <a:pt x="130" y="150"/>
                    </a:cubicBezTo>
                    <a:cubicBezTo>
                      <a:pt x="113" y="136"/>
                      <a:pt x="113" y="136"/>
                      <a:pt x="113" y="136"/>
                    </a:cubicBezTo>
                    <a:cubicBezTo>
                      <a:pt x="111" y="137"/>
                      <a:pt x="109" y="138"/>
                      <a:pt x="106" y="139"/>
                    </a:cubicBezTo>
                    <a:cubicBezTo>
                      <a:pt x="107" y="161"/>
                      <a:pt x="107" y="161"/>
                      <a:pt x="107" y="161"/>
                    </a:cubicBezTo>
                    <a:cubicBezTo>
                      <a:pt x="100" y="163"/>
                      <a:pt x="100" y="163"/>
                      <a:pt x="100" y="163"/>
                    </a:cubicBezTo>
                    <a:cubicBezTo>
                      <a:pt x="91" y="144"/>
                      <a:pt x="91" y="144"/>
                      <a:pt x="91" y="144"/>
                    </a:cubicBezTo>
                    <a:cubicBezTo>
                      <a:pt x="88" y="144"/>
                      <a:pt x="85" y="144"/>
                      <a:pt x="83" y="144"/>
                    </a:cubicBezTo>
                    <a:cubicBezTo>
                      <a:pt x="75" y="164"/>
                      <a:pt x="75" y="164"/>
                      <a:pt x="75" y="164"/>
                    </a:cubicBezTo>
                    <a:cubicBezTo>
                      <a:pt x="68" y="163"/>
                      <a:pt x="68" y="163"/>
                      <a:pt x="68" y="163"/>
                    </a:cubicBezTo>
                    <a:cubicBezTo>
                      <a:pt x="66" y="142"/>
                      <a:pt x="66" y="142"/>
                      <a:pt x="66" y="142"/>
                    </a:cubicBezTo>
                    <a:cubicBezTo>
                      <a:pt x="64" y="141"/>
                      <a:pt x="61" y="140"/>
                      <a:pt x="59" y="139"/>
                    </a:cubicBezTo>
                    <a:cubicBezTo>
                      <a:pt x="45" y="155"/>
                      <a:pt x="45" y="155"/>
                      <a:pt x="45" y="155"/>
                    </a:cubicBezTo>
                    <a:cubicBezTo>
                      <a:pt x="38" y="152"/>
                      <a:pt x="38" y="152"/>
                      <a:pt x="38" y="152"/>
                    </a:cubicBezTo>
                    <a:cubicBezTo>
                      <a:pt x="45" y="131"/>
                      <a:pt x="45" y="131"/>
                      <a:pt x="45" y="131"/>
                    </a:cubicBezTo>
                    <a:cubicBezTo>
                      <a:pt x="43" y="130"/>
                      <a:pt x="41" y="128"/>
                      <a:pt x="39" y="126"/>
                    </a:cubicBezTo>
                    <a:cubicBezTo>
                      <a:pt x="19" y="135"/>
                      <a:pt x="19" y="135"/>
                      <a:pt x="19" y="135"/>
                    </a:cubicBezTo>
                    <a:cubicBezTo>
                      <a:pt x="15" y="129"/>
                      <a:pt x="15" y="129"/>
                      <a:pt x="15" y="129"/>
                    </a:cubicBezTo>
                    <a:cubicBezTo>
                      <a:pt x="29" y="113"/>
                      <a:pt x="29" y="113"/>
                      <a:pt x="29" y="113"/>
                    </a:cubicBezTo>
                    <a:cubicBezTo>
                      <a:pt x="27" y="111"/>
                      <a:pt x="26" y="108"/>
                      <a:pt x="25" y="106"/>
                    </a:cubicBezTo>
                    <a:cubicBezTo>
                      <a:pt x="4" y="107"/>
                      <a:pt x="4" y="107"/>
                      <a:pt x="4" y="107"/>
                    </a:cubicBezTo>
                    <a:cubicBezTo>
                      <a:pt x="2" y="100"/>
                      <a:pt x="2" y="100"/>
                      <a:pt x="2" y="100"/>
                    </a:cubicBezTo>
                    <a:cubicBezTo>
                      <a:pt x="21" y="90"/>
                      <a:pt x="21" y="90"/>
                      <a:pt x="21" y="90"/>
                    </a:cubicBezTo>
                    <a:cubicBezTo>
                      <a:pt x="21" y="87"/>
                      <a:pt x="21" y="85"/>
                      <a:pt x="21" y="82"/>
                    </a:cubicBezTo>
                    <a:cubicBezTo>
                      <a:pt x="0" y="75"/>
                      <a:pt x="0" y="75"/>
                      <a:pt x="0" y="75"/>
                    </a:cubicBezTo>
                    <a:cubicBezTo>
                      <a:pt x="1" y="68"/>
                      <a:pt x="1" y="68"/>
                      <a:pt x="1" y="68"/>
                    </a:cubicBezTo>
                    <a:cubicBezTo>
                      <a:pt x="23" y="66"/>
                      <a:pt x="23" y="66"/>
                      <a:pt x="23" y="66"/>
                    </a:cubicBezTo>
                    <a:cubicBezTo>
                      <a:pt x="23" y="63"/>
                      <a:pt x="24" y="61"/>
                      <a:pt x="25" y="59"/>
                    </a:cubicBezTo>
                    <a:cubicBezTo>
                      <a:pt x="9" y="44"/>
                      <a:pt x="9" y="44"/>
                      <a:pt x="9" y="44"/>
                    </a:cubicBezTo>
                    <a:cubicBezTo>
                      <a:pt x="13" y="38"/>
                      <a:pt x="13" y="38"/>
                      <a:pt x="13" y="38"/>
                    </a:cubicBezTo>
                    <a:cubicBezTo>
                      <a:pt x="34" y="44"/>
                      <a:pt x="34" y="44"/>
                      <a:pt x="34" y="44"/>
                    </a:cubicBezTo>
                    <a:cubicBezTo>
                      <a:pt x="35" y="42"/>
                      <a:pt x="37" y="40"/>
                      <a:pt x="39" y="38"/>
                    </a:cubicBezTo>
                    <a:cubicBezTo>
                      <a:pt x="29" y="19"/>
                      <a:pt x="29" y="19"/>
                      <a:pt x="29" y="19"/>
                    </a:cubicBezTo>
                    <a:cubicBezTo>
                      <a:pt x="35" y="15"/>
                      <a:pt x="35" y="15"/>
                      <a:pt x="35" y="15"/>
                    </a:cubicBezTo>
                    <a:cubicBezTo>
                      <a:pt x="52" y="28"/>
                      <a:pt x="52" y="28"/>
                      <a:pt x="52" y="28"/>
                    </a:cubicBezTo>
                    <a:cubicBezTo>
                      <a:pt x="54" y="27"/>
                      <a:pt x="56" y="26"/>
                      <a:pt x="59" y="25"/>
                    </a:cubicBezTo>
                    <a:cubicBezTo>
                      <a:pt x="58" y="4"/>
                      <a:pt x="58" y="4"/>
                      <a:pt x="58" y="4"/>
                    </a:cubicBezTo>
                    <a:close/>
                    <a:moveTo>
                      <a:pt x="70" y="34"/>
                    </a:moveTo>
                    <a:cubicBezTo>
                      <a:pt x="96" y="27"/>
                      <a:pt x="123" y="43"/>
                      <a:pt x="130" y="69"/>
                    </a:cubicBezTo>
                    <a:cubicBezTo>
                      <a:pt x="137" y="95"/>
                      <a:pt x="121" y="122"/>
                      <a:pt x="95" y="130"/>
                    </a:cubicBezTo>
                    <a:cubicBezTo>
                      <a:pt x="69" y="137"/>
                      <a:pt x="42" y="121"/>
                      <a:pt x="35" y="95"/>
                    </a:cubicBezTo>
                    <a:cubicBezTo>
                      <a:pt x="28" y="68"/>
                      <a:pt x="43" y="41"/>
                      <a:pt x="70" y="34"/>
                    </a:cubicBezTo>
                    <a:close/>
                  </a:path>
                </a:pathLst>
              </a:custGeom>
              <a:solidFill>
                <a:schemeClr val="accent2">
                  <a:lumMod val="50000"/>
                </a:schemeClr>
              </a:solidFill>
              <a:ln>
                <a:noFill/>
              </a:ln>
            </p:spPr>
            <p:txBody>
              <a:bodyPr vert="horz" wrap="square" lIns="91428" tIns="45714" rIns="91428" bIns="45714" numCol="1" anchor="t" anchorCtr="0" compatLnSpc="1"/>
              <a:lstStyle/>
              <a:p>
                <a:endParaRPr lang="zh-CN" altLang="en-US" sz="1600"/>
              </a:p>
            </p:txBody>
          </p:sp>
        </p:grpSp>
        <p:sp>
          <p:nvSpPr>
            <p:cNvPr id="71" name="文本框 70"/>
            <p:cNvSpPr txBox="1"/>
            <p:nvPr/>
          </p:nvSpPr>
          <p:spPr>
            <a:xfrm>
              <a:off x="4066571" y="1556426"/>
              <a:ext cx="2996487" cy="747606"/>
            </a:xfrm>
            <a:prstGeom prst="rect">
              <a:avLst/>
            </a:prstGeom>
            <a:noFill/>
          </p:spPr>
          <p:txBody>
            <a:bodyPr wrap="square" rtlCol="0">
              <a:spAutoFit/>
            </a:bodyPr>
            <a:lstStyle/>
            <a:p>
              <a:pPr>
                <a:lnSpc>
                  <a:spcPct val="120000"/>
                </a:lnSpc>
              </a:pPr>
              <a:r>
                <a:rPr lang="zh-CN" altLang="en-US" sz="2800" b="1" dirty="0" smtClean="0">
                  <a:solidFill>
                    <a:srgbClr val="7A2864"/>
                  </a:solidFill>
                  <a:latin typeface="微软雅黑" panose="020B0503020204020204" pitchFamily="34" charset="-122"/>
                  <a:ea typeface="微软雅黑" panose="020B0503020204020204" pitchFamily="34" charset="-122"/>
                </a:rPr>
                <a:t>呼吸系统疾病</a:t>
              </a:r>
              <a:endParaRPr lang="zh-CN" altLang="en-US" sz="2800" b="1" dirty="0">
                <a:solidFill>
                  <a:srgbClr val="7A2864"/>
                </a:solidFill>
                <a:latin typeface="微软雅黑" panose="020B0503020204020204" pitchFamily="34" charset="-122"/>
                <a:ea typeface="微软雅黑" panose="020B0503020204020204" pitchFamily="34" charset="-122"/>
              </a:endParaRPr>
            </a:p>
          </p:txBody>
        </p:sp>
        <p:sp>
          <p:nvSpPr>
            <p:cNvPr id="75" name="文本框 74"/>
            <p:cNvSpPr txBox="1"/>
            <p:nvPr/>
          </p:nvSpPr>
          <p:spPr>
            <a:xfrm>
              <a:off x="2912321" y="1711507"/>
              <a:ext cx="472569" cy="610291"/>
            </a:xfrm>
            <a:prstGeom prst="rect">
              <a:avLst/>
            </a:prstGeom>
            <a:noFill/>
          </p:spPr>
          <p:txBody>
            <a:bodyPr wrap="none" rtlCol="0">
              <a:spAutoFit/>
            </a:bodyPr>
            <a:lstStyle/>
            <a:p>
              <a:r>
                <a:rPr lang="en-US" altLang="zh-CN" sz="2400" b="1"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zh-CN" altLang="en-US" sz="2400" b="1"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7" name="文本框 26"/>
            <p:cNvSpPr txBox="1"/>
            <p:nvPr/>
          </p:nvSpPr>
          <p:spPr>
            <a:xfrm>
              <a:off x="2627431" y="2892330"/>
              <a:ext cx="472569" cy="610291"/>
            </a:xfrm>
            <a:prstGeom prst="rect">
              <a:avLst/>
            </a:prstGeom>
            <a:noFill/>
          </p:spPr>
          <p:txBody>
            <a:bodyPr wrap="none" rtlCol="0">
              <a:spAutoFit/>
            </a:bodyPr>
            <a:lstStyle/>
            <a:p>
              <a:r>
                <a:rPr lang="en-US" altLang="zh-CN" sz="2400" b="1"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zh-CN" altLang="en-US" sz="2400" b="1"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9" name="文本框 28"/>
            <p:cNvSpPr txBox="1"/>
            <p:nvPr/>
          </p:nvSpPr>
          <p:spPr>
            <a:xfrm>
              <a:off x="2896119" y="4073387"/>
              <a:ext cx="472569" cy="610291"/>
            </a:xfrm>
            <a:prstGeom prst="rect">
              <a:avLst/>
            </a:prstGeom>
            <a:noFill/>
          </p:spPr>
          <p:txBody>
            <a:bodyPr wrap="none" rtlCol="0">
              <a:spAutoFit/>
            </a:bodyPr>
            <a:lstStyle/>
            <a:p>
              <a:r>
                <a:rPr lang="en-US" altLang="zh-CN" sz="2400" b="1"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zh-CN" altLang="en-US" sz="2400" b="1"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0" name="文本框 29"/>
            <p:cNvSpPr txBox="1"/>
            <p:nvPr/>
          </p:nvSpPr>
          <p:spPr>
            <a:xfrm>
              <a:off x="2655550" y="5289255"/>
              <a:ext cx="472569" cy="610291"/>
            </a:xfrm>
            <a:prstGeom prst="rect">
              <a:avLst/>
            </a:prstGeom>
            <a:noFill/>
          </p:spPr>
          <p:txBody>
            <a:bodyPr wrap="none" rtlCol="0">
              <a:spAutoFit/>
            </a:bodyPr>
            <a:lstStyle/>
            <a:p>
              <a:r>
                <a:rPr lang="en-US" altLang="zh-CN" sz="2400" b="1"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endParaRPr lang="zh-CN" altLang="en-US" sz="2400" b="1"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1" name="文本框 30"/>
            <p:cNvSpPr txBox="1"/>
            <p:nvPr/>
          </p:nvSpPr>
          <p:spPr>
            <a:xfrm>
              <a:off x="4066571" y="2756032"/>
              <a:ext cx="2996487" cy="747692"/>
            </a:xfrm>
            <a:prstGeom prst="rect">
              <a:avLst/>
            </a:prstGeom>
            <a:noFill/>
          </p:spPr>
          <p:txBody>
            <a:bodyPr wrap="square" rtlCol="0">
              <a:spAutoFit/>
            </a:bodyPr>
            <a:lstStyle/>
            <a:p>
              <a:pPr>
                <a:lnSpc>
                  <a:spcPct val="120000"/>
                </a:lnSpc>
              </a:pPr>
              <a:r>
                <a:rPr lang="zh-CN" altLang="en-US" sz="2800" b="1" dirty="0" smtClean="0">
                  <a:solidFill>
                    <a:srgbClr val="7A2864"/>
                  </a:solidFill>
                  <a:latin typeface="微软雅黑" panose="020B0503020204020204" pitchFamily="34" charset="-122"/>
                  <a:ea typeface="微软雅黑" panose="020B0503020204020204" pitchFamily="34" charset="-122"/>
                </a:rPr>
                <a:t>消化系统疾病</a:t>
              </a:r>
              <a:endParaRPr lang="zh-CN" altLang="en-US" sz="2800" b="1" dirty="0">
                <a:solidFill>
                  <a:srgbClr val="7A2864"/>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4066571" y="3968692"/>
              <a:ext cx="2996487" cy="805585"/>
            </a:xfrm>
            <a:prstGeom prst="rect">
              <a:avLst/>
            </a:prstGeom>
            <a:noFill/>
          </p:spPr>
          <p:txBody>
            <a:bodyPr wrap="square" rtlCol="0">
              <a:spAutoFit/>
            </a:bodyPr>
            <a:lstStyle/>
            <a:p>
              <a:pPr>
                <a:lnSpc>
                  <a:spcPct val="120000"/>
                </a:lnSpc>
              </a:pPr>
              <a:r>
                <a:rPr lang="zh-CN" altLang="en-US" sz="2800" b="1" dirty="0" smtClean="0">
                  <a:solidFill>
                    <a:srgbClr val="7A2864"/>
                  </a:solidFill>
                  <a:latin typeface="微软雅黑" panose="020B0503020204020204" pitchFamily="34" charset="-122"/>
                  <a:ea typeface="微软雅黑" panose="020B0503020204020204" pitchFamily="34" charset="-122"/>
                </a:rPr>
                <a:t>泌尿系统疾病</a:t>
              </a:r>
              <a:endParaRPr lang="zh-CN" altLang="en-US" sz="2800" b="1" dirty="0">
                <a:solidFill>
                  <a:srgbClr val="7A2864"/>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4066571" y="5159729"/>
              <a:ext cx="2996487" cy="747692"/>
            </a:xfrm>
            <a:prstGeom prst="rect">
              <a:avLst/>
            </a:prstGeom>
            <a:noFill/>
          </p:spPr>
          <p:txBody>
            <a:bodyPr wrap="square" rtlCol="0">
              <a:spAutoFit/>
            </a:bodyPr>
            <a:lstStyle/>
            <a:p>
              <a:pPr>
                <a:lnSpc>
                  <a:spcPct val="120000"/>
                </a:lnSpc>
              </a:pPr>
              <a:r>
                <a:rPr lang="zh-CN" altLang="en-US" sz="2800" b="1" dirty="0" smtClean="0">
                  <a:solidFill>
                    <a:srgbClr val="7A2864"/>
                  </a:solidFill>
                  <a:latin typeface="微软雅黑" panose="020B0503020204020204" pitchFamily="34" charset="-122"/>
                  <a:ea typeface="微软雅黑" panose="020B0503020204020204" pitchFamily="34" charset="-122"/>
                </a:rPr>
                <a:t>皮肤系统疾病</a:t>
              </a:r>
              <a:endParaRPr lang="zh-CN" altLang="en-US" sz="2800" b="1" dirty="0">
                <a:solidFill>
                  <a:srgbClr val="7A2864"/>
                </a:solidFill>
                <a:latin typeface="微软雅黑" panose="020B0503020204020204" pitchFamily="34" charset="-122"/>
                <a:ea typeface="微软雅黑" panose="020B0503020204020204" pitchFamily="34" charset="-122"/>
              </a:endParaRPr>
            </a:p>
          </p:txBody>
        </p:sp>
      </p:grpSp>
      <p:sp>
        <p:nvSpPr>
          <p:cNvPr id="36" name="灯片编号占位符 9"/>
          <p:cNvSpPr>
            <a:spLocks noGrp="1"/>
          </p:cNvSpPr>
          <p:nvPr>
            <p:ph type="sldNum" sz="quarter" idx="12"/>
          </p:nvPr>
        </p:nvSpPr>
        <p:spPr/>
        <p:txBody>
          <a:bodyPr/>
          <a:lstStyle/>
          <a:p>
            <a:fld id="{118D5ACA-62CA-46DB-AD6B-12EDD6D51A23}" type="slidenum">
              <a:rPr lang="zh-CN" altLang="en-US" smtClean="0"/>
              <a:pPr/>
              <a:t>21</a:t>
            </a:fld>
            <a:endParaRPr lang="zh-CN" altLang="en-US" dirty="0"/>
          </a:p>
        </p:txBody>
      </p:sp>
      <p:grpSp>
        <p:nvGrpSpPr>
          <p:cNvPr id="37" name="组合 2">
            <a:extLst>
              <a:ext uri="{FF2B5EF4-FFF2-40B4-BE49-F238E27FC236}">
                <a16:creationId xmlns="" xmlns:a16="http://schemas.microsoft.com/office/drawing/2014/main" id="{580AC7A6-A3B5-F449-BD4A-FD5BCAA97BFB}"/>
              </a:ext>
            </a:extLst>
          </p:cNvPr>
          <p:cNvGrpSpPr/>
          <p:nvPr/>
        </p:nvGrpSpPr>
        <p:grpSpPr>
          <a:xfrm>
            <a:off x="4442292" y="837506"/>
            <a:ext cx="3305827" cy="648072"/>
            <a:chOff x="4222998" y="909514"/>
            <a:chExt cx="4128706" cy="648072"/>
          </a:xfrm>
        </p:grpSpPr>
        <p:grpSp>
          <p:nvGrpSpPr>
            <p:cNvPr id="38" name="组合 57">
              <a:extLst>
                <a:ext uri="{FF2B5EF4-FFF2-40B4-BE49-F238E27FC236}">
                  <a16:creationId xmlns="" xmlns:a16="http://schemas.microsoft.com/office/drawing/2014/main" id="{6B63B497-1C7E-5047-AF8F-4755A1E56BA0}"/>
                </a:ext>
              </a:extLst>
            </p:cNvPr>
            <p:cNvGrpSpPr/>
            <p:nvPr/>
          </p:nvGrpSpPr>
          <p:grpSpPr>
            <a:xfrm>
              <a:off x="4222998" y="909514"/>
              <a:ext cx="4128706" cy="648072"/>
              <a:chOff x="4304043" y="1286668"/>
              <a:chExt cx="3837944" cy="2757793"/>
            </a:xfrm>
            <a:gradFill>
              <a:gsLst>
                <a:gs pos="0">
                  <a:srgbClr val="000082"/>
                </a:gs>
                <a:gs pos="30000">
                  <a:srgbClr val="66008F"/>
                </a:gs>
                <a:gs pos="64999">
                  <a:srgbClr val="BA0066"/>
                </a:gs>
                <a:gs pos="89999">
                  <a:srgbClr val="FF0000"/>
                </a:gs>
                <a:gs pos="100000">
                  <a:srgbClr val="FF8200"/>
                </a:gs>
              </a:gsLst>
              <a:lin ang="13500000" scaled="0"/>
            </a:gradFill>
            <a:effectLst>
              <a:outerShdw blurRad="381000" dist="254000" dir="8100000" algn="tr" rotWithShape="0">
                <a:prstClr val="black">
                  <a:alpha val="40000"/>
                </a:prstClr>
              </a:outerShdw>
            </a:effectLst>
          </p:grpSpPr>
          <p:sp>
            <p:nvSpPr>
              <p:cNvPr id="40" name="圆角矩形 39">
                <a:extLst>
                  <a:ext uri="{FF2B5EF4-FFF2-40B4-BE49-F238E27FC236}">
                    <a16:creationId xmlns="" xmlns:a16="http://schemas.microsoft.com/office/drawing/2014/main" id="{23E0DA80-FE09-9742-91D1-380A37C7C326}"/>
                  </a:ext>
                </a:extLst>
              </p:cNvPr>
              <p:cNvSpPr/>
              <p:nvPr/>
            </p:nvSpPr>
            <p:spPr>
              <a:xfrm>
                <a:off x="4304043" y="1286668"/>
                <a:ext cx="3837944" cy="275779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a:extLst>
                  <a:ext uri="{FF2B5EF4-FFF2-40B4-BE49-F238E27FC236}">
                    <a16:creationId xmlns="" xmlns:a16="http://schemas.microsoft.com/office/drawing/2014/main" id="{E875E769-AB4B-6849-B5FB-E6C1D6385197}"/>
                  </a:ext>
                </a:extLst>
              </p:cNvPr>
              <p:cNvSpPr/>
              <p:nvPr/>
            </p:nvSpPr>
            <p:spPr>
              <a:xfrm>
                <a:off x="4351930" y="1373337"/>
                <a:ext cx="3742172" cy="258445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TextBox 33">
              <a:extLst>
                <a:ext uri="{FF2B5EF4-FFF2-40B4-BE49-F238E27FC236}">
                  <a16:creationId xmlns="" xmlns:a16="http://schemas.microsoft.com/office/drawing/2014/main" id="{5A893626-FAC6-FA44-BD23-B5195C11E829}"/>
                </a:ext>
              </a:extLst>
            </p:cNvPr>
            <p:cNvSpPr txBox="1"/>
            <p:nvPr/>
          </p:nvSpPr>
          <p:spPr>
            <a:xfrm>
              <a:off x="4222998" y="981522"/>
              <a:ext cx="4049314" cy="535511"/>
            </a:xfrm>
            <a:prstGeom prst="rect">
              <a:avLst/>
            </a:prstGeom>
            <a:noFill/>
          </p:spPr>
          <p:txBody>
            <a:bodyPr wrap="square" lIns="91419" tIns="45710" rIns="91419" bIns="45710" rtlCol="0">
              <a:spAutoFit/>
            </a:bodyPr>
            <a:lstStyle/>
            <a:p>
              <a:pPr algn="ctr">
                <a:lnSpc>
                  <a:spcPct val="120000"/>
                </a:lnSpc>
              </a:pPr>
              <a:r>
                <a:rPr lang="zh-CN" altLang="en-US" sz="2400"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常见疾病及预防</a:t>
              </a:r>
              <a:endParaRPr lang="en-US" altLang="zh-CN" sz="2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63" name="文本框 92">
            <a:extLst>
              <a:ext uri="{FF2B5EF4-FFF2-40B4-BE49-F238E27FC236}">
                <a16:creationId xmlns="" xmlns:a16="http://schemas.microsoft.com/office/drawing/2014/main" id="{D1B4980E-0375-F541-B99B-A535DFF51DB1}"/>
              </a:ext>
            </a:extLst>
          </p:cNvPr>
          <p:cNvSpPr txBox="1"/>
          <p:nvPr/>
        </p:nvSpPr>
        <p:spPr>
          <a:xfrm rot="21172913">
            <a:off x="70244" y="203897"/>
            <a:ext cx="2329921"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常见疾病</a:t>
            </a:r>
            <a:r>
              <a:rPr lang="en-US" altLang="zh-CN"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2</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grpSp>
        <p:nvGrpSpPr>
          <p:cNvPr id="22" name="组合 21">
            <a:extLst>
              <a:ext uri="{FF2B5EF4-FFF2-40B4-BE49-F238E27FC236}">
                <a16:creationId xmlns="" xmlns:a16="http://schemas.microsoft.com/office/drawing/2014/main" id="{E016BD4F-D904-424E-A471-B3BC2F0A928A}"/>
              </a:ext>
            </a:extLst>
          </p:cNvPr>
          <p:cNvGrpSpPr/>
          <p:nvPr/>
        </p:nvGrpSpPr>
        <p:grpSpPr>
          <a:xfrm>
            <a:off x="2710830" y="1629594"/>
            <a:ext cx="6768752" cy="689219"/>
            <a:chOff x="2710830" y="1804471"/>
            <a:chExt cx="6768752" cy="689219"/>
          </a:xfrm>
        </p:grpSpPr>
        <p:grpSp>
          <p:nvGrpSpPr>
            <p:cNvPr id="42" name="Group 4">
              <a:extLst>
                <a:ext uri="{FF2B5EF4-FFF2-40B4-BE49-F238E27FC236}">
                  <a16:creationId xmlns="" xmlns:a16="http://schemas.microsoft.com/office/drawing/2014/main" id="{90A3051D-63E7-1A4F-93B9-3C1D84693379}"/>
                </a:ext>
              </a:extLst>
            </p:cNvPr>
            <p:cNvGrpSpPr>
              <a:grpSpLocks noChangeAspect="1"/>
            </p:cNvGrpSpPr>
            <p:nvPr/>
          </p:nvGrpSpPr>
          <p:grpSpPr bwMode="auto">
            <a:xfrm flipH="1">
              <a:off x="3205366" y="1887318"/>
              <a:ext cx="432048" cy="373629"/>
              <a:chOff x="2883" y="375"/>
              <a:chExt cx="1938" cy="1977"/>
            </a:xfrm>
            <a:solidFill>
              <a:schemeClr val="accent2">
                <a:lumMod val="75000"/>
              </a:schemeClr>
            </a:solidFill>
          </p:grpSpPr>
          <p:sp>
            <p:nvSpPr>
              <p:cNvPr id="43" name="Freeform 5">
                <a:extLst>
                  <a:ext uri="{FF2B5EF4-FFF2-40B4-BE49-F238E27FC236}">
                    <a16:creationId xmlns="" xmlns:a16="http://schemas.microsoft.com/office/drawing/2014/main" id="{F285FEE9-703F-C445-8070-629DF07FA071}"/>
                  </a:ext>
                </a:extLst>
              </p:cNvPr>
              <p:cNvSpPr/>
              <p:nvPr/>
            </p:nvSpPr>
            <p:spPr bwMode="auto">
              <a:xfrm>
                <a:off x="4622" y="2148"/>
                <a:ext cx="199" cy="204"/>
              </a:xfrm>
              <a:custGeom>
                <a:avLst/>
                <a:gdLst>
                  <a:gd name="T0" fmla="*/ 69 w 84"/>
                  <a:gd name="T1" fmla="*/ 67 h 86"/>
                  <a:gd name="T2" fmla="*/ 35 w 84"/>
                  <a:gd name="T3" fmla="*/ 30 h 86"/>
                  <a:gd name="T4" fmla="*/ 17 w 84"/>
                  <a:gd name="T5" fmla="*/ 9 h 86"/>
                  <a:gd name="T6" fmla="*/ 6 w 84"/>
                  <a:gd name="T7" fmla="*/ 0 h 86"/>
                  <a:gd name="T8" fmla="*/ 4 w 84"/>
                  <a:gd name="T9" fmla="*/ 5 h 86"/>
                  <a:gd name="T10" fmla="*/ 0 w 84"/>
                  <a:gd name="T11" fmla="*/ 10 h 86"/>
                  <a:gd name="T12" fmla="*/ 10 w 84"/>
                  <a:gd name="T13" fmla="*/ 21 h 86"/>
                  <a:gd name="T14" fmla="*/ 30 w 84"/>
                  <a:gd name="T15" fmla="*/ 38 h 86"/>
                  <a:gd name="T16" fmla="*/ 66 w 84"/>
                  <a:gd name="T17" fmla="*/ 71 h 86"/>
                  <a:gd name="T18" fmla="*/ 83 w 84"/>
                  <a:gd name="T19" fmla="*/ 86 h 86"/>
                  <a:gd name="T20" fmla="*/ 84 w 84"/>
                  <a:gd name="T21" fmla="*/ 85 h 86"/>
                  <a:gd name="T22" fmla="*/ 69 w 84"/>
                  <a:gd name="T23"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86">
                    <a:moveTo>
                      <a:pt x="69" y="67"/>
                    </a:moveTo>
                    <a:cubicBezTo>
                      <a:pt x="60" y="57"/>
                      <a:pt x="47" y="43"/>
                      <a:pt x="35" y="30"/>
                    </a:cubicBezTo>
                    <a:cubicBezTo>
                      <a:pt x="29" y="23"/>
                      <a:pt x="23" y="16"/>
                      <a:pt x="17" y="9"/>
                    </a:cubicBezTo>
                    <a:cubicBezTo>
                      <a:pt x="13" y="6"/>
                      <a:pt x="10" y="3"/>
                      <a:pt x="6" y="0"/>
                    </a:cubicBezTo>
                    <a:cubicBezTo>
                      <a:pt x="6" y="2"/>
                      <a:pt x="5" y="3"/>
                      <a:pt x="4" y="5"/>
                    </a:cubicBezTo>
                    <a:cubicBezTo>
                      <a:pt x="3" y="7"/>
                      <a:pt x="1" y="9"/>
                      <a:pt x="0" y="10"/>
                    </a:cubicBezTo>
                    <a:cubicBezTo>
                      <a:pt x="3" y="14"/>
                      <a:pt x="7" y="17"/>
                      <a:pt x="10" y="21"/>
                    </a:cubicBezTo>
                    <a:cubicBezTo>
                      <a:pt x="16" y="27"/>
                      <a:pt x="23" y="32"/>
                      <a:pt x="30" y="38"/>
                    </a:cubicBezTo>
                    <a:cubicBezTo>
                      <a:pt x="43" y="50"/>
                      <a:pt x="56" y="63"/>
                      <a:pt x="66" y="71"/>
                    </a:cubicBezTo>
                    <a:cubicBezTo>
                      <a:pt x="76" y="80"/>
                      <a:pt x="83" y="86"/>
                      <a:pt x="83" y="86"/>
                    </a:cubicBezTo>
                    <a:cubicBezTo>
                      <a:pt x="84" y="85"/>
                      <a:pt x="84" y="85"/>
                      <a:pt x="84" y="85"/>
                    </a:cubicBezTo>
                    <a:cubicBezTo>
                      <a:pt x="84" y="85"/>
                      <a:pt x="78" y="78"/>
                      <a:pt x="69" y="67"/>
                    </a:cubicBezTo>
                  </a:path>
                </a:pathLst>
              </a:custGeom>
              <a:grpFill/>
              <a:ln w="9525">
                <a:noFill/>
                <a:round/>
              </a:ln>
            </p:spPr>
            <p:txBody>
              <a:bodyPr lIns="83748" tIns="41874" rIns="83748" bIns="41874"/>
              <a:lstStyle/>
              <a:p>
                <a:pPr eaLnBrk="1" hangingPunct="1">
                  <a:lnSpc>
                    <a:spcPct val="120000"/>
                  </a:lnSpc>
                  <a:defRPr/>
                </a:pPr>
                <a:endParaRPr lang="en-US" sz="1500" noProof="1">
                  <a:latin typeface="Arial" panose="020B0604020202020204" pitchFamily="34" charset="0"/>
                  <a:ea typeface="微软雅黑" panose="020B0503020204020204" pitchFamily="34" charset="-122"/>
                  <a:sym typeface="Arial" panose="020B0604020202020204" pitchFamily="34" charset="0"/>
                </a:endParaRPr>
              </a:p>
            </p:txBody>
          </p:sp>
          <p:sp>
            <p:nvSpPr>
              <p:cNvPr id="44" name="Freeform 6">
                <a:extLst>
                  <a:ext uri="{FF2B5EF4-FFF2-40B4-BE49-F238E27FC236}">
                    <a16:creationId xmlns="" xmlns:a16="http://schemas.microsoft.com/office/drawing/2014/main" id="{3141716A-D070-D14A-8A13-919CFF015EF7}"/>
                  </a:ext>
                </a:extLst>
              </p:cNvPr>
              <p:cNvSpPr/>
              <p:nvPr/>
            </p:nvSpPr>
            <p:spPr bwMode="auto">
              <a:xfrm>
                <a:off x="4177" y="1665"/>
                <a:ext cx="490" cy="566"/>
              </a:xfrm>
              <a:custGeom>
                <a:avLst/>
                <a:gdLst>
                  <a:gd name="T0" fmla="*/ 204 w 207"/>
                  <a:gd name="T1" fmla="*/ 156 h 239"/>
                  <a:gd name="T2" fmla="*/ 48 w 207"/>
                  <a:gd name="T3" fmla="*/ 0 h 239"/>
                  <a:gd name="T4" fmla="*/ 35 w 207"/>
                  <a:gd name="T5" fmla="*/ 53 h 239"/>
                  <a:gd name="T6" fmla="*/ 0 w 207"/>
                  <a:gd name="T7" fmla="*/ 83 h 239"/>
                  <a:gd name="T8" fmla="*/ 156 w 207"/>
                  <a:gd name="T9" fmla="*/ 239 h 239"/>
                  <a:gd name="T10" fmla="*/ 188 w 207"/>
                  <a:gd name="T11" fmla="*/ 214 h 239"/>
                  <a:gd name="T12" fmla="*/ 192 w 207"/>
                  <a:gd name="T13" fmla="*/ 209 h 239"/>
                  <a:gd name="T14" fmla="*/ 194 w 207"/>
                  <a:gd name="T15" fmla="*/ 204 h 239"/>
                  <a:gd name="T16" fmla="*/ 204 w 207"/>
                  <a:gd name="T17" fmla="*/ 156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7" h="239">
                    <a:moveTo>
                      <a:pt x="204" y="156"/>
                    </a:moveTo>
                    <a:cubicBezTo>
                      <a:pt x="48" y="0"/>
                      <a:pt x="48" y="0"/>
                      <a:pt x="48" y="0"/>
                    </a:cubicBezTo>
                    <a:cubicBezTo>
                      <a:pt x="54" y="6"/>
                      <a:pt x="48" y="30"/>
                      <a:pt x="35" y="53"/>
                    </a:cubicBezTo>
                    <a:cubicBezTo>
                      <a:pt x="22" y="75"/>
                      <a:pt x="7" y="88"/>
                      <a:pt x="0" y="83"/>
                    </a:cubicBezTo>
                    <a:cubicBezTo>
                      <a:pt x="156" y="239"/>
                      <a:pt x="156" y="239"/>
                      <a:pt x="156" y="239"/>
                    </a:cubicBezTo>
                    <a:cubicBezTo>
                      <a:pt x="156" y="239"/>
                      <a:pt x="173" y="237"/>
                      <a:pt x="188" y="214"/>
                    </a:cubicBezTo>
                    <a:cubicBezTo>
                      <a:pt x="189" y="213"/>
                      <a:pt x="191" y="211"/>
                      <a:pt x="192" y="209"/>
                    </a:cubicBezTo>
                    <a:cubicBezTo>
                      <a:pt x="193" y="207"/>
                      <a:pt x="194" y="206"/>
                      <a:pt x="194" y="204"/>
                    </a:cubicBezTo>
                    <a:cubicBezTo>
                      <a:pt x="207" y="178"/>
                      <a:pt x="204" y="156"/>
                      <a:pt x="204" y="156"/>
                    </a:cubicBezTo>
                    <a:close/>
                  </a:path>
                </a:pathLst>
              </a:custGeom>
              <a:grpFill/>
              <a:ln w="9525">
                <a:noFill/>
                <a:round/>
              </a:ln>
            </p:spPr>
            <p:txBody>
              <a:bodyPr lIns="83748" tIns="41874" rIns="83748" bIns="41874"/>
              <a:lstStyle/>
              <a:p>
                <a:pPr eaLnBrk="1" hangingPunct="1">
                  <a:lnSpc>
                    <a:spcPct val="120000"/>
                  </a:lnSpc>
                  <a:defRPr/>
                </a:pPr>
                <a:endParaRPr lang="en-US" sz="1500" noProof="1">
                  <a:latin typeface="Arial" panose="020B0604020202020204" pitchFamily="34" charset="0"/>
                  <a:ea typeface="微软雅黑" panose="020B0503020204020204" pitchFamily="34" charset="-122"/>
                  <a:sym typeface="Arial" panose="020B0604020202020204" pitchFamily="34" charset="0"/>
                </a:endParaRPr>
              </a:p>
            </p:txBody>
          </p:sp>
          <p:sp>
            <p:nvSpPr>
              <p:cNvPr id="45" name="Freeform 7">
                <a:extLst>
                  <a:ext uri="{FF2B5EF4-FFF2-40B4-BE49-F238E27FC236}">
                    <a16:creationId xmlns="" xmlns:a16="http://schemas.microsoft.com/office/drawing/2014/main" id="{D83F31DF-997D-2940-9D67-C468C97EF767}"/>
                  </a:ext>
                </a:extLst>
              </p:cNvPr>
              <p:cNvSpPr/>
              <p:nvPr/>
            </p:nvSpPr>
            <p:spPr bwMode="auto">
              <a:xfrm>
                <a:off x="4167" y="1656"/>
                <a:ext cx="137" cy="218"/>
              </a:xfrm>
              <a:custGeom>
                <a:avLst/>
                <a:gdLst>
                  <a:gd name="T0" fmla="*/ 52 w 58"/>
                  <a:gd name="T1" fmla="*/ 4 h 92"/>
                  <a:gd name="T2" fmla="*/ 31 w 58"/>
                  <a:gd name="T3" fmla="*/ 13 h 92"/>
                  <a:gd name="T4" fmla="*/ 39 w 58"/>
                  <a:gd name="T5" fmla="*/ 20 h 92"/>
                  <a:gd name="T6" fmla="*/ 39 w 58"/>
                  <a:gd name="T7" fmla="*/ 25 h 92"/>
                  <a:gd name="T8" fmla="*/ 31 w 58"/>
                  <a:gd name="T9" fmla="*/ 50 h 92"/>
                  <a:gd name="T10" fmla="*/ 16 w 58"/>
                  <a:gd name="T11" fmla="*/ 66 h 92"/>
                  <a:gd name="T12" fmla="*/ 12 w 58"/>
                  <a:gd name="T13" fmla="*/ 67 h 92"/>
                  <a:gd name="T14" fmla="*/ 5 w 58"/>
                  <a:gd name="T15" fmla="*/ 59 h 92"/>
                  <a:gd name="T16" fmla="*/ 3 w 58"/>
                  <a:gd name="T17" fmla="*/ 87 h 92"/>
                  <a:gd name="T18" fmla="*/ 4 w 58"/>
                  <a:gd name="T19" fmla="*/ 87 h 92"/>
                  <a:gd name="T20" fmla="*/ 39 w 58"/>
                  <a:gd name="T21" fmla="*/ 57 h 92"/>
                  <a:gd name="T22" fmla="*/ 52 w 58"/>
                  <a:gd name="T23" fmla="*/ 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92">
                    <a:moveTo>
                      <a:pt x="52" y="4"/>
                    </a:moveTo>
                    <a:cubicBezTo>
                      <a:pt x="48" y="0"/>
                      <a:pt x="40" y="4"/>
                      <a:pt x="31" y="13"/>
                    </a:cubicBezTo>
                    <a:cubicBezTo>
                      <a:pt x="36" y="18"/>
                      <a:pt x="39" y="20"/>
                      <a:pt x="39" y="20"/>
                    </a:cubicBezTo>
                    <a:cubicBezTo>
                      <a:pt x="39" y="20"/>
                      <a:pt x="39" y="22"/>
                      <a:pt x="39" y="25"/>
                    </a:cubicBezTo>
                    <a:cubicBezTo>
                      <a:pt x="39" y="31"/>
                      <a:pt x="37" y="40"/>
                      <a:pt x="31" y="50"/>
                    </a:cubicBezTo>
                    <a:cubicBezTo>
                      <a:pt x="25" y="61"/>
                      <a:pt x="19" y="64"/>
                      <a:pt x="16" y="66"/>
                    </a:cubicBezTo>
                    <a:cubicBezTo>
                      <a:pt x="14" y="67"/>
                      <a:pt x="12" y="67"/>
                      <a:pt x="12" y="67"/>
                    </a:cubicBezTo>
                    <a:cubicBezTo>
                      <a:pt x="12" y="67"/>
                      <a:pt x="10" y="64"/>
                      <a:pt x="5" y="59"/>
                    </a:cubicBezTo>
                    <a:cubicBezTo>
                      <a:pt x="0" y="72"/>
                      <a:pt x="0" y="83"/>
                      <a:pt x="3" y="87"/>
                    </a:cubicBezTo>
                    <a:cubicBezTo>
                      <a:pt x="4" y="87"/>
                      <a:pt x="4" y="87"/>
                      <a:pt x="4" y="87"/>
                    </a:cubicBezTo>
                    <a:cubicBezTo>
                      <a:pt x="11" y="92"/>
                      <a:pt x="26" y="79"/>
                      <a:pt x="39" y="57"/>
                    </a:cubicBezTo>
                    <a:cubicBezTo>
                      <a:pt x="52" y="34"/>
                      <a:pt x="58" y="10"/>
                      <a:pt x="52" y="4"/>
                    </a:cubicBezTo>
                    <a:close/>
                  </a:path>
                </a:pathLst>
              </a:custGeom>
              <a:grpFill/>
              <a:ln w="9525">
                <a:noFill/>
                <a:round/>
              </a:ln>
            </p:spPr>
            <p:txBody>
              <a:bodyPr lIns="83748" tIns="41874" rIns="83748" bIns="41874"/>
              <a:lstStyle/>
              <a:p>
                <a:pPr eaLnBrk="1" hangingPunct="1">
                  <a:lnSpc>
                    <a:spcPct val="120000"/>
                  </a:lnSpc>
                  <a:defRPr/>
                </a:pPr>
                <a:endParaRPr lang="en-US" sz="1500" noProof="1">
                  <a:latin typeface="Arial" panose="020B0604020202020204" pitchFamily="34" charset="0"/>
                  <a:ea typeface="微软雅黑" panose="020B0503020204020204" pitchFamily="34" charset="-122"/>
                  <a:sym typeface="Arial" panose="020B0604020202020204" pitchFamily="34" charset="0"/>
                </a:endParaRPr>
              </a:p>
            </p:txBody>
          </p:sp>
          <p:sp>
            <p:nvSpPr>
              <p:cNvPr id="46" name="Freeform 8">
                <a:extLst>
                  <a:ext uri="{FF2B5EF4-FFF2-40B4-BE49-F238E27FC236}">
                    <a16:creationId xmlns="" xmlns:a16="http://schemas.microsoft.com/office/drawing/2014/main" id="{327F9D91-043E-DB42-9C89-1198204BF23E}"/>
                  </a:ext>
                </a:extLst>
              </p:cNvPr>
              <p:cNvSpPr/>
              <p:nvPr/>
            </p:nvSpPr>
            <p:spPr bwMode="auto">
              <a:xfrm>
                <a:off x="2883" y="799"/>
                <a:ext cx="474" cy="407"/>
              </a:xfrm>
              <a:custGeom>
                <a:avLst/>
                <a:gdLst>
                  <a:gd name="T0" fmla="*/ 83 w 200"/>
                  <a:gd name="T1" fmla="*/ 65 h 172"/>
                  <a:gd name="T2" fmla="*/ 200 w 200"/>
                  <a:gd name="T3" fmla="*/ 38 h 172"/>
                  <a:gd name="T4" fmla="*/ 200 w 200"/>
                  <a:gd name="T5" fmla="*/ 37 h 172"/>
                  <a:gd name="T6" fmla="*/ 73 w 200"/>
                  <a:gd name="T7" fmla="*/ 14 h 172"/>
                  <a:gd name="T8" fmla="*/ 9 w 200"/>
                  <a:gd name="T9" fmla="*/ 126 h 172"/>
                  <a:gd name="T10" fmla="*/ 64 w 200"/>
                  <a:gd name="T11" fmla="*/ 172 h 172"/>
                  <a:gd name="T12" fmla="*/ 83 w 200"/>
                  <a:gd name="T13" fmla="*/ 65 h 172"/>
                </a:gdLst>
                <a:ahLst/>
                <a:cxnLst>
                  <a:cxn ang="0">
                    <a:pos x="T0" y="T1"/>
                  </a:cxn>
                  <a:cxn ang="0">
                    <a:pos x="T2" y="T3"/>
                  </a:cxn>
                  <a:cxn ang="0">
                    <a:pos x="T4" y="T5"/>
                  </a:cxn>
                  <a:cxn ang="0">
                    <a:pos x="T6" y="T7"/>
                  </a:cxn>
                  <a:cxn ang="0">
                    <a:pos x="T8" y="T9"/>
                  </a:cxn>
                  <a:cxn ang="0">
                    <a:pos x="T10" y="T11"/>
                  </a:cxn>
                  <a:cxn ang="0">
                    <a:pos x="T12" y="T13"/>
                  </a:cxn>
                </a:cxnLst>
                <a:rect l="0" t="0" r="r" b="b"/>
                <a:pathLst>
                  <a:path w="200" h="172">
                    <a:moveTo>
                      <a:pt x="83" y="65"/>
                    </a:moveTo>
                    <a:cubicBezTo>
                      <a:pt x="105" y="26"/>
                      <a:pt x="157" y="23"/>
                      <a:pt x="200" y="38"/>
                    </a:cubicBezTo>
                    <a:cubicBezTo>
                      <a:pt x="200" y="38"/>
                      <a:pt x="200" y="37"/>
                      <a:pt x="200" y="37"/>
                    </a:cubicBezTo>
                    <a:cubicBezTo>
                      <a:pt x="159" y="14"/>
                      <a:pt x="109" y="0"/>
                      <a:pt x="73" y="14"/>
                    </a:cubicBezTo>
                    <a:cubicBezTo>
                      <a:pt x="6" y="41"/>
                      <a:pt x="0" y="81"/>
                      <a:pt x="9" y="126"/>
                    </a:cubicBezTo>
                    <a:cubicBezTo>
                      <a:pt x="14" y="152"/>
                      <a:pt x="35" y="167"/>
                      <a:pt x="64" y="172"/>
                    </a:cubicBezTo>
                    <a:cubicBezTo>
                      <a:pt x="58" y="137"/>
                      <a:pt x="64" y="97"/>
                      <a:pt x="83" y="65"/>
                    </a:cubicBezTo>
                    <a:close/>
                  </a:path>
                </a:pathLst>
              </a:custGeom>
              <a:grpFill/>
              <a:ln w="9525">
                <a:noFill/>
                <a:round/>
              </a:ln>
            </p:spPr>
            <p:txBody>
              <a:bodyPr lIns="83748" tIns="41874" rIns="83748" bIns="41874"/>
              <a:lstStyle/>
              <a:p>
                <a:pPr eaLnBrk="1" hangingPunct="1">
                  <a:lnSpc>
                    <a:spcPct val="120000"/>
                  </a:lnSpc>
                  <a:defRPr/>
                </a:pPr>
                <a:endParaRPr lang="en-US" sz="1500" noProof="1">
                  <a:latin typeface="Arial" panose="020B0604020202020204" pitchFamily="34" charset="0"/>
                  <a:ea typeface="微软雅黑" panose="020B0503020204020204" pitchFamily="34" charset="-122"/>
                  <a:sym typeface="Arial" panose="020B0604020202020204" pitchFamily="34" charset="0"/>
                </a:endParaRPr>
              </a:p>
            </p:txBody>
          </p:sp>
          <p:sp>
            <p:nvSpPr>
              <p:cNvPr id="47" name="Freeform 9">
                <a:extLst>
                  <a:ext uri="{FF2B5EF4-FFF2-40B4-BE49-F238E27FC236}">
                    <a16:creationId xmlns="" xmlns:a16="http://schemas.microsoft.com/office/drawing/2014/main" id="{3566565F-29B8-EF42-B788-A48C68E882BE}"/>
                  </a:ext>
                </a:extLst>
              </p:cNvPr>
              <p:cNvSpPr/>
              <p:nvPr/>
            </p:nvSpPr>
            <p:spPr bwMode="auto">
              <a:xfrm>
                <a:off x="3236" y="427"/>
                <a:ext cx="175" cy="460"/>
              </a:xfrm>
              <a:custGeom>
                <a:avLst/>
                <a:gdLst>
                  <a:gd name="T0" fmla="*/ 40 w 74"/>
                  <a:gd name="T1" fmla="*/ 37 h 194"/>
                  <a:gd name="T2" fmla="*/ 74 w 74"/>
                  <a:gd name="T3" fmla="*/ 0 h 194"/>
                  <a:gd name="T4" fmla="*/ 1 w 74"/>
                  <a:gd name="T5" fmla="*/ 100 h 194"/>
                  <a:gd name="T6" fmla="*/ 51 w 74"/>
                  <a:gd name="T7" fmla="*/ 194 h 194"/>
                  <a:gd name="T8" fmla="*/ 52 w 74"/>
                  <a:gd name="T9" fmla="*/ 193 h 194"/>
                  <a:gd name="T10" fmla="*/ 40 w 74"/>
                  <a:gd name="T11" fmla="*/ 37 h 194"/>
                </a:gdLst>
                <a:ahLst/>
                <a:cxnLst>
                  <a:cxn ang="0">
                    <a:pos x="T0" y="T1"/>
                  </a:cxn>
                  <a:cxn ang="0">
                    <a:pos x="T2" y="T3"/>
                  </a:cxn>
                  <a:cxn ang="0">
                    <a:pos x="T4" y="T5"/>
                  </a:cxn>
                  <a:cxn ang="0">
                    <a:pos x="T6" y="T7"/>
                  </a:cxn>
                  <a:cxn ang="0">
                    <a:pos x="T8" y="T9"/>
                  </a:cxn>
                  <a:cxn ang="0">
                    <a:pos x="T10" y="T11"/>
                  </a:cxn>
                </a:cxnLst>
                <a:rect l="0" t="0" r="r" b="b"/>
                <a:pathLst>
                  <a:path w="74" h="194">
                    <a:moveTo>
                      <a:pt x="40" y="37"/>
                    </a:moveTo>
                    <a:cubicBezTo>
                      <a:pt x="49" y="21"/>
                      <a:pt x="61" y="8"/>
                      <a:pt x="74" y="0"/>
                    </a:cubicBezTo>
                    <a:cubicBezTo>
                      <a:pt x="31" y="9"/>
                      <a:pt x="0" y="30"/>
                      <a:pt x="1" y="100"/>
                    </a:cubicBezTo>
                    <a:cubicBezTo>
                      <a:pt x="1" y="132"/>
                      <a:pt x="23" y="166"/>
                      <a:pt x="51" y="194"/>
                    </a:cubicBezTo>
                    <a:cubicBezTo>
                      <a:pt x="52" y="193"/>
                      <a:pt x="52" y="193"/>
                      <a:pt x="52" y="193"/>
                    </a:cubicBezTo>
                    <a:cubicBezTo>
                      <a:pt x="29" y="143"/>
                      <a:pt x="17" y="77"/>
                      <a:pt x="40" y="37"/>
                    </a:cubicBezTo>
                    <a:close/>
                  </a:path>
                </a:pathLst>
              </a:custGeom>
              <a:grpFill/>
              <a:ln w="9525">
                <a:noFill/>
                <a:round/>
              </a:ln>
            </p:spPr>
            <p:txBody>
              <a:bodyPr lIns="83748" tIns="41874" rIns="83748" bIns="41874"/>
              <a:lstStyle/>
              <a:p>
                <a:pPr eaLnBrk="1" hangingPunct="1">
                  <a:lnSpc>
                    <a:spcPct val="120000"/>
                  </a:lnSpc>
                  <a:defRPr/>
                </a:pPr>
                <a:endParaRPr lang="en-US" sz="1500" noProof="1">
                  <a:latin typeface="Arial" panose="020B0604020202020204" pitchFamily="34" charset="0"/>
                  <a:ea typeface="微软雅黑" panose="020B0503020204020204" pitchFamily="34" charset="-122"/>
                  <a:sym typeface="Arial" panose="020B0604020202020204" pitchFamily="34" charset="0"/>
                </a:endParaRPr>
              </a:p>
            </p:txBody>
          </p:sp>
          <p:sp>
            <p:nvSpPr>
              <p:cNvPr id="48" name="Freeform 10">
                <a:extLst>
                  <a:ext uri="{FF2B5EF4-FFF2-40B4-BE49-F238E27FC236}">
                    <a16:creationId xmlns="" xmlns:a16="http://schemas.microsoft.com/office/drawing/2014/main" id="{822271A7-3EB0-5B4E-A412-6F2CA7AB7004}"/>
                  </a:ext>
                </a:extLst>
              </p:cNvPr>
              <p:cNvSpPr/>
              <p:nvPr/>
            </p:nvSpPr>
            <p:spPr bwMode="auto">
              <a:xfrm>
                <a:off x="3020" y="853"/>
                <a:ext cx="505" cy="613"/>
              </a:xfrm>
              <a:custGeom>
                <a:avLst/>
                <a:gdLst>
                  <a:gd name="T0" fmla="*/ 198 w 213"/>
                  <a:gd name="T1" fmla="*/ 82 h 259"/>
                  <a:gd name="T2" fmla="*/ 142 w 213"/>
                  <a:gd name="T3" fmla="*/ 15 h 259"/>
                  <a:gd name="T4" fmla="*/ 25 w 213"/>
                  <a:gd name="T5" fmla="*/ 42 h 259"/>
                  <a:gd name="T6" fmla="*/ 6 w 213"/>
                  <a:gd name="T7" fmla="*/ 149 h 259"/>
                  <a:gd name="T8" fmla="*/ 39 w 213"/>
                  <a:gd name="T9" fmla="*/ 218 h 259"/>
                  <a:gd name="T10" fmla="*/ 172 w 213"/>
                  <a:gd name="T11" fmla="*/ 189 h 259"/>
                  <a:gd name="T12" fmla="*/ 211 w 213"/>
                  <a:gd name="T13" fmla="*/ 104 h 259"/>
                  <a:gd name="T14" fmla="*/ 213 w 213"/>
                  <a:gd name="T15" fmla="*/ 99 h 259"/>
                  <a:gd name="T16" fmla="*/ 212 w 213"/>
                  <a:gd name="T17" fmla="*/ 97 h 259"/>
                  <a:gd name="T18" fmla="*/ 198 w 213"/>
                  <a:gd name="T19" fmla="*/ 82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59">
                    <a:moveTo>
                      <a:pt x="198" y="82"/>
                    </a:moveTo>
                    <a:cubicBezTo>
                      <a:pt x="173" y="53"/>
                      <a:pt x="145" y="23"/>
                      <a:pt x="142" y="15"/>
                    </a:cubicBezTo>
                    <a:cubicBezTo>
                      <a:pt x="99" y="0"/>
                      <a:pt x="47" y="3"/>
                      <a:pt x="25" y="42"/>
                    </a:cubicBezTo>
                    <a:cubicBezTo>
                      <a:pt x="6" y="74"/>
                      <a:pt x="0" y="114"/>
                      <a:pt x="6" y="149"/>
                    </a:cubicBezTo>
                    <a:cubicBezTo>
                      <a:pt x="10" y="176"/>
                      <a:pt x="22" y="201"/>
                      <a:pt x="39" y="218"/>
                    </a:cubicBezTo>
                    <a:cubicBezTo>
                      <a:pt x="80" y="259"/>
                      <a:pt x="139" y="246"/>
                      <a:pt x="172" y="189"/>
                    </a:cubicBezTo>
                    <a:cubicBezTo>
                      <a:pt x="190" y="158"/>
                      <a:pt x="207" y="130"/>
                      <a:pt x="211" y="104"/>
                    </a:cubicBezTo>
                    <a:cubicBezTo>
                      <a:pt x="212" y="102"/>
                      <a:pt x="213" y="100"/>
                      <a:pt x="213" y="99"/>
                    </a:cubicBezTo>
                    <a:cubicBezTo>
                      <a:pt x="213" y="98"/>
                      <a:pt x="212" y="98"/>
                      <a:pt x="212" y="97"/>
                    </a:cubicBezTo>
                    <a:cubicBezTo>
                      <a:pt x="207" y="92"/>
                      <a:pt x="203" y="87"/>
                      <a:pt x="198" y="82"/>
                    </a:cubicBezTo>
                    <a:close/>
                  </a:path>
                </a:pathLst>
              </a:custGeom>
              <a:grpFill/>
              <a:ln w="9525">
                <a:noFill/>
                <a:round/>
              </a:ln>
            </p:spPr>
            <p:txBody>
              <a:bodyPr lIns="83748" tIns="41874" rIns="83748" bIns="41874"/>
              <a:lstStyle/>
              <a:p>
                <a:pPr eaLnBrk="1" hangingPunct="1">
                  <a:lnSpc>
                    <a:spcPct val="120000"/>
                  </a:lnSpc>
                  <a:defRPr/>
                </a:pPr>
                <a:endParaRPr lang="en-US" sz="1500" noProof="1">
                  <a:latin typeface="Arial" panose="020B0604020202020204" pitchFamily="34" charset="0"/>
                  <a:ea typeface="微软雅黑" panose="020B0503020204020204" pitchFamily="34" charset="-122"/>
                  <a:sym typeface="Arial" panose="020B0604020202020204" pitchFamily="34" charset="0"/>
                </a:endParaRPr>
              </a:p>
            </p:txBody>
          </p:sp>
          <p:sp>
            <p:nvSpPr>
              <p:cNvPr id="49" name="Freeform 11">
                <a:extLst>
                  <a:ext uri="{FF2B5EF4-FFF2-40B4-BE49-F238E27FC236}">
                    <a16:creationId xmlns="" xmlns:a16="http://schemas.microsoft.com/office/drawing/2014/main" id="{3BF1D220-5139-DE40-A112-3203EA31C0EC}"/>
                  </a:ext>
                </a:extLst>
              </p:cNvPr>
              <p:cNvSpPr/>
              <p:nvPr/>
            </p:nvSpPr>
            <p:spPr bwMode="auto">
              <a:xfrm>
                <a:off x="3276" y="375"/>
                <a:ext cx="481" cy="668"/>
              </a:xfrm>
              <a:custGeom>
                <a:avLst/>
                <a:gdLst>
                  <a:gd name="T0" fmla="*/ 23 w 203"/>
                  <a:gd name="T1" fmla="*/ 59 h 282"/>
                  <a:gd name="T2" fmla="*/ 35 w 203"/>
                  <a:gd name="T3" fmla="*/ 215 h 282"/>
                  <a:gd name="T4" fmla="*/ 72 w 203"/>
                  <a:gd name="T5" fmla="*/ 246 h 282"/>
                  <a:gd name="T6" fmla="*/ 96 w 203"/>
                  <a:gd name="T7" fmla="*/ 267 h 282"/>
                  <a:gd name="T8" fmla="*/ 99 w 203"/>
                  <a:gd name="T9" fmla="*/ 270 h 282"/>
                  <a:gd name="T10" fmla="*/ 113 w 203"/>
                  <a:gd name="T11" fmla="*/ 282 h 282"/>
                  <a:gd name="T12" fmla="*/ 171 w 203"/>
                  <a:gd name="T13" fmla="*/ 207 h 282"/>
                  <a:gd name="T14" fmla="*/ 156 w 203"/>
                  <a:gd name="T15" fmla="*/ 31 h 282"/>
                  <a:gd name="T16" fmla="*/ 57 w 203"/>
                  <a:gd name="T17" fmla="*/ 22 h 282"/>
                  <a:gd name="T18" fmla="*/ 23 w 203"/>
                  <a:gd name="T19" fmla="*/ 59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 h="282">
                    <a:moveTo>
                      <a:pt x="23" y="59"/>
                    </a:moveTo>
                    <a:cubicBezTo>
                      <a:pt x="0" y="99"/>
                      <a:pt x="12" y="165"/>
                      <a:pt x="35" y="215"/>
                    </a:cubicBezTo>
                    <a:cubicBezTo>
                      <a:pt x="38" y="215"/>
                      <a:pt x="55" y="231"/>
                      <a:pt x="72" y="246"/>
                    </a:cubicBezTo>
                    <a:cubicBezTo>
                      <a:pt x="79" y="252"/>
                      <a:pt x="87" y="259"/>
                      <a:pt x="96" y="267"/>
                    </a:cubicBezTo>
                    <a:cubicBezTo>
                      <a:pt x="97" y="268"/>
                      <a:pt x="98" y="269"/>
                      <a:pt x="99" y="270"/>
                    </a:cubicBezTo>
                    <a:cubicBezTo>
                      <a:pt x="104" y="274"/>
                      <a:pt x="109" y="278"/>
                      <a:pt x="113" y="282"/>
                    </a:cubicBezTo>
                    <a:cubicBezTo>
                      <a:pt x="133" y="272"/>
                      <a:pt x="151" y="241"/>
                      <a:pt x="171" y="207"/>
                    </a:cubicBezTo>
                    <a:cubicBezTo>
                      <a:pt x="203" y="150"/>
                      <a:pt x="197" y="71"/>
                      <a:pt x="156" y="31"/>
                    </a:cubicBezTo>
                    <a:cubicBezTo>
                      <a:pt x="127" y="2"/>
                      <a:pt x="89" y="0"/>
                      <a:pt x="57" y="22"/>
                    </a:cubicBezTo>
                    <a:cubicBezTo>
                      <a:pt x="44" y="30"/>
                      <a:pt x="32" y="43"/>
                      <a:pt x="23" y="59"/>
                    </a:cubicBezTo>
                    <a:close/>
                  </a:path>
                </a:pathLst>
              </a:custGeom>
              <a:grpFill/>
              <a:ln w="9525">
                <a:noFill/>
                <a:round/>
              </a:ln>
            </p:spPr>
            <p:txBody>
              <a:bodyPr lIns="83748" tIns="41874" rIns="83748" bIns="41874"/>
              <a:lstStyle/>
              <a:p>
                <a:pPr eaLnBrk="1" hangingPunct="1">
                  <a:lnSpc>
                    <a:spcPct val="120000"/>
                  </a:lnSpc>
                  <a:defRPr/>
                </a:pPr>
                <a:endParaRPr lang="en-US" sz="1500" noProof="1">
                  <a:latin typeface="Arial" panose="020B0604020202020204" pitchFamily="34" charset="0"/>
                  <a:ea typeface="微软雅黑" panose="020B0503020204020204" pitchFamily="34" charset="-122"/>
                  <a:sym typeface="Arial" panose="020B0604020202020204" pitchFamily="34" charset="0"/>
                </a:endParaRPr>
              </a:p>
            </p:txBody>
          </p:sp>
          <p:sp>
            <p:nvSpPr>
              <p:cNvPr id="50" name="Freeform 12">
                <a:extLst>
                  <a:ext uri="{FF2B5EF4-FFF2-40B4-BE49-F238E27FC236}">
                    <a16:creationId xmlns="" xmlns:a16="http://schemas.microsoft.com/office/drawing/2014/main" id="{0AFE69B8-4ECC-8B48-9190-4CFEEA81FE97}"/>
                  </a:ext>
                </a:extLst>
              </p:cNvPr>
              <p:cNvSpPr/>
              <p:nvPr/>
            </p:nvSpPr>
            <p:spPr bwMode="auto">
              <a:xfrm>
                <a:off x="3357" y="884"/>
                <a:ext cx="902" cy="930"/>
              </a:xfrm>
              <a:custGeom>
                <a:avLst/>
                <a:gdLst>
                  <a:gd name="T0" fmla="*/ 381 w 381"/>
                  <a:gd name="T1" fmla="*/ 346 h 393"/>
                  <a:gd name="T2" fmla="*/ 373 w 381"/>
                  <a:gd name="T3" fmla="*/ 339 h 393"/>
                  <a:gd name="T4" fmla="*/ 79 w 381"/>
                  <a:gd name="T5" fmla="*/ 67 h 393"/>
                  <a:gd name="T6" fmla="*/ 65 w 381"/>
                  <a:gd name="T7" fmla="*/ 55 h 393"/>
                  <a:gd name="T8" fmla="*/ 62 w 381"/>
                  <a:gd name="T9" fmla="*/ 52 h 393"/>
                  <a:gd name="T10" fmla="*/ 38 w 381"/>
                  <a:gd name="T11" fmla="*/ 31 h 393"/>
                  <a:gd name="T12" fmla="*/ 1 w 381"/>
                  <a:gd name="T13" fmla="*/ 0 h 393"/>
                  <a:gd name="T14" fmla="*/ 0 w 381"/>
                  <a:gd name="T15" fmla="*/ 1 h 393"/>
                  <a:gd name="T16" fmla="*/ 0 w 381"/>
                  <a:gd name="T17" fmla="*/ 1 h 393"/>
                  <a:gd name="T18" fmla="*/ 0 w 381"/>
                  <a:gd name="T19" fmla="*/ 1 h 393"/>
                  <a:gd name="T20" fmla="*/ 0 w 381"/>
                  <a:gd name="T21" fmla="*/ 2 h 393"/>
                  <a:gd name="T22" fmla="*/ 56 w 381"/>
                  <a:gd name="T23" fmla="*/ 69 h 393"/>
                  <a:gd name="T24" fmla="*/ 70 w 381"/>
                  <a:gd name="T25" fmla="*/ 84 h 393"/>
                  <a:gd name="T26" fmla="*/ 71 w 381"/>
                  <a:gd name="T27" fmla="*/ 86 h 393"/>
                  <a:gd name="T28" fmla="*/ 347 w 381"/>
                  <a:gd name="T29" fmla="*/ 385 h 393"/>
                  <a:gd name="T30" fmla="*/ 354 w 381"/>
                  <a:gd name="T31" fmla="*/ 393 h 393"/>
                  <a:gd name="T32" fmla="*/ 358 w 381"/>
                  <a:gd name="T33" fmla="*/ 392 h 393"/>
                  <a:gd name="T34" fmla="*/ 373 w 381"/>
                  <a:gd name="T35" fmla="*/ 376 h 393"/>
                  <a:gd name="T36" fmla="*/ 381 w 381"/>
                  <a:gd name="T37" fmla="*/ 351 h 393"/>
                  <a:gd name="T38" fmla="*/ 381 w 381"/>
                  <a:gd name="T39" fmla="*/ 346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1" h="393">
                    <a:moveTo>
                      <a:pt x="381" y="346"/>
                    </a:moveTo>
                    <a:cubicBezTo>
                      <a:pt x="381" y="346"/>
                      <a:pt x="378" y="344"/>
                      <a:pt x="373" y="339"/>
                    </a:cubicBezTo>
                    <a:cubicBezTo>
                      <a:pt x="336" y="304"/>
                      <a:pt x="177" y="155"/>
                      <a:pt x="79" y="67"/>
                    </a:cubicBezTo>
                    <a:cubicBezTo>
                      <a:pt x="75" y="63"/>
                      <a:pt x="70" y="59"/>
                      <a:pt x="65" y="55"/>
                    </a:cubicBezTo>
                    <a:cubicBezTo>
                      <a:pt x="64" y="54"/>
                      <a:pt x="63" y="53"/>
                      <a:pt x="62" y="52"/>
                    </a:cubicBezTo>
                    <a:cubicBezTo>
                      <a:pt x="53" y="44"/>
                      <a:pt x="45" y="37"/>
                      <a:pt x="38" y="31"/>
                    </a:cubicBezTo>
                    <a:cubicBezTo>
                      <a:pt x="21" y="16"/>
                      <a:pt x="4" y="0"/>
                      <a:pt x="1" y="0"/>
                    </a:cubicBezTo>
                    <a:cubicBezTo>
                      <a:pt x="0" y="1"/>
                      <a:pt x="0" y="1"/>
                      <a:pt x="0" y="1"/>
                    </a:cubicBezTo>
                    <a:cubicBezTo>
                      <a:pt x="0" y="1"/>
                      <a:pt x="0" y="1"/>
                      <a:pt x="0" y="1"/>
                    </a:cubicBezTo>
                    <a:cubicBezTo>
                      <a:pt x="0" y="1"/>
                      <a:pt x="0" y="1"/>
                      <a:pt x="0" y="1"/>
                    </a:cubicBezTo>
                    <a:cubicBezTo>
                      <a:pt x="0" y="1"/>
                      <a:pt x="0" y="2"/>
                      <a:pt x="0" y="2"/>
                    </a:cubicBezTo>
                    <a:cubicBezTo>
                      <a:pt x="3" y="10"/>
                      <a:pt x="31" y="40"/>
                      <a:pt x="56" y="69"/>
                    </a:cubicBezTo>
                    <a:cubicBezTo>
                      <a:pt x="61" y="74"/>
                      <a:pt x="65" y="79"/>
                      <a:pt x="70" y="84"/>
                    </a:cubicBezTo>
                    <a:cubicBezTo>
                      <a:pt x="70" y="85"/>
                      <a:pt x="71" y="85"/>
                      <a:pt x="71" y="86"/>
                    </a:cubicBezTo>
                    <a:cubicBezTo>
                      <a:pt x="161" y="186"/>
                      <a:pt x="312" y="347"/>
                      <a:pt x="347" y="385"/>
                    </a:cubicBezTo>
                    <a:cubicBezTo>
                      <a:pt x="352" y="390"/>
                      <a:pt x="354" y="393"/>
                      <a:pt x="354" y="393"/>
                    </a:cubicBezTo>
                    <a:cubicBezTo>
                      <a:pt x="354" y="393"/>
                      <a:pt x="356" y="393"/>
                      <a:pt x="358" y="392"/>
                    </a:cubicBezTo>
                    <a:cubicBezTo>
                      <a:pt x="361" y="390"/>
                      <a:pt x="367" y="387"/>
                      <a:pt x="373" y="376"/>
                    </a:cubicBezTo>
                    <a:cubicBezTo>
                      <a:pt x="379" y="366"/>
                      <a:pt x="381" y="357"/>
                      <a:pt x="381" y="351"/>
                    </a:cubicBezTo>
                    <a:cubicBezTo>
                      <a:pt x="381" y="348"/>
                      <a:pt x="381" y="346"/>
                      <a:pt x="381" y="346"/>
                    </a:cubicBezTo>
                    <a:close/>
                  </a:path>
                </a:pathLst>
              </a:custGeom>
              <a:grpFill/>
              <a:ln w="9525">
                <a:noFill/>
                <a:round/>
              </a:ln>
            </p:spPr>
            <p:txBody>
              <a:bodyPr lIns="83748" tIns="41874" rIns="83748" bIns="41874"/>
              <a:lstStyle/>
              <a:p>
                <a:pPr eaLnBrk="1" hangingPunct="1">
                  <a:lnSpc>
                    <a:spcPct val="120000"/>
                  </a:lnSpc>
                  <a:defRPr/>
                </a:pPr>
                <a:endParaRPr lang="en-US" sz="1500" noProof="1">
                  <a:latin typeface="Arial" panose="020B0604020202020204" pitchFamily="34" charset="0"/>
                  <a:ea typeface="微软雅黑" panose="020B0503020204020204" pitchFamily="34" charset="-122"/>
                  <a:sym typeface="Arial" panose="020B0604020202020204" pitchFamily="34" charset="0"/>
                </a:endParaRPr>
              </a:p>
            </p:txBody>
          </p:sp>
          <p:sp>
            <p:nvSpPr>
              <p:cNvPr id="51" name="Freeform 14">
                <a:extLst>
                  <a:ext uri="{FF2B5EF4-FFF2-40B4-BE49-F238E27FC236}">
                    <a16:creationId xmlns="" xmlns:a16="http://schemas.microsoft.com/office/drawing/2014/main" id="{64ABC048-4F48-DF47-B559-08768DC13B81}"/>
                  </a:ext>
                </a:extLst>
              </p:cNvPr>
              <p:cNvSpPr/>
              <p:nvPr/>
            </p:nvSpPr>
            <p:spPr bwMode="auto">
              <a:xfrm>
                <a:off x="4819" y="2349"/>
                <a:ext cx="0" cy="3"/>
              </a:xfrm>
              <a:custGeom>
                <a:avLst/>
                <a:gdLst>
                  <a:gd name="T0" fmla="*/ 0 h 1"/>
                  <a:gd name="T1" fmla="*/ 0 h 1"/>
                  <a:gd name="T2" fmla="*/ 1 h 1"/>
                  <a:gd name="T3" fmla="*/ 1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1"/>
                      <a:pt x="0" y="1"/>
                      <a:pt x="0" y="1"/>
                    </a:cubicBezTo>
                    <a:cubicBezTo>
                      <a:pt x="0" y="1"/>
                      <a:pt x="0" y="1"/>
                      <a:pt x="0" y="1"/>
                    </a:cubicBezTo>
                    <a:cubicBezTo>
                      <a:pt x="0" y="0"/>
                      <a:pt x="0" y="0"/>
                      <a:pt x="0" y="0"/>
                    </a:cubicBezTo>
                  </a:path>
                </a:pathLst>
              </a:custGeom>
              <a:grpFill/>
              <a:ln w="9525">
                <a:noFill/>
                <a:round/>
              </a:ln>
            </p:spPr>
            <p:txBody>
              <a:bodyPr lIns="83748" tIns="41874" rIns="83748" bIns="41874"/>
              <a:lstStyle/>
              <a:p>
                <a:pPr eaLnBrk="1" hangingPunct="1">
                  <a:lnSpc>
                    <a:spcPct val="120000"/>
                  </a:lnSpc>
                  <a:defRPr/>
                </a:pPr>
                <a:endParaRPr lang="en-US" sz="1500" noProof="1">
                  <a:latin typeface="Arial" panose="020B0604020202020204" pitchFamily="34" charset="0"/>
                  <a:ea typeface="微软雅黑" panose="020B0503020204020204" pitchFamily="34" charset="-122"/>
                  <a:sym typeface="Arial" panose="020B0604020202020204" pitchFamily="34" charset="0"/>
                </a:endParaRPr>
              </a:p>
            </p:txBody>
          </p:sp>
        </p:grpSp>
        <p:sp>
          <p:nvSpPr>
            <p:cNvPr id="62" name="Rectangle 2">
              <a:extLst>
                <a:ext uri="{FF2B5EF4-FFF2-40B4-BE49-F238E27FC236}">
                  <a16:creationId xmlns="" xmlns:a16="http://schemas.microsoft.com/office/drawing/2014/main" id="{254FB118-F670-FA40-9BF8-BF1D35621DE0}"/>
                </a:ext>
              </a:extLst>
            </p:cNvPr>
            <p:cNvSpPr txBox="1">
              <a:spLocks noChangeArrowheads="1"/>
            </p:cNvSpPr>
            <p:nvPr/>
          </p:nvSpPr>
          <p:spPr>
            <a:xfrm>
              <a:off x="3205366" y="1804471"/>
              <a:ext cx="5779681" cy="605894"/>
            </a:xfrm>
            <a:prstGeom prst="rect">
              <a:avLst/>
            </a:prstGeom>
          </p:spPr>
          <p:txBody>
            <a:bodyPr>
              <a:noAutofit/>
            </a:bodyPr>
            <a:lstStyle>
              <a:lvl1pPr algn="l" defTabSz="866775" rtl="0" eaLnBrk="1" latinLnBrk="0" hangingPunct="1">
                <a:lnSpc>
                  <a:spcPct val="90000"/>
                </a:lnSpc>
                <a:spcBef>
                  <a:spcPct val="0"/>
                </a:spcBef>
                <a:buNone/>
                <a:defRPr sz="4100" kern="1200">
                  <a:solidFill>
                    <a:schemeClr val="tx1"/>
                  </a:solidFill>
                  <a:latin typeface="+mj-lt"/>
                  <a:ea typeface="+mj-ea"/>
                  <a:cs typeface="+mj-cs"/>
                </a:defRPr>
              </a:lvl1pPr>
            </a:lstStyle>
            <a:p>
              <a:pPr algn="ctr" fontAlgn="auto">
                <a:lnSpc>
                  <a:spcPct val="150000"/>
                </a:lnSpc>
                <a:spcAft>
                  <a:spcPts val="0"/>
                </a:spcAft>
              </a:pPr>
              <a:r>
                <a:rPr lang="zh-CN" altLang="en-US" sz="2800" b="1" dirty="0" smtClean="0">
                  <a:gradFill>
                    <a:gsLst>
                      <a:gs pos="0">
                        <a:srgbClr val="000082"/>
                      </a:gs>
                      <a:gs pos="30000">
                        <a:srgbClr val="66008F"/>
                      </a:gs>
                      <a:gs pos="64999">
                        <a:srgbClr val="BA0066"/>
                      </a:gs>
                      <a:gs pos="89999">
                        <a:srgbClr val="FF0000"/>
                      </a:gs>
                      <a:gs pos="100000">
                        <a:srgbClr val="FF8200"/>
                      </a:gs>
                    </a:gsLst>
                    <a:lin ang="2700000" scaled="0"/>
                  </a:gradFill>
                  <a:latin typeface="微软雅黑" panose="020B0503020204020204" pitchFamily="34" charset="-122"/>
                  <a:ea typeface="微软雅黑" panose="020B0503020204020204" pitchFamily="34" charset="-122"/>
                </a:rPr>
                <a:t>着重介绍青少年常见病、多发病</a:t>
              </a:r>
              <a:endParaRPr lang="zh-TW" altLang="en-US" sz="2800" b="1" dirty="0">
                <a:gradFill>
                  <a:gsLst>
                    <a:gs pos="0">
                      <a:srgbClr val="000082"/>
                    </a:gs>
                    <a:gs pos="30000">
                      <a:srgbClr val="66008F"/>
                    </a:gs>
                    <a:gs pos="64999">
                      <a:srgbClr val="BA0066"/>
                    </a:gs>
                    <a:gs pos="89999">
                      <a:srgbClr val="FF0000"/>
                    </a:gs>
                    <a:gs pos="100000">
                      <a:srgbClr val="FF8200"/>
                    </a:gs>
                  </a:gsLst>
                  <a:lin ang="2700000" scaled="0"/>
                </a:gradFill>
                <a:latin typeface="微软雅黑" panose="020B0503020204020204" pitchFamily="34" charset="-122"/>
                <a:ea typeface="微软雅黑" panose="020B0503020204020204" pitchFamily="34" charset="-122"/>
              </a:endParaRPr>
            </a:p>
          </p:txBody>
        </p:sp>
        <p:cxnSp>
          <p:nvCxnSpPr>
            <p:cNvPr id="19" name="直线连接符 18">
              <a:extLst>
                <a:ext uri="{FF2B5EF4-FFF2-40B4-BE49-F238E27FC236}">
                  <a16:creationId xmlns="" xmlns:a16="http://schemas.microsoft.com/office/drawing/2014/main" id="{954A5CAB-4B1C-8D4E-9F4F-73788343DE84}"/>
                </a:ext>
              </a:extLst>
            </p:cNvPr>
            <p:cNvCxnSpPr>
              <a:cxnSpLocks/>
            </p:cNvCxnSpPr>
            <p:nvPr/>
          </p:nvCxnSpPr>
          <p:spPr>
            <a:xfrm>
              <a:off x="2710830" y="2493690"/>
              <a:ext cx="6768752"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grpSp>
      <p:sp>
        <p:nvSpPr>
          <p:cNvPr id="17" name="流程图: 可选过程 16"/>
          <p:cNvSpPr/>
          <p:nvPr/>
        </p:nvSpPr>
        <p:spPr>
          <a:xfrm>
            <a:off x="4871070" y="2809068"/>
            <a:ext cx="3240360" cy="70787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t>上呼吸道感染</a:t>
            </a:r>
            <a:endParaRPr lang="zh-CN" altLang="en-US" sz="2800" b="1" dirty="0"/>
          </a:p>
        </p:txBody>
      </p:sp>
      <p:sp>
        <p:nvSpPr>
          <p:cNvPr id="52" name="流程图: 可选过程 51"/>
          <p:cNvSpPr/>
          <p:nvPr/>
        </p:nvSpPr>
        <p:spPr>
          <a:xfrm>
            <a:off x="8360909" y="2804655"/>
            <a:ext cx="3240360" cy="71228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t>下</a:t>
            </a:r>
            <a:r>
              <a:rPr lang="zh-CN" altLang="en-US" sz="2800" b="1" dirty="0" smtClean="0"/>
              <a:t>呼吸道感染</a:t>
            </a:r>
            <a:endParaRPr lang="zh-CN" altLang="en-US" sz="2800" b="1" dirty="0"/>
          </a:p>
        </p:txBody>
      </p:sp>
      <p:sp>
        <p:nvSpPr>
          <p:cNvPr id="53" name="流程图: 可选过程 52"/>
          <p:cNvSpPr/>
          <p:nvPr/>
        </p:nvSpPr>
        <p:spPr>
          <a:xfrm>
            <a:off x="4871070" y="3727815"/>
            <a:ext cx="3240360" cy="70787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t>急慢性胃炎</a:t>
            </a:r>
            <a:endParaRPr lang="zh-CN" altLang="en-US" sz="2800" b="1" dirty="0"/>
          </a:p>
        </p:txBody>
      </p:sp>
      <p:sp>
        <p:nvSpPr>
          <p:cNvPr id="54" name="流程图: 可选过程 53"/>
          <p:cNvSpPr/>
          <p:nvPr/>
        </p:nvSpPr>
        <p:spPr>
          <a:xfrm>
            <a:off x="8360909" y="3747813"/>
            <a:ext cx="3240360" cy="70787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t>炎性肠病</a:t>
            </a:r>
            <a:endParaRPr lang="zh-CN" altLang="en-US" sz="2800" b="1" dirty="0"/>
          </a:p>
        </p:txBody>
      </p:sp>
      <p:sp>
        <p:nvSpPr>
          <p:cNvPr id="55" name="流程图: 可选过程 54"/>
          <p:cNvSpPr/>
          <p:nvPr/>
        </p:nvSpPr>
        <p:spPr>
          <a:xfrm>
            <a:off x="4871070" y="4633025"/>
            <a:ext cx="3240360" cy="70787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t>泌尿系</a:t>
            </a:r>
            <a:r>
              <a:rPr lang="zh-CN" altLang="en-US" sz="2800" b="1" dirty="0" smtClean="0"/>
              <a:t>感染</a:t>
            </a:r>
            <a:endParaRPr lang="zh-CN" altLang="en-US" sz="2800" b="1" dirty="0"/>
          </a:p>
        </p:txBody>
      </p:sp>
      <p:sp>
        <p:nvSpPr>
          <p:cNvPr id="56" name="流程图: 可选过程 55"/>
          <p:cNvSpPr/>
          <p:nvPr/>
        </p:nvSpPr>
        <p:spPr>
          <a:xfrm>
            <a:off x="4866864" y="5566130"/>
            <a:ext cx="2524486" cy="681236"/>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t>过敏性皮肤病</a:t>
            </a:r>
            <a:endParaRPr lang="zh-CN" altLang="en-US" sz="2800" b="1" dirty="0"/>
          </a:p>
        </p:txBody>
      </p:sp>
      <p:sp>
        <p:nvSpPr>
          <p:cNvPr id="58" name="流程图: 可选过程 57"/>
          <p:cNvSpPr/>
          <p:nvPr/>
        </p:nvSpPr>
        <p:spPr>
          <a:xfrm>
            <a:off x="9598655" y="5504274"/>
            <a:ext cx="2092438" cy="68123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t>青春痘</a:t>
            </a:r>
            <a:endParaRPr lang="zh-CN" altLang="en-US" sz="2800" b="1" dirty="0"/>
          </a:p>
        </p:txBody>
      </p:sp>
      <p:sp>
        <p:nvSpPr>
          <p:cNvPr id="59" name="流程图: 可选过程 58"/>
          <p:cNvSpPr/>
          <p:nvPr/>
        </p:nvSpPr>
        <p:spPr>
          <a:xfrm>
            <a:off x="7444248" y="5538235"/>
            <a:ext cx="2092438" cy="68123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t>体癣</a:t>
            </a:r>
            <a:endParaRPr lang="zh-CN" altLang="en-US" sz="2800" b="1" dirty="0"/>
          </a:p>
        </p:txBody>
      </p:sp>
    </p:spTree>
    <p:extLst>
      <p:ext uri="{BB962C8B-B14F-4D97-AF65-F5344CB8AC3E}">
        <p14:creationId xmlns:p14="http://schemas.microsoft.com/office/powerpoint/2010/main" val="1106192622"/>
      </p:ext>
    </p:extLst>
  </p:cSld>
  <p:clrMapOvr>
    <a:masterClrMapping/>
  </p:clrMapOvr>
  <p:transition spd="slow" advTm="4000">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92">
            <a:extLst>
              <a:ext uri="{FF2B5EF4-FFF2-40B4-BE49-F238E27FC236}">
                <a16:creationId xmlns="" xmlns:a16="http://schemas.microsoft.com/office/drawing/2014/main" id="{ADA3F542-D817-CF42-A609-912ACC9F96B3}"/>
              </a:ext>
            </a:extLst>
          </p:cNvPr>
          <p:cNvSpPr txBox="1"/>
          <p:nvPr/>
        </p:nvSpPr>
        <p:spPr>
          <a:xfrm rot="21172913">
            <a:off x="70244" y="203897"/>
            <a:ext cx="2329921"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常见疾病</a:t>
            </a:r>
            <a:r>
              <a:rPr lang="en-US" altLang="zh-CN"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2</a:t>
            </a:r>
            <a:endParaRPr lang="en-US" altLang="zh-CN"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28" name="TextBox 33">
            <a:extLst>
              <a:ext uri="{FF2B5EF4-FFF2-40B4-BE49-F238E27FC236}">
                <a16:creationId xmlns="" xmlns:a16="http://schemas.microsoft.com/office/drawing/2014/main" id="{DF1739A2-10B6-4D46-85BD-C5008609C7BC}"/>
              </a:ext>
            </a:extLst>
          </p:cNvPr>
          <p:cNvSpPr txBox="1"/>
          <p:nvPr/>
        </p:nvSpPr>
        <p:spPr>
          <a:xfrm>
            <a:off x="4014263" y="837506"/>
            <a:ext cx="4161887" cy="699787"/>
          </a:xfrm>
          <a:prstGeom prst="rect">
            <a:avLst/>
          </a:prstGeom>
          <a:noFill/>
        </p:spPr>
        <p:txBody>
          <a:bodyPr wrap="square" lIns="91419" tIns="45710" rIns="91419" bIns="45710" rtlCol="0">
            <a:spAutoFit/>
          </a:bodyPr>
          <a:lstStyle/>
          <a:p>
            <a:pPr algn="ctr">
              <a:lnSpc>
                <a:spcPct val="120000"/>
              </a:lnSpc>
            </a:pPr>
            <a:r>
              <a:rPr lang="zh-CN" altLang="en-US" sz="3600" b="1" dirty="0" smtClean="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rPr>
              <a:t>呼吸系统疾病</a:t>
            </a:r>
            <a:endParaRPr lang="en-US" altLang="zh-CN" sz="3600" b="1" dirty="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灯片编号占位符 5">
            <a:extLst>
              <a:ext uri="{FF2B5EF4-FFF2-40B4-BE49-F238E27FC236}">
                <a16:creationId xmlns="" xmlns:a16="http://schemas.microsoft.com/office/drawing/2014/main" id="{79240C64-A5E7-4448-921A-8A0FF9ACBCCD}"/>
              </a:ext>
            </a:extLst>
          </p:cNvPr>
          <p:cNvSpPr>
            <a:spLocks noGrp="1"/>
          </p:cNvSpPr>
          <p:nvPr>
            <p:ph type="sldNum" sz="quarter" idx="12"/>
          </p:nvPr>
        </p:nvSpPr>
        <p:spPr/>
        <p:txBody>
          <a:bodyPr/>
          <a:lstStyle/>
          <a:p>
            <a:fld id="{118D5ACA-62CA-46DB-AD6B-12EDD6D51A23}" type="slidenum">
              <a:rPr lang="zh-CN" altLang="en-US" smtClean="0"/>
              <a:pPr/>
              <a:t>22</a:t>
            </a:fld>
            <a:endParaRPr lang="zh-CN" altLang="en-US" dirty="0"/>
          </a:p>
        </p:txBody>
      </p:sp>
      <p:sp>
        <p:nvSpPr>
          <p:cNvPr id="11" name="矩形 10"/>
          <p:cNvSpPr/>
          <p:nvPr/>
        </p:nvSpPr>
        <p:spPr>
          <a:xfrm>
            <a:off x="2308992" y="1572406"/>
            <a:ext cx="8929750" cy="769441"/>
          </a:xfrm>
          <a:prstGeom prst="rect">
            <a:avLst/>
          </a:prstGeom>
        </p:spPr>
        <p:txBody>
          <a:bodyPr wrap="square">
            <a:spAutoFit/>
          </a:bodyPr>
          <a:lstStyle/>
          <a:p>
            <a:endParaRPr lang="zh-CN" altLang="en-US" sz="2400" b="1" dirty="0" smtClean="0">
              <a:latin typeface="华文新魏" pitchFamily="2" charset="-122"/>
              <a:ea typeface="华文新魏" pitchFamily="2" charset="-122"/>
            </a:endParaRPr>
          </a:p>
          <a:p>
            <a:endParaRPr lang="zh-CN" altLang="en-US" sz="2000" b="1" dirty="0"/>
          </a:p>
        </p:txBody>
      </p:sp>
      <p:pic>
        <p:nvPicPr>
          <p:cNvPr id="13" name="图片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178" y="1683251"/>
            <a:ext cx="6877315" cy="5157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流程图: 过程 1"/>
          <p:cNvSpPr/>
          <p:nvPr/>
        </p:nvSpPr>
        <p:spPr>
          <a:xfrm>
            <a:off x="7103318" y="1773610"/>
            <a:ext cx="4896544" cy="1728192"/>
          </a:xfrm>
          <a:prstGeom prst="flowChart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t>上呼吸道感染：</a:t>
            </a:r>
            <a:r>
              <a:rPr lang="zh-CN" altLang="en-US" sz="2800" dirty="0">
                <a:latin typeface="华文新魏" panose="02010800040101010101" pitchFamily="2" charset="-122"/>
                <a:ea typeface="华文新魏" panose="02010800040101010101" pitchFamily="2" charset="-122"/>
              </a:rPr>
              <a:t>急性鼻炎、急性咽炎、急性喉炎、扁桃体炎</a:t>
            </a:r>
            <a:endParaRPr lang="zh-CN" altLang="en-US" sz="2800" dirty="0"/>
          </a:p>
        </p:txBody>
      </p:sp>
      <p:sp>
        <p:nvSpPr>
          <p:cNvPr id="14" name="流程图: 过程 13"/>
          <p:cNvSpPr/>
          <p:nvPr/>
        </p:nvSpPr>
        <p:spPr>
          <a:xfrm>
            <a:off x="7112323" y="3933850"/>
            <a:ext cx="4896544" cy="1728192"/>
          </a:xfrm>
          <a:prstGeom prst="flowChartProcess">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下</a:t>
            </a:r>
            <a:r>
              <a:rPr lang="zh-CN" altLang="en-US" sz="2800" dirty="0" smtClean="0"/>
              <a:t>呼吸道感染：</a:t>
            </a:r>
            <a:r>
              <a:rPr lang="zh-CN" altLang="en-US" sz="2800" dirty="0" smtClean="0">
                <a:latin typeface="华文新魏" panose="02010800040101010101" pitchFamily="2" charset="-122"/>
                <a:ea typeface="华文新魏" panose="02010800040101010101" pitchFamily="2" charset="-122"/>
              </a:rPr>
              <a:t>急</a:t>
            </a:r>
            <a:r>
              <a:rPr lang="zh-CN" altLang="en-US" sz="2800" dirty="0">
                <a:latin typeface="华文新魏" panose="02010800040101010101" pitchFamily="2" charset="-122"/>
                <a:ea typeface="华文新魏" panose="02010800040101010101" pitchFamily="2" charset="-122"/>
              </a:rPr>
              <a:t>、慢性支气管炎，肺炎，支气管扩张等</a:t>
            </a:r>
            <a:endParaRPr lang="zh-CN" altLang="en-US" sz="2800" dirty="0"/>
          </a:p>
        </p:txBody>
      </p:sp>
    </p:spTree>
    <p:extLst>
      <p:ext uri="{BB962C8B-B14F-4D97-AF65-F5344CB8AC3E}">
        <p14:creationId xmlns:p14="http://schemas.microsoft.com/office/powerpoint/2010/main" val="22783235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92">
            <a:extLst>
              <a:ext uri="{FF2B5EF4-FFF2-40B4-BE49-F238E27FC236}">
                <a16:creationId xmlns="" xmlns:a16="http://schemas.microsoft.com/office/drawing/2014/main" id="{ADA3F542-D817-CF42-A609-912ACC9F96B3}"/>
              </a:ext>
            </a:extLst>
          </p:cNvPr>
          <p:cNvSpPr txBox="1"/>
          <p:nvPr/>
        </p:nvSpPr>
        <p:spPr>
          <a:xfrm rot="21172913">
            <a:off x="70244" y="203897"/>
            <a:ext cx="2329921"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常见疾病</a:t>
            </a:r>
            <a:endParaRPr lang="en-US" altLang="zh-CN"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28" name="TextBox 33">
            <a:extLst>
              <a:ext uri="{FF2B5EF4-FFF2-40B4-BE49-F238E27FC236}">
                <a16:creationId xmlns="" xmlns:a16="http://schemas.microsoft.com/office/drawing/2014/main" id="{DF1739A2-10B6-4D46-85BD-C5008609C7BC}"/>
              </a:ext>
            </a:extLst>
          </p:cNvPr>
          <p:cNvSpPr txBox="1"/>
          <p:nvPr/>
        </p:nvSpPr>
        <p:spPr>
          <a:xfrm>
            <a:off x="4014263" y="837506"/>
            <a:ext cx="4161887" cy="699787"/>
          </a:xfrm>
          <a:prstGeom prst="rect">
            <a:avLst/>
          </a:prstGeom>
          <a:noFill/>
        </p:spPr>
        <p:txBody>
          <a:bodyPr wrap="square" lIns="91419" tIns="45710" rIns="91419" bIns="45710" rtlCol="0">
            <a:spAutoFit/>
          </a:bodyPr>
          <a:lstStyle/>
          <a:p>
            <a:pPr algn="ctr">
              <a:lnSpc>
                <a:spcPct val="120000"/>
              </a:lnSpc>
            </a:pPr>
            <a:r>
              <a:rPr lang="zh-CN" altLang="en-US" sz="3600" b="1" dirty="0" smtClean="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rPr>
              <a:t>急性上呼吸道感染</a:t>
            </a:r>
            <a:endParaRPr lang="en-US" altLang="zh-CN" sz="3600" b="1" dirty="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灯片编号占位符 5">
            <a:extLst>
              <a:ext uri="{FF2B5EF4-FFF2-40B4-BE49-F238E27FC236}">
                <a16:creationId xmlns="" xmlns:a16="http://schemas.microsoft.com/office/drawing/2014/main" id="{79240C64-A5E7-4448-921A-8A0FF9ACBCCD}"/>
              </a:ext>
            </a:extLst>
          </p:cNvPr>
          <p:cNvSpPr>
            <a:spLocks noGrp="1"/>
          </p:cNvSpPr>
          <p:nvPr>
            <p:ph type="sldNum" sz="quarter" idx="12"/>
          </p:nvPr>
        </p:nvSpPr>
        <p:spPr/>
        <p:txBody>
          <a:bodyPr/>
          <a:lstStyle/>
          <a:p>
            <a:fld id="{118D5ACA-62CA-46DB-AD6B-12EDD6D51A23}" type="slidenum">
              <a:rPr lang="zh-CN" altLang="en-US" smtClean="0"/>
              <a:pPr/>
              <a:t>23</a:t>
            </a:fld>
            <a:endParaRPr lang="zh-CN" altLang="en-US" dirty="0"/>
          </a:p>
        </p:txBody>
      </p:sp>
      <p:sp>
        <p:nvSpPr>
          <p:cNvPr id="8" name="矩形 7"/>
          <p:cNvSpPr/>
          <p:nvPr/>
        </p:nvSpPr>
        <p:spPr>
          <a:xfrm>
            <a:off x="380166" y="1500968"/>
            <a:ext cx="1725282" cy="720680"/>
          </a:xfrm>
          <a:prstGeom prst="rect">
            <a:avLst/>
          </a:prstGeom>
          <a:solidFill>
            <a:srgbClr val="7E0C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9852" tIns="44927" rIns="89852" bIns="44927" rtlCol="0" anchor="ctr"/>
          <a:lstStyle/>
          <a:p>
            <a:pPr algn="ctr"/>
            <a:r>
              <a:rPr lang="zh-CN" altLang="en-US" sz="3200" dirty="0">
                <a:ea typeface="微软雅黑" panose="020B0503020204020204" pitchFamily="34" charset="-122"/>
              </a:rPr>
              <a:t>概述</a:t>
            </a:r>
          </a:p>
        </p:txBody>
      </p:sp>
      <p:sp>
        <p:nvSpPr>
          <p:cNvPr id="9" name="文本框 14"/>
          <p:cNvSpPr txBox="1"/>
          <p:nvPr/>
        </p:nvSpPr>
        <p:spPr>
          <a:xfrm>
            <a:off x="2405359" y="1596023"/>
            <a:ext cx="8761946" cy="984881"/>
          </a:xfrm>
          <a:prstGeom prst="rect">
            <a:avLst/>
          </a:prstGeom>
          <a:noFill/>
        </p:spPr>
        <p:txBody>
          <a:bodyPr wrap="square" lIns="121917" tIns="60958" rIns="121917" bIns="60958" rtlCol="0" anchor="t">
            <a:spAutoFit/>
          </a:bodyPr>
          <a:lstStyle/>
          <a:p>
            <a:pPr>
              <a:defRPr/>
            </a:pPr>
            <a:r>
              <a:rPr lang="zh-CN" altLang="en-US" sz="2800" dirty="0" smtClean="0">
                <a:latin typeface="华文新魏" panose="02010800040101010101" pitchFamily="2" charset="-122"/>
                <a:ea typeface="华文新魏" panose="02010800040101010101" pitchFamily="2" charset="-122"/>
              </a:rPr>
              <a:t>简称上感，为外鼻孔至环状软骨下缘包括鼻腔、咽、喉部急性炎症的概称。</a:t>
            </a:r>
            <a:endParaRPr lang="zh-CN" altLang="en-US" sz="2800"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10" name="文本框 15"/>
          <p:cNvSpPr txBox="1"/>
          <p:nvPr/>
        </p:nvSpPr>
        <p:spPr>
          <a:xfrm>
            <a:off x="1774726" y="2825589"/>
            <a:ext cx="9269796" cy="3139317"/>
          </a:xfrm>
          <a:prstGeom prst="rect">
            <a:avLst/>
          </a:prstGeom>
          <a:noFill/>
        </p:spPr>
        <p:txBody>
          <a:bodyPr wrap="square" lIns="121917" tIns="60958" rIns="121917" bIns="60958" rtlCol="0" anchor="t">
            <a:spAutoFit/>
          </a:bodyPr>
          <a:lstStyle/>
          <a:p>
            <a:pPr marL="0" indent="0">
              <a:buFontTx/>
              <a:buNone/>
            </a:pPr>
            <a:r>
              <a:rPr kumimoji="1" lang="en-US" altLang="zh-CN" sz="2400" dirty="0" smtClean="0">
                <a:latin typeface="华文新魏" panose="02010800040101010101" pitchFamily="2" charset="-122"/>
                <a:ea typeface="华文新魏" panose="02010800040101010101" pitchFamily="2" charset="-122"/>
              </a:rPr>
              <a:t> </a:t>
            </a:r>
            <a:r>
              <a:rPr kumimoji="1" lang="en-US" altLang="zh-CN" sz="2800" dirty="0" smtClean="0">
                <a:latin typeface="华文新魏" panose="02010800040101010101" pitchFamily="2" charset="-122"/>
                <a:ea typeface="华文新魏" panose="02010800040101010101" pitchFamily="2" charset="-122"/>
              </a:rPr>
              <a:t>.</a:t>
            </a:r>
            <a:r>
              <a:rPr kumimoji="1" lang="zh-CN" altLang="en-US" sz="2800" dirty="0">
                <a:latin typeface="华文新魏" panose="02010800040101010101" pitchFamily="2" charset="-122"/>
                <a:ea typeface="华文新魏" panose="02010800040101010101" pitchFamily="2" charset="-122"/>
              </a:rPr>
              <a:t>多发生于冬春季节，多为散发，气候突变时可有小规模流行</a:t>
            </a:r>
            <a:endParaRPr kumimoji="1" lang="en-US" altLang="zh-CN" sz="2800" dirty="0">
              <a:latin typeface="华文新魏" panose="02010800040101010101" pitchFamily="2" charset="-122"/>
              <a:ea typeface="华文新魏" panose="02010800040101010101" pitchFamily="2" charset="-122"/>
            </a:endParaRPr>
          </a:p>
          <a:p>
            <a:pPr marL="0" indent="0">
              <a:buFontTx/>
              <a:buNone/>
            </a:pPr>
            <a:r>
              <a:rPr kumimoji="1" lang="en-US" altLang="zh-CN" sz="2800" dirty="0">
                <a:latin typeface="华文新魏" panose="02010800040101010101" pitchFamily="2" charset="-122"/>
                <a:ea typeface="华文新魏" panose="02010800040101010101" pitchFamily="2" charset="-122"/>
              </a:rPr>
              <a:t> </a:t>
            </a:r>
            <a:r>
              <a:rPr kumimoji="1" lang="en-US" altLang="zh-CN" sz="2800" dirty="0" smtClean="0">
                <a:latin typeface="华文新魏" panose="02010800040101010101" pitchFamily="2" charset="-122"/>
                <a:ea typeface="华文新魏" panose="02010800040101010101" pitchFamily="2" charset="-122"/>
              </a:rPr>
              <a:t>.70-80%</a:t>
            </a:r>
            <a:r>
              <a:rPr kumimoji="1" lang="zh-CN" altLang="en-US" sz="2800" dirty="0" smtClean="0">
                <a:latin typeface="华文新魏" panose="02010800040101010101" pitchFamily="2" charset="-122"/>
                <a:ea typeface="华文新魏" panose="02010800040101010101" pitchFamily="2" charset="-122"/>
              </a:rPr>
              <a:t>由</a:t>
            </a:r>
            <a:r>
              <a:rPr kumimoji="1" lang="zh-CN" altLang="en-US" sz="2800" dirty="0">
                <a:latin typeface="华文新魏" panose="02010800040101010101" pitchFamily="2" charset="-122"/>
                <a:ea typeface="华文新魏" panose="02010800040101010101" pitchFamily="2" charset="-122"/>
              </a:rPr>
              <a:t>病毒引起</a:t>
            </a:r>
            <a:r>
              <a:rPr kumimoji="1" lang="zh-CN" altLang="en-US" sz="2800" dirty="0" smtClean="0">
                <a:latin typeface="华文新魏" panose="02010800040101010101" pitchFamily="2" charset="-122"/>
                <a:ea typeface="华文新魏" panose="02010800040101010101" pitchFamily="2" charset="-122"/>
              </a:rPr>
              <a:t>，</a:t>
            </a:r>
            <a:r>
              <a:rPr kumimoji="1" lang="en-US" altLang="zh-CN" sz="2800" dirty="0" smtClean="0">
                <a:latin typeface="华文新魏" panose="02010800040101010101" pitchFamily="2" charset="-122"/>
                <a:ea typeface="华文新魏" panose="02010800040101010101" pitchFamily="2" charset="-122"/>
              </a:rPr>
              <a:t>20-30%</a:t>
            </a:r>
            <a:r>
              <a:rPr kumimoji="1" lang="zh-CN" altLang="en-US" sz="2800" dirty="0" smtClean="0">
                <a:latin typeface="华文新魏" panose="02010800040101010101" pitchFamily="2" charset="-122"/>
                <a:ea typeface="华文新魏" panose="02010800040101010101" pitchFamily="2" charset="-122"/>
              </a:rPr>
              <a:t>由</a:t>
            </a:r>
            <a:r>
              <a:rPr kumimoji="1" lang="zh-CN" altLang="en-US" sz="2800" dirty="0">
                <a:latin typeface="华文新魏" panose="02010800040101010101" pitchFamily="2" charset="-122"/>
                <a:ea typeface="华文新魏" panose="02010800040101010101" pitchFamily="2" charset="-122"/>
              </a:rPr>
              <a:t>细菌引起</a:t>
            </a:r>
            <a:endParaRPr kumimoji="1" lang="en-US" altLang="zh-CN" sz="2800" dirty="0">
              <a:latin typeface="华文新魏" panose="02010800040101010101" pitchFamily="2" charset="-122"/>
              <a:ea typeface="华文新魏" panose="02010800040101010101" pitchFamily="2" charset="-122"/>
            </a:endParaRPr>
          </a:p>
          <a:p>
            <a:pPr marL="0" indent="0">
              <a:buFontTx/>
              <a:buNone/>
            </a:pPr>
            <a:r>
              <a:rPr kumimoji="1" lang="en-US" altLang="zh-CN" sz="2800" dirty="0">
                <a:latin typeface="华文新魏" panose="02010800040101010101" pitchFamily="2" charset="-122"/>
                <a:ea typeface="华文新魏" panose="02010800040101010101" pitchFamily="2" charset="-122"/>
              </a:rPr>
              <a:t> .</a:t>
            </a:r>
            <a:r>
              <a:rPr kumimoji="1" lang="zh-CN" altLang="en-US" sz="2800" dirty="0">
                <a:latin typeface="华文新魏" panose="02010800040101010101" pitchFamily="2" charset="-122"/>
                <a:ea typeface="华文新魏" panose="02010800040101010101" pitchFamily="2" charset="-122"/>
              </a:rPr>
              <a:t>主要通过含病原体的飞沫传播，也可经污染的手和用具接触传播</a:t>
            </a:r>
            <a:endParaRPr kumimoji="1" lang="en-US" altLang="zh-CN" sz="2800" dirty="0">
              <a:latin typeface="华文新魏" panose="02010800040101010101" pitchFamily="2" charset="-122"/>
              <a:ea typeface="华文新魏" panose="02010800040101010101" pitchFamily="2" charset="-122"/>
            </a:endParaRPr>
          </a:p>
          <a:p>
            <a:pPr marL="0" indent="0">
              <a:buFontTx/>
              <a:buNone/>
            </a:pPr>
            <a:r>
              <a:rPr kumimoji="1" lang="en-US" altLang="zh-CN" sz="2800" dirty="0">
                <a:latin typeface="华文新魏" panose="02010800040101010101" pitchFamily="2" charset="-122"/>
                <a:ea typeface="华文新魏" panose="02010800040101010101" pitchFamily="2" charset="-122"/>
              </a:rPr>
              <a:t> .</a:t>
            </a:r>
            <a:r>
              <a:rPr kumimoji="1" lang="zh-CN" altLang="en-US" sz="2800" dirty="0">
                <a:latin typeface="华文新魏" panose="02010800040101010101" pitchFamily="2" charset="-122"/>
                <a:ea typeface="华文新魏" panose="02010800040101010101" pitchFamily="2" charset="-122"/>
              </a:rPr>
              <a:t>淋雨、受凉、气候突变、过度劳累常为</a:t>
            </a:r>
            <a:r>
              <a:rPr kumimoji="1" lang="zh-CN" altLang="en-US" sz="2800" dirty="0" smtClean="0">
                <a:latin typeface="华文新魏" panose="02010800040101010101" pitchFamily="2" charset="-122"/>
                <a:ea typeface="华文新魏" panose="02010800040101010101" pitchFamily="2" charset="-122"/>
              </a:rPr>
              <a:t>诱因</a:t>
            </a:r>
            <a:endParaRPr kumimoji="1" lang="en-US" altLang="zh-CN" sz="2800" dirty="0" smtClean="0">
              <a:latin typeface="华文新魏" panose="02010800040101010101" pitchFamily="2" charset="-122"/>
              <a:ea typeface="华文新魏" panose="02010800040101010101" pitchFamily="2" charset="-122"/>
            </a:endParaRPr>
          </a:p>
          <a:p>
            <a:pPr marL="0" indent="0">
              <a:buFontTx/>
              <a:buNone/>
            </a:pPr>
            <a:r>
              <a:rPr kumimoji="1" lang="en-US" altLang="zh-CN" sz="2800" dirty="0" smtClean="0">
                <a:latin typeface="华文新魏" panose="02010800040101010101" pitchFamily="2" charset="-122"/>
                <a:ea typeface="华文新魏" panose="02010800040101010101" pitchFamily="2" charset="-122"/>
              </a:rPr>
              <a:t> .</a:t>
            </a:r>
            <a:r>
              <a:rPr kumimoji="1" lang="zh-CN" altLang="en-US" sz="2800" dirty="0" smtClean="0">
                <a:latin typeface="华文新魏" panose="02010800040101010101" pitchFamily="2" charset="-122"/>
                <a:ea typeface="华文新魏" panose="02010800040101010101" pitchFamily="2" charset="-122"/>
              </a:rPr>
              <a:t>通常病情较轻、病程短、可自愈、预后良好</a:t>
            </a:r>
            <a:endParaRPr kumimoji="1" lang="zh-CN" altLang="en-US" sz="2800" dirty="0">
              <a:latin typeface="华文新魏" panose="02010800040101010101" pitchFamily="2" charset="-122"/>
              <a:ea typeface="华文新魏" panose="02010800040101010101" pitchFamily="2" charset="-122"/>
            </a:endParaRPr>
          </a:p>
        </p:txBody>
      </p:sp>
      <p:sp>
        <p:nvSpPr>
          <p:cNvPr id="11" name="矩形 10"/>
          <p:cNvSpPr/>
          <p:nvPr/>
        </p:nvSpPr>
        <p:spPr>
          <a:xfrm>
            <a:off x="380166" y="4665839"/>
            <a:ext cx="1898616" cy="720680"/>
          </a:xfrm>
          <a:prstGeom prst="rect">
            <a:avLst/>
          </a:prstGeom>
          <a:solidFill>
            <a:srgbClr val="7E0C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9852" tIns="44927" rIns="89852" bIns="44927" rtlCol="0" anchor="ctr"/>
          <a:lstStyle/>
          <a:p>
            <a:pPr algn="ctr"/>
            <a:r>
              <a:rPr lang="zh-CN" altLang="en-US" sz="3200" dirty="0" smtClean="0">
                <a:ea typeface="微软雅黑" panose="020B0503020204020204" pitchFamily="34" charset="-122"/>
              </a:rPr>
              <a:t>临床表现</a:t>
            </a:r>
            <a:endParaRPr lang="zh-CN" altLang="en-US" sz="3200" dirty="0">
              <a:ea typeface="微软雅黑" panose="020B0503020204020204" pitchFamily="34" charset="-122"/>
            </a:endParaRPr>
          </a:p>
        </p:txBody>
      </p:sp>
      <p:sp>
        <p:nvSpPr>
          <p:cNvPr id="3" name="流程图: 可选过程 2"/>
          <p:cNvSpPr/>
          <p:nvPr/>
        </p:nvSpPr>
        <p:spPr>
          <a:xfrm>
            <a:off x="2434762" y="4705840"/>
            <a:ext cx="2520280" cy="41441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dirty="0">
              <a:latin typeface="华文新魏" panose="02010800040101010101" pitchFamily="2" charset="-122"/>
              <a:ea typeface="华文新魏" panose="02010800040101010101" pitchFamily="2" charset="-122"/>
            </a:endParaRPr>
          </a:p>
          <a:p>
            <a:pPr algn="ctr"/>
            <a:r>
              <a:rPr kumimoji="1" lang="zh-CN" altLang="en-US" dirty="0" smtClean="0">
                <a:latin typeface="华文新魏" panose="02010800040101010101" pitchFamily="2" charset="-122"/>
                <a:ea typeface="华文新魏" panose="02010800040101010101" pitchFamily="2" charset="-122"/>
              </a:rPr>
              <a:t>普通感染</a:t>
            </a:r>
            <a:endParaRPr kumimoji="1" lang="en-US" altLang="zh-CN" dirty="0">
              <a:latin typeface="华文新魏" panose="02010800040101010101" pitchFamily="2" charset="-122"/>
              <a:ea typeface="华文新魏" panose="02010800040101010101" pitchFamily="2" charset="-122"/>
            </a:endParaRPr>
          </a:p>
          <a:p>
            <a:pPr algn="ctr"/>
            <a:endParaRPr lang="zh-CN" altLang="en-US" dirty="0"/>
          </a:p>
        </p:txBody>
      </p:sp>
      <p:sp>
        <p:nvSpPr>
          <p:cNvPr id="12" name="流程图: 可选过程 11"/>
          <p:cNvSpPr/>
          <p:nvPr/>
        </p:nvSpPr>
        <p:spPr>
          <a:xfrm>
            <a:off x="7247334" y="5195081"/>
            <a:ext cx="2520280" cy="41441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dirty="0">
              <a:latin typeface="华文新魏" panose="02010800040101010101" pitchFamily="2" charset="-122"/>
              <a:ea typeface="华文新魏" panose="02010800040101010101" pitchFamily="2" charset="-122"/>
            </a:endParaRPr>
          </a:p>
          <a:p>
            <a:pPr algn="ctr"/>
            <a:endParaRPr kumimoji="1" lang="en-US" altLang="zh-CN" dirty="0" smtClean="0">
              <a:solidFill>
                <a:srgbClr val="FF0000"/>
              </a:solidFill>
              <a:latin typeface="华文新魏" panose="02010800040101010101" pitchFamily="2" charset="-122"/>
              <a:ea typeface="华文新魏" panose="02010800040101010101" pitchFamily="2" charset="-122"/>
            </a:endParaRPr>
          </a:p>
          <a:p>
            <a:pPr algn="ctr"/>
            <a:r>
              <a:rPr kumimoji="1" lang="zh-CN" altLang="en-US" dirty="0" smtClean="0">
                <a:solidFill>
                  <a:schemeClr val="bg1"/>
                </a:solidFill>
                <a:latin typeface="华文新魏" panose="02010800040101010101" pitchFamily="2" charset="-122"/>
                <a:ea typeface="华文新魏" panose="02010800040101010101" pitchFamily="2" charset="-122"/>
              </a:rPr>
              <a:t>急性</a:t>
            </a:r>
            <a:r>
              <a:rPr kumimoji="1" lang="zh-CN" altLang="en-US" dirty="0">
                <a:solidFill>
                  <a:schemeClr val="bg1"/>
                </a:solidFill>
                <a:latin typeface="华文新魏" panose="02010800040101010101" pitchFamily="2" charset="-122"/>
                <a:ea typeface="华文新魏" panose="02010800040101010101" pitchFamily="2" charset="-122"/>
              </a:rPr>
              <a:t>咽扁桃体</a:t>
            </a:r>
          </a:p>
          <a:p>
            <a:pPr algn="ctr"/>
            <a:endParaRPr kumimoji="1" lang="en-US" altLang="zh-CN" dirty="0">
              <a:latin typeface="华文新魏" panose="02010800040101010101" pitchFamily="2" charset="-122"/>
              <a:ea typeface="华文新魏" panose="02010800040101010101" pitchFamily="2" charset="-122"/>
            </a:endParaRPr>
          </a:p>
          <a:p>
            <a:pPr algn="ctr"/>
            <a:endParaRPr lang="zh-CN" altLang="en-US" dirty="0"/>
          </a:p>
        </p:txBody>
      </p:sp>
      <p:sp>
        <p:nvSpPr>
          <p:cNvPr id="13" name="流程图: 可选过程 12"/>
          <p:cNvSpPr/>
          <p:nvPr/>
        </p:nvSpPr>
        <p:spPr>
          <a:xfrm>
            <a:off x="8176150" y="4721456"/>
            <a:ext cx="2520280" cy="41441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dirty="0" smtClean="0">
              <a:latin typeface="华文新魏" panose="02010800040101010101" pitchFamily="2" charset="-122"/>
              <a:ea typeface="华文新魏" panose="02010800040101010101" pitchFamily="2" charset="-122"/>
            </a:endParaRPr>
          </a:p>
          <a:p>
            <a:pPr algn="ctr"/>
            <a:r>
              <a:rPr kumimoji="1" lang="zh-CN" altLang="en-US" dirty="0" smtClean="0">
                <a:latin typeface="华文新魏" panose="02010800040101010101" pitchFamily="2" charset="-122"/>
                <a:ea typeface="华文新魏" panose="02010800040101010101" pitchFamily="2" charset="-122"/>
              </a:rPr>
              <a:t>急性咽结膜炎</a:t>
            </a:r>
            <a:endParaRPr kumimoji="1" lang="en-US" altLang="zh-CN" dirty="0">
              <a:latin typeface="华文新魏" panose="02010800040101010101" pitchFamily="2" charset="-122"/>
              <a:ea typeface="华文新魏" panose="02010800040101010101" pitchFamily="2" charset="-122"/>
            </a:endParaRPr>
          </a:p>
          <a:p>
            <a:pPr algn="ctr"/>
            <a:endParaRPr lang="zh-CN" altLang="en-US" dirty="0"/>
          </a:p>
        </p:txBody>
      </p:sp>
      <p:sp>
        <p:nvSpPr>
          <p:cNvPr id="14" name="流程图: 可选过程 13"/>
          <p:cNvSpPr/>
          <p:nvPr/>
        </p:nvSpPr>
        <p:spPr>
          <a:xfrm>
            <a:off x="5159102" y="5645851"/>
            <a:ext cx="2520280" cy="41441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dirty="0">
              <a:latin typeface="华文新魏" panose="02010800040101010101" pitchFamily="2" charset="-122"/>
              <a:ea typeface="华文新魏" panose="02010800040101010101" pitchFamily="2" charset="-122"/>
            </a:endParaRPr>
          </a:p>
          <a:p>
            <a:pPr marL="0" indent="0">
              <a:buFontTx/>
              <a:buNone/>
            </a:pPr>
            <a:r>
              <a:rPr kumimoji="1" lang="zh-CN" altLang="en-US" dirty="0" smtClean="0">
                <a:latin typeface="华文新魏" panose="02010800040101010101" pitchFamily="2" charset="-122"/>
                <a:ea typeface="华文新魏" panose="02010800040101010101" pitchFamily="2" charset="-122"/>
              </a:rPr>
              <a:t>    急性</a:t>
            </a:r>
            <a:r>
              <a:rPr kumimoji="1" lang="zh-CN" altLang="en-US" dirty="0">
                <a:latin typeface="华文新魏" panose="02010800040101010101" pitchFamily="2" charset="-122"/>
                <a:ea typeface="华文新魏" panose="02010800040101010101" pitchFamily="2" charset="-122"/>
              </a:rPr>
              <a:t>疱疹性咽峡炎</a:t>
            </a:r>
            <a:endParaRPr kumimoji="1" lang="en-US" altLang="zh-CN" dirty="0">
              <a:latin typeface="华文新魏" panose="02010800040101010101" pitchFamily="2" charset="-122"/>
              <a:ea typeface="华文新魏" panose="02010800040101010101" pitchFamily="2" charset="-122"/>
            </a:endParaRPr>
          </a:p>
          <a:p>
            <a:pPr algn="ctr"/>
            <a:endParaRPr lang="zh-CN" altLang="en-US" dirty="0"/>
          </a:p>
        </p:txBody>
      </p:sp>
      <p:sp>
        <p:nvSpPr>
          <p:cNvPr id="15" name="流程图: 可选过程 14"/>
          <p:cNvSpPr/>
          <p:nvPr/>
        </p:nvSpPr>
        <p:spPr>
          <a:xfrm>
            <a:off x="3430910" y="5152524"/>
            <a:ext cx="2520280" cy="414418"/>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Tx/>
              <a:buNone/>
            </a:pPr>
            <a:r>
              <a:rPr kumimoji="1" lang="zh-CN" altLang="en-US" dirty="0">
                <a:latin typeface="华文新魏" panose="02010800040101010101" pitchFamily="2" charset="-122"/>
                <a:ea typeface="华文新魏" panose="02010800040101010101" pitchFamily="2" charset="-122"/>
              </a:rPr>
              <a:t>急性病毒性咽炎和喉炎</a:t>
            </a:r>
            <a:endParaRPr kumimoji="1" lang="en-US" altLang="zh-CN"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8126106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92">
            <a:extLst>
              <a:ext uri="{FF2B5EF4-FFF2-40B4-BE49-F238E27FC236}">
                <a16:creationId xmlns="" xmlns:a16="http://schemas.microsoft.com/office/drawing/2014/main" id="{ADA3F542-D817-CF42-A609-912ACC9F96B3}"/>
              </a:ext>
            </a:extLst>
          </p:cNvPr>
          <p:cNvSpPr txBox="1"/>
          <p:nvPr/>
        </p:nvSpPr>
        <p:spPr>
          <a:xfrm rot="21172913">
            <a:off x="70244" y="203897"/>
            <a:ext cx="2329921"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常见疾病</a:t>
            </a:r>
            <a:endParaRPr lang="en-US" altLang="zh-CN"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28" name="TextBox 33">
            <a:extLst>
              <a:ext uri="{FF2B5EF4-FFF2-40B4-BE49-F238E27FC236}">
                <a16:creationId xmlns="" xmlns:a16="http://schemas.microsoft.com/office/drawing/2014/main" id="{DF1739A2-10B6-4D46-85BD-C5008609C7BC}"/>
              </a:ext>
            </a:extLst>
          </p:cNvPr>
          <p:cNvSpPr txBox="1"/>
          <p:nvPr/>
        </p:nvSpPr>
        <p:spPr>
          <a:xfrm>
            <a:off x="4014263" y="837506"/>
            <a:ext cx="4161887" cy="699787"/>
          </a:xfrm>
          <a:prstGeom prst="rect">
            <a:avLst/>
          </a:prstGeom>
          <a:noFill/>
        </p:spPr>
        <p:txBody>
          <a:bodyPr wrap="square" lIns="91419" tIns="45710" rIns="91419" bIns="45710" rtlCol="0">
            <a:spAutoFit/>
          </a:bodyPr>
          <a:lstStyle/>
          <a:p>
            <a:pPr algn="ctr">
              <a:lnSpc>
                <a:spcPct val="120000"/>
              </a:lnSpc>
            </a:pPr>
            <a:r>
              <a:rPr lang="zh-CN" altLang="en-US" sz="3600" b="1" dirty="0" smtClean="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rPr>
              <a:t>急性上呼吸道感染</a:t>
            </a:r>
            <a:endParaRPr lang="en-US" altLang="zh-CN" sz="3600" b="1" dirty="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灯片编号占位符 5">
            <a:extLst>
              <a:ext uri="{FF2B5EF4-FFF2-40B4-BE49-F238E27FC236}">
                <a16:creationId xmlns="" xmlns:a16="http://schemas.microsoft.com/office/drawing/2014/main" id="{79240C64-A5E7-4448-921A-8A0FF9ACBCCD}"/>
              </a:ext>
            </a:extLst>
          </p:cNvPr>
          <p:cNvSpPr>
            <a:spLocks noGrp="1"/>
          </p:cNvSpPr>
          <p:nvPr>
            <p:ph type="sldNum" sz="quarter" idx="12"/>
          </p:nvPr>
        </p:nvSpPr>
        <p:spPr/>
        <p:txBody>
          <a:bodyPr/>
          <a:lstStyle/>
          <a:p>
            <a:fld id="{118D5ACA-62CA-46DB-AD6B-12EDD6D51A23}" type="slidenum">
              <a:rPr lang="zh-CN" altLang="en-US" smtClean="0"/>
              <a:pPr/>
              <a:t>24</a:t>
            </a:fld>
            <a:endParaRPr lang="zh-CN" altLang="en-US" dirty="0"/>
          </a:p>
        </p:txBody>
      </p:sp>
      <p:sp>
        <p:nvSpPr>
          <p:cNvPr id="11" name="矩形 10"/>
          <p:cNvSpPr/>
          <p:nvPr/>
        </p:nvSpPr>
        <p:spPr>
          <a:xfrm>
            <a:off x="285896" y="3141762"/>
            <a:ext cx="1898616" cy="720680"/>
          </a:xfrm>
          <a:prstGeom prst="rect">
            <a:avLst/>
          </a:prstGeom>
          <a:solidFill>
            <a:srgbClr val="7E0C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9852" tIns="44927" rIns="89852" bIns="44927" rtlCol="0" anchor="ctr"/>
          <a:lstStyle/>
          <a:p>
            <a:pPr algn="ctr"/>
            <a:r>
              <a:rPr lang="zh-CN" altLang="en-US" sz="3200" dirty="0" smtClean="0">
                <a:ea typeface="微软雅黑" panose="020B0503020204020204" pitchFamily="34" charset="-122"/>
              </a:rPr>
              <a:t>临床表现</a:t>
            </a:r>
            <a:endParaRPr lang="zh-CN" altLang="en-US" sz="3200" dirty="0">
              <a:ea typeface="微软雅黑" panose="020B0503020204020204" pitchFamily="34" charset="-122"/>
            </a:endParaRPr>
          </a:p>
        </p:txBody>
      </p:sp>
      <p:sp>
        <p:nvSpPr>
          <p:cNvPr id="3" name="流程图: 可选过程 2"/>
          <p:cNvSpPr/>
          <p:nvPr/>
        </p:nvSpPr>
        <p:spPr>
          <a:xfrm>
            <a:off x="2462937" y="1835999"/>
            <a:ext cx="4683667" cy="881701"/>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dirty="0">
              <a:latin typeface="华文新魏" panose="02010800040101010101" pitchFamily="2" charset="-122"/>
              <a:ea typeface="华文新魏" panose="02010800040101010101" pitchFamily="2" charset="-122"/>
            </a:endParaRPr>
          </a:p>
          <a:p>
            <a:pPr algn="ctr"/>
            <a:r>
              <a:rPr kumimoji="1" lang="zh-CN" altLang="en-US" sz="3200" dirty="0" smtClean="0">
                <a:latin typeface="华文新魏" panose="02010800040101010101" pitchFamily="2" charset="-122"/>
                <a:ea typeface="华文新魏" panose="02010800040101010101" pitchFamily="2" charset="-122"/>
              </a:rPr>
              <a:t>普通感染</a:t>
            </a:r>
            <a:endParaRPr kumimoji="1" lang="en-US" altLang="zh-CN" sz="3200" dirty="0">
              <a:latin typeface="华文新魏" panose="02010800040101010101" pitchFamily="2" charset="-122"/>
              <a:ea typeface="华文新魏" panose="02010800040101010101" pitchFamily="2" charset="-122"/>
            </a:endParaRPr>
          </a:p>
          <a:p>
            <a:pPr algn="ctr"/>
            <a:endParaRPr lang="zh-CN" altLang="en-US" dirty="0"/>
          </a:p>
        </p:txBody>
      </p:sp>
      <p:sp>
        <p:nvSpPr>
          <p:cNvPr id="12" name="流程图: 可选过程 11"/>
          <p:cNvSpPr/>
          <p:nvPr/>
        </p:nvSpPr>
        <p:spPr>
          <a:xfrm>
            <a:off x="5087094" y="4497540"/>
            <a:ext cx="4603601" cy="80022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dirty="0">
              <a:latin typeface="华文新魏" panose="02010800040101010101" pitchFamily="2" charset="-122"/>
              <a:ea typeface="华文新魏" panose="02010800040101010101" pitchFamily="2" charset="-122"/>
            </a:endParaRPr>
          </a:p>
          <a:p>
            <a:pPr algn="ctr"/>
            <a:endParaRPr kumimoji="1" lang="en-US" altLang="zh-CN" dirty="0" smtClean="0">
              <a:solidFill>
                <a:srgbClr val="FF0000"/>
              </a:solidFill>
              <a:latin typeface="华文新魏" panose="02010800040101010101" pitchFamily="2" charset="-122"/>
              <a:ea typeface="华文新魏" panose="02010800040101010101" pitchFamily="2" charset="-122"/>
            </a:endParaRPr>
          </a:p>
          <a:p>
            <a:pPr algn="ctr"/>
            <a:r>
              <a:rPr kumimoji="1" lang="zh-CN" altLang="en-US" sz="3200" dirty="0" smtClean="0">
                <a:solidFill>
                  <a:schemeClr val="bg1"/>
                </a:solidFill>
                <a:latin typeface="华文新魏" panose="02010800040101010101" pitchFamily="2" charset="-122"/>
                <a:ea typeface="华文新魏" panose="02010800040101010101" pitchFamily="2" charset="-122"/>
              </a:rPr>
              <a:t>急性</a:t>
            </a:r>
            <a:r>
              <a:rPr kumimoji="1" lang="zh-CN" altLang="en-US" sz="3200" dirty="0">
                <a:solidFill>
                  <a:schemeClr val="bg1"/>
                </a:solidFill>
                <a:latin typeface="华文新魏" panose="02010800040101010101" pitchFamily="2" charset="-122"/>
                <a:ea typeface="华文新魏" panose="02010800040101010101" pitchFamily="2" charset="-122"/>
              </a:rPr>
              <a:t>咽扁桃体</a:t>
            </a:r>
          </a:p>
          <a:p>
            <a:pPr algn="ctr"/>
            <a:endParaRPr kumimoji="1" lang="en-US" altLang="zh-CN" dirty="0">
              <a:latin typeface="华文新魏" panose="02010800040101010101" pitchFamily="2" charset="-122"/>
              <a:ea typeface="华文新魏" panose="02010800040101010101" pitchFamily="2" charset="-122"/>
            </a:endParaRPr>
          </a:p>
          <a:p>
            <a:pPr algn="ctr"/>
            <a:endParaRPr lang="zh-CN" altLang="en-US" dirty="0"/>
          </a:p>
        </p:txBody>
      </p:sp>
      <p:sp>
        <p:nvSpPr>
          <p:cNvPr id="13" name="流程图: 可选过程 12"/>
          <p:cNvSpPr/>
          <p:nvPr/>
        </p:nvSpPr>
        <p:spPr>
          <a:xfrm>
            <a:off x="4222998" y="3689741"/>
            <a:ext cx="4603601" cy="71113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dirty="0" smtClean="0">
              <a:latin typeface="华文新魏" panose="02010800040101010101" pitchFamily="2" charset="-122"/>
              <a:ea typeface="华文新魏" panose="02010800040101010101" pitchFamily="2" charset="-122"/>
            </a:endParaRPr>
          </a:p>
          <a:p>
            <a:pPr algn="ctr"/>
            <a:r>
              <a:rPr kumimoji="1" lang="zh-CN" altLang="en-US" sz="3200" dirty="0" smtClean="0">
                <a:latin typeface="华文新魏" panose="02010800040101010101" pitchFamily="2" charset="-122"/>
                <a:ea typeface="华文新魏" panose="02010800040101010101" pitchFamily="2" charset="-122"/>
              </a:rPr>
              <a:t>急性咽结膜炎</a:t>
            </a:r>
            <a:endParaRPr kumimoji="1" lang="en-US" altLang="zh-CN" sz="3200" dirty="0">
              <a:latin typeface="华文新魏" panose="02010800040101010101" pitchFamily="2" charset="-122"/>
              <a:ea typeface="华文新魏" panose="02010800040101010101" pitchFamily="2" charset="-122"/>
            </a:endParaRPr>
          </a:p>
          <a:p>
            <a:pPr algn="ctr"/>
            <a:endParaRPr lang="zh-CN" altLang="en-US" dirty="0"/>
          </a:p>
        </p:txBody>
      </p:sp>
      <p:sp>
        <p:nvSpPr>
          <p:cNvPr id="14" name="流程图: 可选过程 13"/>
          <p:cNvSpPr/>
          <p:nvPr/>
        </p:nvSpPr>
        <p:spPr>
          <a:xfrm>
            <a:off x="6095206" y="5397435"/>
            <a:ext cx="4668323" cy="69617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dirty="0">
              <a:latin typeface="华文新魏" panose="02010800040101010101" pitchFamily="2" charset="-122"/>
              <a:ea typeface="华文新魏" panose="02010800040101010101" pitchFamily="2" charset="-122"/>
            </a:endParaRPr>
          </a:p>
          <a:p>
            <a:pPr marL="0" indent="0">
              <a:buFontTx/>
              <a:buNone/>
            </a:pPr>
            <a:r>
              <a:rPr kumimoji="1" lang="zh-CN" altLang="en-US" dirty="0" smtClean="0">
                <a:latin typeface="华文新魏" panose="02010800040101010101" pitchFamily="2" charset="-122"/>
                <a:ea typeface="华文新魏" panose="02010800040101010101" pitchFamily="2" charset="-122"/>
              </a:rPr>
              <a:t>    </a:t>
            </a:r>
            <a:r>
              <a:rPr kumimoji="1" lang="zh-CN" altLang="en-US" dirty="0" smtClean="0">
                <a:latin typeface="华文新魏" panose="02010800040101010101" pitchFamily="2" charset="-122"/>
                <a:ea typeface="华文新魏" panose="02010800040101010101" pitchFamily="2" charset="-122"/>
              </a:rPr>
              <a:t>      </a:t>
            </a:r>
            <a:r>
              <a:rPr kumimoji="1" lang="zh-CN" altLang="en-US" sz="3200" dirty="0" smtClean="0">
                <a:latin typeface="华文新魏" panose="02010800040101010101" pitchFamily="2" charset="-122"/>
                <a:ea typeface="华文新魏" panose="02010800040101010101" pitchFamily="2" charset="-122"/>
              </a:rPr>
              <a:t>急性</a:t>
            </a:r>
            <a:r>
              <a:rPr kumimoji="1" lang="zh-CN" altLang="en-US" sz="3200" dirty="0">
                <a:latin typeface="华文新魏" panose="02010800040101010101" pitchFamily="2" charset="-122"/>
                <a:ea typeface="华文新魏" panose="02010800040101010101" pitchFamily="2" charset="-122"/>
              </a:rPr>
              <a:t>疱疹性咽峡炎</a:t>
            </a:r>
            <a:endParaRPr kumimoji="1" lang="en-US" altLang="zh-CN" sz="3200" dirty="0">
              <a:latin typeface="华文新魏" panose="02010800040101010101" pitchFamily="2" charset="-122"/>
              <a:ea typeface="华文新魏" panose="02010800040101010101" pitchFamily="2" charset="-122"/>
            </a:endParaRPr>
          </a:p>
          <a:p>
            <a:pPr algn="ctr"/>
            <a:endParaRPr lang="zh-CN" altLang="en-US" dirty="0"/>
          </a:p>
        </p:txBody>
      </p:sp>
      <p:sp>
        <p:nvSpPr>
          <p:cNvPr id="15" name="流程图: 可选过程 14"/>
          <p:cNvSpPr/>
          <p:nvPr/>
        </p:nvSpPr>
        <p:spPr>
          <a:xfrm>
            <a:off x="3464524" y="2800592"/>
            <a:ext cx="4683668" cy="792484"/>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FontTx/>
              <a:buNone/>
            </a:pPr>
            <a:r>
              <a:rPr kumimoji="1" lang="zh-CN" altLang="en-US" sz="3200" dirty="0">
                <a:latin typeface="华文新魏" panose="02010800040101010101" pitchFamily="2" charset="-122"/>
                <a:ea typeface="华文新魏" panose="02010800040101010101" pitchFamily="2" charset="-122"/>
              </a:rPr>
              <a:t>急性病毒性咽炎和喉炎</a:t>
            </a:r>
            <a:endParaRPr kumimoji="1" lang="en-US" altLang="zh-CN" sz="32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45226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92">
            <a:extLst>
              <a:ext uri="{FF2B5EF4-FFF2-40B4-BE49-F238E27FC236}">
                <a16:creationId xmlns="" xmlns:a16="http://schemas.microsoft.com/office/drawing/2014/main" id="{ADA3F542-D817-CF42-A609-912ACC9F96B3}"/>
              </a:ext>
            </a:extLst>
          </p:cNvPr>
          <p:cNvSpPr txBox="1"/>
          <p:nvPr/>
        </p:nvSpPr>
        <p:spPr>
          <a:xfrm rot="21172913">
            <a:off x="70244" y="203897"/>
            <a:ext cx="2329921"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常见疾病</a:t>
            </a:r>
            <a:endParaRPr lang="en-US" altLang="zh-CN"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28" name="TextBox 33">
            <a:extLst>
              <a:ext uri="{FF2B5EF4-FFF2-40B4-BE49-F238E27FC236}">
                <a16:creationId xmlns="" xmlns:a16="http://schemas.microsoft.com/office/drawing/2014/main" id="{DF1739A2-10B6-4D46-85BD-C5008609C7BC}"/>
              </a:ext>
            </a:extLst>
          </p:cNvPr>
          <p:cNvSpPr txBox="1"/>
          <p:nvPr/>
        </p:nvSpPr>
        <p:spPr>
          <a:xfrm>
            <a:off x="3650578" y="820737"/>
            <a:ext cx="5537327" cy="757110"/>
          </a:xfrm>
          <a:prstGeom prst="rect">
            <a:avLst/>
          </a:prstGeom>
          <a:noFill/>
        </p:spPr>
        <p:txBody>
          <a:bodyPr wrap="square" lIns="91419" tIns="45710" rIns="91419" bIns="45710" rtlCol="0">
            <a:spAutoFit/>
          </a:bodyPr>
          <a:lstStyle/>
          <a:p>
            <a:pPr algn="ctr">
              <a:lnSpc>
                <a:spcPct val="120000"/>
              </a:lnSpc>
            </a:pPr>
            <a:r>
              <a:rPr lang="zh-CN" altLang="en-US" sz="3600" b="1" dirty="0" smtClean="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rPr>
              <a:t>上呼吸道感染临床表现</a:t>
            </a:r>
            <a:endParaRPr lang="en-US" altLang="zh-CN" sz="3600" b="1" dirty="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灯片编号占位符 5">
            <a:extLst>
              <a:ext uri="{FF2B5EF4-FFF2-40B4-BE49-F238E27FC236}">
                <a16:creationId xmlns="" xmlns:a16="http://schemas.microsoft.com/office/drawing/2014/main" id="{79240C64-A5E7-4448-921A-8A0FF9ACBCCD}"/>
              </a:ext>
            </a:extLst>
          </p:cNvPr>
          <p:cNvSpPr>
            <a:spLocks noGrp="1"/>
          </p:cNvSpPr>
          <p:nvPr>
            <p:ph type="sldNum" sz="quarter" idx="12"/>
          </p:nvPr>
        </p:nvSpPr>
        <p:spPr/>
        <p:txBody>
          <a:bodyPr/>
          <a:lstStyle/>
          <a:p>
            <a:fld id="{118D5ACA-62CA-46DB-AD6B-12EDD6D51A23}" type="slidenum">
              <a:rPr lang="zh-CN" altLang="en-US" smtClean="0"/>
              <a:pPr/>
              <a:t>25</a:t>
            </a:fld>
            <a:endParaRPr lang="zh-CN" altLang="en-US" dirty="0"/>
          </a:p>
        </p:txBody>
      </p:sp>
      <p:sp>
        <p:nvSpPr>
          <p:cNvPr id="8" name="矩形 7"/>
          <p:cNvSpPr/>
          <p:nvPr/>
        </p:nvSpPr>
        <p:spPr>
          <a:xfrm>
            <a:off x="105802" y="2061642"/>
            <a:ext cx="1826608" cy="704690"/>
          </a:xfrm>
          <a:prstGeom prst="rect">
            <a:avLst/>
          </a:prstGeom>
          <a:solidFill>
            <a:srgbClr val="7E0C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9852" tIns="44927" rIns="89852" bIns="44927" rtlCol="0" anchor="ctr"/>
          <a:lstStyle/>
          <a:p>
            <a:pPr algn="ctr"/>
            <a:r>
              <a:rPr lang="zh-CN" altLang="en-US" sz="2800" dirty="0" smtClean="0">
                <a:latin typeface="黑体" panose="02010609060101010101" pitchFamily="49" charset="-122"/>
                <a:ea typeface="黑体" panose="02010609060101010101" pitchFamily="49" charset="-122"/>
              </a:rPr>
              <a:t>普通感冒</a:t>
            </a:r>
            <a:endParaRPr lang="zh-CN" altLang="en-US" sz="2800" dirty="0">
              <a:latin typeface="黑体" panose="02010609060101010101" pitchFamily="49" charset="-122"/>
              <a:ea typeface="黑体" panose="02010609060101010101" pitchFamily="49" charset="-122"/>
            </a:endParaRPr>
          </a:p>
        </p:txBody>
      </p:sp>
      <p:sp>
        <p:nvSpPr>
          <p:cNvPr id="10" name="文本框 15"/>
          <p:cNvSpPr txBox="1"/>
          <p:nvPr/>
        </p:nvSpPr>
        <p:spPr>
          <a:xfrm>
            <a:off x="1977183" y="1926241"/>
            <a:ext cx="6632861" cy="4431978"/>
          </a:xfrm>
          <a:prstGeom prst="rect">
            <a:avLst/>
          </a:prstGeom>
          <a:noFill/>
        </p:spPr>
        <p:txBody>
          <a:bodyPr wrap="square" lIns="121917" tIns="60958" rIns="121917" bIns="60958" rtlCol="0" anchor="t">
            <a:spAutoFit/>
          </a:bodyPr>
          <a:lstStyle/>
          <a:p>
            <a:pPr marL="0" indent="0">
              <a:buFontTx/>
              <a:buNone/>
            </a:pPr>
            <a:r>
              <a:rPr kumimoji="1" lang="en-US" altLang="zh-CN" sz="2800" dirty="0" smtClean="0"/>
              <a:t>.</a:t>
            </a:r>
            <a:r>
              <a:rPr kumimoji="1" lang="zh-CN" altLang="en-US" sz="2800" dirty="0" smtClean="0">
                <a:latin typeface="华文新魏" panose="02010800040101010101" pitchFamily="2" charset="-122"/>
                <a:ea typeface="华文新魏" panose="02010800040101010101" pitchFamily="2" charset="-122"/>
              </a:rPr>
              <a:t>多为流感病毒、副流感病毒和呼吸道合胞病毒感染引起</a:t>
            </a:r>
            <a:endParaRPr kumimoji="1" lang="en-US" altLang="zh-CN" sz="2800" dirty="0" smtClean="0">
              <a:latin typeface="华文新魏" panose="02010800040101010101" pitchFamily="2" charset="-122"/>
              <a:ea typeface="华文新魏" panose="02010800040101010101" pitchFamily="2" charset="-122"/>
            </a:endParaRPr>
          </a:p>
          <a:p>
            <a:pPr marL="0" indent="0" algn="just">
              <a:buFontTx/>
              <a:buNone/>
            </a:pPr>
            <a:r>
              <a:rPr kumimoji="1" lang="en-US" altLang="zh-CN" sz="2800" dirty="0" smtClean="0">
                <a:latin typeface="华文新魏" panose="02010800040101010101" pitchFamily="2" charset="-122"/>
                <a:ea typeface="华文新魏" panose="02010800040101010101" pitchFamily="2" charset="-122"/>
              </a:rPr>
              <a:t> .</a:t>
            </a:r>
            <a:r>
              <a:rPr kumimoji="1" lang="zh-CN" altLang="en-US" sz="2800" dirty="0" smtClean="0">
                <a:latin typeface="华文新魏" panose="02010800040101010101" pitchFamily="2" charset="-122"/>
                <a:ea typeface="华文新魏" panose="02010800040101010101" pitchFamily="2" charset="-122"/>
              </a:rPr>
              <a:t>临床表现：鼻部症状，如喷嚏、鼻塞、流清水样鼻涕</a:t>
            </a:r>
            <a:r>
              <a:rPr kumimoji="1" lang="en-US" altLang="zh-CN" sz="2800" dirty="0" smtClean="0">
                <a:latin typeface="华文新魏" panose="02010800040101010101" pitchFamily="2" charset="-122"/>
                <a:ea typeface="华文新魏" panose="02010800040101010101" pitchFamily="2" charset="-122"/>
              </a:rPr>
              <a:t>,</a:t>
            </a:r>
            <a:r>
              <a:rPr kumimoji="1" lang="zh-CN" altLang="en-US" sz="2800" dirty="0" smtClean="0">
                <a:latin typeface="华文新魏" panose="02010800040101010101" pitchFamily="2" charset="-122"/>
                <a:ea typeface="华文新魏" panose="02010800040101010101" pitchFamily="2" charset="-122"/>
              </a:rPr>
              <a:t>也可表现为        咳嗽无痰、咽干、咽痒或烧灼感。</a:t>
            </a:r>
            <a:r>
              <a:rPr kumimoji="1" lang="en-US" altLang="zh-CN" sz="2800" dirty="0" smtClean="0">
                <a:latin typeface="华文新魏" panose="02010800040101010101" pitchFamily="2" charset="-122"/>
                <a:ea typeface="华文新魏" panose="02010800040101010101" pitchFamily="2" charset="-122"/>
              </a:rPr>
              <a:t>2-3</a:t>
            </a:r>
            <a:r>
              <a:rPr kumimoji="1" lang="zh-CN" altLang="en-US" sz="2800" dirty="0" smtClean="0">
                <a:latin typeface="华文新魏" panose="02010800040101010101" pitchFamily="2" charset="-122"/>
                <a:ea typeface="华文新魏" panose="02010800040101010101" pitchFamily="2" charset="-122"/>
              </a:rPr>
              <a:t>天后鼻涕变稠，可伴咽痛、头痛、流泪、味觉迟钝、呼吸不畅、声嘶等</a:t>
            </a:r>
            <a:endParaRPr kumimoji="1" lang="en-US" altLang="zh-CN" sz="2800" dirty="0" smtClean="0">
              <a:latin typeface="华文新魏" panose="02010800040101010101" pitchFamily="2" charset="-122"/>
              <a:ea typeface="华文新魏" panose="02010800040101010101" pitchFamily="2" charset="-122"/>
            </a:endParaRPr>
          </a:p>
          <a:p>
            <a:pPr marL="0" indent="0">
              <a:buFontTx/>
              <a:buNone/>
            </a:pPr>
            <a:r>
              <a:rPr kumimoji="1" lang="en-US" altLang="zh-CN" sz="2800" dirty="0" smtClean="0">
                <a:latin typeface="华文新魏" panose="02010800040101010101" pitchFamily="2" charset="-122"/>
                <a:ea typeface="华文新魏" panose="02010800040101010101" pitchFamily="2" charset="-122"/>
              </a:rPr>
              <a:t> .</a:t>
            </a:r>
            <a:r>
              <a:rPr kumimoji="1" lang="zh-CN" altLang="en-US" sz="2800" dirty="0" smtClean="0">
                <a:latin typeface="华文新魏" panose="02010800040101010101" pitchFamily="2" charset="-122"/>
                <a:ea typeface="华文新魏" panose="02010800040101010101" pitchFamily="2" charset="-122"/>
              </a:rPr>
              <a:t>查体：鼻腔黏膜充血、水肿、有分泌物，咽部可为轻度充血</a:t>
            </a:r>
            <a:endParaRPr kumimoji="1" lang="en-US" altLang="zh-CN" sz="2800" dirty="0" smtClean="0">
              <a:latin typeface="华文新魏" panose="02010800040101010101" pitchFamily="2" charset="-122"/>
              <a:ea typeface="华文新魏" panose="02010800040101010101" pitchFamily="2" charset="-122"/>
            </a:endParaRPr>
          </a:p>
          <a:p>
            <a:pPr marL="0" indent="0">
              <a:buFontTx/>
              <a:buNone/>
            </a:pPr>
            <a:r>
              <a:rPr kumimoji="1" lang="en-US" altLang="zh-CN" sz="2800" dirty="0" smtClean="0">
                <a:latin typeface="华文新魏" panose="02010800040101010101" pitchFamily="2" charset="-122"/>
                <a:ea typeface="华文新魏" panose="02010800040101010101" pitchFamily="2" charset="-122"/>
              </a:rPr>
              <a:t> .</a:t>
            </a:r>
            <a:r>
              <a:rPr kumimoji="1" lang="zh-CN" altLang="en-US" sz="2800" dirty="0" smtClean="0">
                <a:latin typeface="华文新魏" panose="02010800040101010101" pitchFamily="2" charset="-122"/>
                <a:ea typeface="华文新魏" panose="02010800040101010101" pitchFamily="2" charset="-122"/>
              </a:rPr>
              <a:t>一般经</a:t>
            </a:r>
            <a:r>
              <a:rPr kumimoji="1" lang="en-US" altLang="zh-CN" sz="2800" dirty="0" smtClean="0">
                <a:latin typeface="华文新魏" panose="02010800040101010101" pitchFamily="2" charset="-122"/>
                <a:ea typeface="华文新魏" panose="02010800040101010101" pitchFamily="2" charset="-122"/>
              </a:rPr>
              <a:t>5-7</a:t>
            </a:r>
            <a:r>
              <a:rPr kumimoji="1" lang="zh-CN" altLang="en-US" sz="2800" dirty="0" smtClean="0">
                <a:latin typeface="华文新魏" panose="02010800040101010101" pitchFamily="2" charset="-122"/>
                <a:ea typeface="华文新魏" panose="02010800040101010101" pitchFamily="2" charset="-122"/>
              </a:rPr>
              <a:t>天痊愈</a:t>
            </a:r>
            <a:endParaRPr kumimoji="1" lang="zh-CN" altLang="en-US" sz="2800" dirty="0">
              <a:latin typeface="华文新魏" panose="02010800040101010101" pitchFamily="2" charset="-122"/>
              <a:ea typeface="华文新魏" panose="02010800040101010101" pitchFamily="2" charset="-122"/>
            </a:endParaRP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8859" y="1926241"/>
            <a:ext cx="3591554" cy="4431978"/>
          </a:xfrm>
          <a:prstGeom prst="rect">
            <a:avLst/>
          </a:prstGeom>
        </p:spPr>
      </p:pic>
    </p:spTree>
    <p:extLst>
      <p:ext uri="{BB962C8B-B14F-4D97-AF65-F5344CB8AC3E}">
        <p14:creationId xmlns:p14="http://schemas.microsoft.com/office/powerpoint/2010/main" val="36068548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92">
            <a:extLst>
              <a:ext uri="{FF2B5EF4-FFF2-40B4-BE49-F238E27FC236}">
                <a16:creationId xmlns="" xmlns:a16="http://schemas.microsoft.com/office/drawing/2014/main" id="{ADA3F542-D817-CF42-A609-912ACC9F96B3}"/>
              </a:ext>
            </a:extLst>
          </p:cNvPr>
          <p:cNvSpPr txBox="1"/>
          <p:nvPr/>
        </p:nvSpPr>
        <p:spPr>
          <a:xfrm rot="21172913">
            <a:off x="70244" y="203897"/>
            <a:ext cx="2329921"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常见疾病</a:t>
            </a:r>
            <a:endParaRPr lang="en-US" altLang="zh-CN"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28" name="TextBox 33">
            <a:extLst>
              <a:ext uri="{FF2B5EF4-FFF2-40B4-BE49-F238E27FC236}">
                <a16:creationId xmlns="" xmlns:a16="http://schemas.microsoft.com/office/drawing/2014/main" id="{DF1739A2-10B6-4D46-85BD-C5008609C7BC}"/>
              </a:ext>
            </a:extLst>
          </p:cNvPr>
          <p:cNvSpPr txBox="1"/>
          <p:nvPr/>
        </p:nvSpPr>
        <p:spPr>
          <a:xfrm>
            <a:off x="3650578" y="820737"/>
            <a:ext cx="5537327" cy="757110"/>
          </a:xfrm>
          <a:prstGeom prst="rect">
            <a:avLst/>
          </a:prstGeom>
          <a:noFill/>
        </p:spPr>
        <p:txBody>
          <a:bodyPr wrap="square" lIns="91419" tIns="45710" rIns="91419" bIns="45710" rtlCol="0">
            <a:spAutoFit/>
          </a:bodyPr>
          <a:lstStyle/>
          <a:p>
            <a:pPr algn="ctr">
              <a:lnSpc>
                <a:spcPct val="120000"/>
              </a:lnSpc>
            </a:pPr>
            <a:r>
              <a:rPr lang="zh-CN" altLang="en-US" sz="3600" b="1" dirty="0" smtClean="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rPr>
              <a:t>上呼吸道感染临床表现</a:t>
            </a:r>
            <a:endParaRPr lang="en-US" altLang="zh-CN" sz="3600" b="1" dirty="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灯片编号占位符 5">
            <a:extLst>
              <a:ext uri="{FF2B5EF4-FFF2-40B4-BE49-F238E27FC236}">
                <a16:creationId xmlns="" xmlns:a16="http://schemas.microsoft.com/office/drawing/2014/main" id="{79240C64-A5E7-4448-921A-8A0FF9ACBCCD}"/>
              </a:ext>
            </a:extLst>
          </p:cNvPr>
          <p:cNvSpPr>
            <a:spLocks noGrp="1"/>
          </p:cNvSpPr>
          <p:nvPr>
            <p:ph type="sldNum" sz="quarter" idx="12"/>
          </p:nvPr>
        </p:nvSpPr>
        <p:spPr/>
        <p:txBody>
          <a:bodyPr/>
          <a:lstStyle/>
          <a:p>
            <a:fld id="{118D5ACA-62CA-46DB-AD6B-12EDD6D51A23}" type="slidenum">
              <a:rPr lang="zh-CN" altLang="en-US" smtClean="0"/>
              <a:pPr/>
              <a:t>26</a:t>
            </a:fld>
            <a:endParaRPr lang="zh-CN" altLang="en-US" dirty="0"/>
          </a:p>
        </p:txBody>
      </p:sp>
      <p:sp>
        <p:nvSpPr>
          <p:cNvPr id="11" name="矩形 10"/>
          <p:cNvSpPr/>
          <p:nvPr/>
        </p:nvSpPr>
        <p:spPr>
          <a:xfrm>
            <a:off x="406574" y="2997746"/>
            <a:ext cx="1836204" cy="2118162"/>
          </a:xfrm>
          <a:prstGeom prst="rect">
            <a:avLst/>
          </a:prstGeom>
          <a:solidFill>
            <a:srgbClr val="7E0C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9852" tIns="44927" rIns="89852" bIns="44927" rtlCol="0" anchor="ctr"/>
          <a:lstStyle/>
          <a:p>
            <a:pPr algn="ctr"/>
            <a:endParaRPr kumimoji="1" lang="en-US" altLang="zh-CN" sz="2000" dirty="0" smtClean="0">
              <a:latin typeface="黑体" panose="02010609060101010101" pitchFamily="49" charset="-122"/>
              <a:ea typeface="黑体" panose="02010609060101010101" pitchFamily="49" charset="-122"/>
            </a:endParaRPr>
          </a:p>
          <a:p>
            <a:pPr algn="ctr"/>
            <a:r>
              <a:rPr kumimoji="1" lang="zh-CN" altLang="en-US" sz="3200" dirty="0" smtClean="0">
                <a:latin typeface="黑体" panose="02010609060101010101" pitchFamily="49" charset="-122"/>
                <a:ea typeface="黑体" panose="02010609060101010101" pitchFamily="49" charset="-122"/>
              </a:rPr>
              <a:t>急性</a:t>
            </a:r>
            <a:r>
              <a:rPr kumimoji="1" lang="zh-CN" altLang="en-US" sz="3200" dirty="0">
                <a:latin typeface="黑体" panose="02010609060101010101" pitchFamily="49" charset="-122"/>
                <a:ea typeface="黑体" panose="02010609060101010101" pitchFamily="49" charset="-122"/>
              </a:rPr>
              <a:t>病毒性咽炎和喉炎</a:t>
            </a:r>
            <a:endParaRPr kumimoji="1" lang="en-US" altLang="zh-CN" sz="3200" dirty="0">
              <a:latin typeface="黑体" panose="02010609060101010101" pitchFamily="49" charset="-122"/>
              <a:ea typeface="黑体" panose="02010609060101010101" pitchFamily="49" charset="-122"/>
            </a:endParaRPr>
          </a:p>
          <a:p>
            <a:pPr algn="ctr"/>
            <a:endParaRPr lang="zh-CN" altLang="en-US" sz="3200" dirty="0">
              <a:ea typeface="微软雅黑" panose="020B0503020204020204" pitchFamily="34" charset="-122"/>
            </a:endParaRPr>
          </a:p>
        </p:txBody>
      </p:sp>
      <p:sp>
        <p:nvSpPr>
          <p:cNvPr id="2" name="矩形 1"/>
          <p:cNvSpPr/>
          <p:nvPr/>
        </p:nvSpPr>
        <p:spPr>
          <a:xfrm>
            <a:off x="2666946" y="2493690"/>
            <a:ext cx="8632527" cy="3539430"/>
          </a:xfrm>
          <a:prstGeom prst="rect">
            <a:avLst/>
          </a:prstGeom>
        </p:spPr>
        <p:txBody>
          <a:bodyPr wrap="square">
            <a:spAutoFit/>
          </a:bodyPr>
          <a:lstStyle/>
          <a:p>
            <a:pPr marL="0" indent="0">
              <a:buFontTx/>
              <a:buNone/>
            </a:pPr>
            <a:r>
              <a:rPr kumimoji="1" lang="zh-CN" altLang="en-US" sz="3200" b="1" dirty="0">
                <a:latin typeface="华文新魏" panose="02010800040101010101" pitchFamily="2" charset="-122"/>
                <a:ea typeface="华文新魏" panose="02010800040101010101" pitchFamily="2" charset="-122"/>
              </a:rPr>
              <a:t>急性咽炎</a:t>
            </a:r>
            <a:r>
              <a:rPr kumimoji="1" lang="zh-CN" altLang="en-US" sz="3200" dirty="0">
                <a:latin typeface="华文新魏" panose="02010800040101010101" pitchFamily="2" charset="-122"/>
                <a:ea typeface="华文新魏" panose="02010800040101010101" pitchFamily="2" charset="-122"/>
              </a:rPr>
              <a:t>：咽痒、咽干和灼热感，咽痛不</a:t>
            </a:r>
            <a:r>
              <a:rPr kumimoji="1" lang="zh-CN" altLang="en-US" sz="3200" dirty="0" smtClean="0">
                <a:latin typeface="华文新魏" panose="02010800040101010101" pitchFamily="2" charset="-122"/>
                <a:ea typeface="华文新魏" panose="02010800040101010101" pitchFamily="2" charset="-122"/>
              </a:rPr>
              <a:t>明显</a:t>
            </a:r>
            <a:r>
              <a:rPr kumimoji="1" lang="zh-CN" altLang="en-US" sz="3200" dirty="0">
                <a:latin typeface="华文新魏" panose="02010800040101010101" pitchFamily="2" charset="-122"/>
                <a:ea typeface="华文新魏" panose="02010800040101010101" pitchFamily="2" charset="-122"/>
              </a:rPr>
              <a:t>，</a:t>
            </a:r>
            <a:r>
              <a:rPr kumimoji="1" lang="zh-CN" altLang="en-US" sz="3200" dirty="0" smtClean="0">
                <a:latin typeface="华文新魏" panose="02010800040101010101" pitchFamily="2" charset="-122"/>
                <a:ea typeface="华文新魏" panose="02010800040101010101" pitchFamily="2" charset="-122"/>
              </a:rPr>
              <a:t>   咳嗽少见。</a:t>
            </a:r>
            <a:endParaRPr kumimoji="1" lang="en-US" altLang="zh-CN" sz="3200" dirty="0">
              <a:latin typeface="华文新魏" panose="02010800040101010101" pitchFamily="2" charset="-122"/>
              <a:ea typeface="华文新魏" panose="02010800040101010101" pitchFamily="2" charset="-122"/>
            </a:endParaRPr>
          </a:p>
          <a:p>
            <a:pPr marL="0" indent="0">
              <a:buFontTx/>
              <a:buNone/>
            </a:pPr>
            <a:r>
              <a:rPr kumimoji="1" lang="zh-CN" altLang="en-US" sz="3200" b="1" dirty="0" smtClean="0">
                <a:latin typeface="华文新魏" panose="02010800040101010101" pitchFamily="2" charset="-122"/>
                <a:ea typeface="华文新魏" panose="02010800040101010101" pitchFamily="2" charset="-122"/>
              </a:rPr>
              <a:t>急性</a:t>
            </a:r>
            <a:r>
              <a:rPr kumimoji="1" lang="zh-CN" altLang="en-US" sz="3200" b="1" dirty="0">
                <a:latin typeface="华文新魏" panose="02010800040101010101" pitchFamily="2" charset="-122"/>
                <a:ea typeface="华文新魏" panose="02010800040101010101" pitchFamily="2" charset="-122"/>
              </a:rPr>
              <a:t>喉炎</a:t>
            </a:r>
            <a:r>
              <a:rPr kumimoji="1" lang="zh-CN" altLang="en-US" sz="3200" dirty="0">
                <a:latin typeface="华文新魏" panose="02010800040101010101" pitchFamily="2" charset="-122"/>
                <a:ea typeface="华文新魏" panose="02010800040101010101" pitchFamily="2" charset="-122"/>
              </a:rPr>
              <a:t>：明显声嘶、言语困难，可有</a:t>
            </a:r>
            <a:r>
              <a:rPr kumimoji="1" lang="zh-CN" altLang="en-US" sz="3200" dirty="0" smtClean="0">
                <a:latin typeface="华文新魏" panose="02010800040101010101" pitchFamily="2" charset="-122"/>
                <a:ea typeface="华文新魏" panose="02010800040101010101" pitchFamily="2" charset="-122"/>
              </a:rPr>
              <a:t>发热</a:t>
            </a:r>
            <a:r>
              <a:rPr kumimoji="1" lang="zh-CN" altLang="en-US" sz="3200" dirty="0">
                <a:latin typeface="华文新魏" panose="02010800040101010101" pitchFamily="2" charset="-122"/>
                <a:ea typeface="华文新魏" panose="02010800040101010101" pitchFamily="2" charset="-122"/>
              </a:rPr>
              <a:t>、</a:t>
            </a:r>
            <a:r>
              <a:rPr kumimoji="1" lang="zh-CN" altLang="en-US" sz="3200" dirty="0" smtClean="0">
                <a:latin typeface="华文新魏" panose="02010800040101010101" pitchFamily="2" charset="-122"/>
                <a:ea typeface="华文新魏" panose="02010800040101010101" pitchFamily="2" charset="-122"/>
              </a:rPr>
              <a:t>咽痛</a:t>
            </a:r>
            <a:r>
              <a:rPr kumimoji="1" lang="zh-CN" altLang="en-US" sz="3200" dirty="0">
                <a:latin typeface="华文新魏" panose="02010800040101010101" pitchFamily="2" charset="-122"/>
                <a:ea typeface="华文新魏" panose="02010800040101010101" pitchFamily="2" charset="-122"/>
              </a:rPr>
              <a:t>或咳嗽无</a:t>
            </a:r>
            <a:r>
              <a:rPr kumimoji="1" lang="zh-CN" altLang="en-US" sz="3200" dirty="0" smtClean="0">
                <a:latin typeface="华文新魏" panose="02010800040101010101" pitchFamily="2" charset="-122"/>
                <a:ea typeface="华文新魏" panose="02010800040101010101" pitchFamily="2" charset="-122"/>
              </a:rPr>
              <a:t>痰。</a:t>
            </a:r>
            <a:endParaRPr kumimoji="1" lang="en-US" altLang="zh-CN" sz="3200" dirty="0">
              <a:latin typeface="华文新魏" panose="02010800040101010101" pitchFamily="2" charset="-122"/>
              <a:ea typeface="华文新魏" panose="02010800040101010101" pitchFamily="2" charset="-122"/>
            </a:endParaRPr>
          </a:p>
          <a:p>
            <a:pPr marL="0" indent="0">
              <a:buFontTx/>
              <a:buNone/>
            </a:pPr>
            <a:r>
              <a:rPr kumimoji="1" lang="en-US" altLang="zh-CN" sz="3200" dirty="0">
                <a:latin typeface="华文新魏" panose="02010800040101010101" pitchFamily="2" charset="-122"/>
                <a:ea typeface="华文新魏" panose="02010800040101010101" pitchFamily="2" charset="-122"/>
              </a:rPr>
              <a:t>  </a:t>
            </a:r>
            <a:r>
              <a:rPr kumimoji="1" lang="en-US" altLang="zh-CN" sz="3200" dirty="0" smtClean="0">
                <a:latin typeface="华文新魏" panose="02010800040101010101" pitchFamily="2" charset="-122"/>
                <a:ea typeface="华文新魏" panose="02010800040101010101" pitchFamily="2" charset="-122"/>
              </a:rPr>
              <a:t>              </a:t>
            </a:r>
            <a:r>
              <a:rPr kumimoji="1" lang="zh-CN" altLang="en-US" sz="3200" dirty="0" smtClean="0">
                <a:latin typeface="华文新魏" panose="02010800040101010101" pitchFamily="2" charset="-122"/>
                <a:ea typeface="华文新魏" panose="02010800040101010101" pitchFamily="2" charset="-122"/>
              </a:rPr>
              <a:t>查体</a:t>
            </a:r>
            <a:r>
              <a:rPr kumimoji="1" lang="zh-CN" altLang="en-US" sz="3200" dirty="0">
                <a:latin typeface="华文新魏" panose="02010800040101010101" pitchFamily="2" charset="-122"/>
                <a:ea typeface="华文新魏" panose="02010800040101010101" pitchFamily="2" charset="-122"/>
              </a:rPr>
              <a:t>：咽部或喉部充血、水肿，局部淋巴结轻度</a:t>
            </a:r>
            <a:r>
              <a:rPr kumimoji="1" lang="zh-CN" altLang="en-US" sz="3200" dirty="0" smtClean="0">
                <a:latin typeface="华文新魏" panose="02010800040101010101" pitchFamily="2" charset="-122"/>
                <a:ea typeface="华文新魏" panose="02010800040101010101" pitchFamily="2" charset="-122"/>
              </a:rPr>
              <a:t>肿大   触痛</a:t>
            </a:r>
            <a:r>
              <a:rPr kumimoji="1" lang="zh-CN" altLang="en-US" sz="3200" dirty="0">
                <a:latin typeface="华文新魏" panose="02010800040101010101" pitchFamily="2" charset="-122"/>
                <a:ea typeface="华文新魏" panose="02010800040101010101" pitchFamily="2" charset="-122"/>
              </a:rPr>
              <a:t>，</a:t>
            </a:r>
            <a:r>
              <a:rPr kumimoji="1" lang="zh-CN" altLang="en-US" sz="3200" dirty="0" smtClean="0">
                <a:latin typeface="华文新魏" panose="02010800040101010101" pitchFamily="2" charset="-122"/>
                <a:ea typeface="华文新魏" panose="02010800040101010101" pitchFamily="2" charset="-122"/>
              </a:rPr>
              <a:t>有时</a:t>
            </a:r>
            <a:r>
              <a:rPr kumimoji="1" lang="zh-CN" altLang="en-US" sz="3200" dirty="0">
                <a:latin typeface="华文新魏" panose="02010800040101010101" pitchFamily="2" charset="-122"/>
                <a:ea typeface="华文新魏" panose="02010800040101010101" pitchFamily="2" charset="-122"/>
              </a:rPr>
              <a:t>可闻及喉部的喘息</a:t>
            </a:r>
            <a:r>
              <a:rPr kumimoji="1" lang="zh-CN" altLang="en-US" sz="3200" dirty="0" smtClean="0">
                <a:latin typeface="华文新魏" panose="02010800040101010101" pitchFamily="2" charset="-122"/>
                <a:ea typeface="华文新魏" panose="02010800040101010101" pitchFamily="2" charset="-122"/>
              </a:rPr>
              <a:t>声。</a:t>
            </a:r>
            <a:endParaRPr kumimoji="1" lang="zh-CN" altLang="en-US" sz="32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27709595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92">
            <a:extLst>
              <a:ext uri="{FF2B5EF4-FFF2-40B4-BE49-F238E27FC236}">
                <a16:creationId xmlns="" xmlns:a16="http://schemas.microsoft.com/office/drawing/2014/main" id="{ADA3F542-D817-CF42-A609-912ACC9F96B3}"/>
              </a:ext>
            </a:extLst>
          </p:cNvPr>
          <p:cNvSpPr txBox="1"/>
          <p:nvPr/>
        </p:nvSpPr>
        <p:spPr>
          <a:xfrm rot="21172913">
            <a:off x="70244" y="203897"/>
            <a:ext cx="2329921"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常见疾病</a:t>
            </a:r>
            <a:endParaRPr lang="en-US" altLang="zh-CN"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28" name="TextBox 33">
            <a:extLst>
              <a:ext uri="{FF2B5EF4-FFF2-40B4-BE49-F238E27FC236}">
                <a16:creationId xmlns="" xmlns:a16="http://schemas.microsoft.com/office/drawing/2014/main" id="{DF1739A2-10B6-4D46-85BD-C5008609C7BC}"/>
              </a:ext>
            </a:extLst>
          </p:cNvPr>
          <p:cNvSpPr txBox="1"/>
          <p:nvPr/>
        </p:nvSpPr>
        <p:spPr>
          <a:xfrm>
            <a:off x="3718942" y="613527"/>
            <a:ext cx="5537327" cy="757110"/>
          </a:xfrm>
          <a:prstGeom prst="rect">
            <a:avLst/>
          </a:prstGeom>
          <a:noFill/>
        </p:spPr>
        <p:txBody>
          <a:bodyPr wrap="square" lIns="91419" tIns="45710" rIns="91419" bIns="45710" rtlCol="0">
            <a:spAutoFit/>
          </a:bodyPr>
          <a:lstStyle/>
          <a:p>
            <a:pPr algn="ctr">
              <a:lnSpc>
                <a:spcPct val="120000"/>
              </a:lnSpc>
            </a:pPr>
            <a:r>
              <a:rPr lang="zh-CN" altLang="en-US" sz="3600" b="1" dirty="0" smtClean="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rPr>
              <a:t>上呼吸道感染临床表现</a:t>
            </a:r>
            <a:endParaRPr lang="en-US" altLang="zh-CN" sz="3600" b="1" dirty="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灯片编号占位符 5">
            <a:extLst>
              <a:ext uri="{FF2B5EF4-FFF2-40B4-BE49-F238E27FC236}">
                <a16:creationId xmlns="" xmlns:a16="http://schemas.microsoft.com/office/drawing/2014/main" id="{79240C64-A5E7-4448-921A-8A0FF9ACBCCD}"/>
              </a:ext>
            </a:extLst>
          </p:cNvPr>
          <p:cNvSpPr>
            <a:spLocks noGrp="1"/>
          </p:cNvSpPr>
          <p:nvPr>
            <p:ph type="sldNum" sz="quarter" idx="12"/>
          </p:nvPr>
        </p:nvSpPr>
        <p:spPr/>
        <p:txBody>
          <a:bodyPr/>
          <a:lstStyle/>
          <a:p>
            <a:fld id="{118D5ACA-62CA-46DB-AD6B-12EDD6D51A23}" type="slidenum">
              <a:rPr lang="zh-CN" altLang="en-US" smtClean="0"/>
              <a:pPr/>
              <a:t>27</a:t>
            </a:fld>
            <a:endParaRPr lang="zh-CN" altLang="en-US" dirty="0"/>
          </a:p>
        </p:txBody>
      </p:sp>
      <p:sp>
        <p:nvSpPr>
          <p:cNvPr id="8" name="矩形 7"/>
          <p:cNvSpPr/>
          <p:nvPr/>
        </p:nvSpPr>
        <p:spPr>
          <a:xfrm>
            <a:off x="380166" y="1500968"/>
            <a:ext cx="1826608" cy="1352762"/>
          </a:xfrm>
          <a:prstGeom prst="rect">
            <a:avLst/>
          </a:prstGeom>
          <a:solidFill>
            <a:srgbClr val="7E0C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9852" tIns="44927" rIns="89852" bIns="44927" rtlCol="0" anchor="ctr"/>
          <a:lstStyle/>
          <a:p>
            <a:pPr algn="ctr"/>
            <a:r>
              <a:rPr kumimoji="1" lang="zh-CN" altLang="en-US" sz="3200" b="1" dirty="0">
                <a:latin typeface="黑体" panose="02010609060101010101" pitchFamily="49" charset="-122"/>
                <a:ea typeface="黑体" panose="02010609060101010101" pitchFamily="49" charset="-122"/>
              </a:rPr>
              <a:t>急性疱疹性咽峡炎</a:t>
            </a:r>
            <a:endParaRPr lang="zh-CN" altLang="en-US" sz="3200" dirty="0">
              <a:latin typeface="黑体" panose="02010609060101010101" pitchFamily="49" charset="-122"/>
              <a:ea typeface="黑体" panose="02010609060101010101" pitchFamily="49" charset="-122"/>
            </a:endParaRPr>
          </a:p>
        </p:txBody>
      </p:sp>
      <p:sp>
        <p:nvSpPr>
          <p:cNvPr id="10" name="文本框 15"/>
          <p:cNvSpPr txBox="1"/>
          <p:nvPr/>
        </p:nvSpPr>
        <p:spPr>
          <a:xfrm>
            <a:off x="2239625" y="1406161"/>
            <a:ext cx="9289032" cy="2585319"/>
          </a:xfrm>
          <a:prstGeom prst="rect">
            <a:avLst/>
          </a:prstGeom>
          <a:noFill/>
          <a:ln>
            <a:solidFill>
              <a:srgbClr val="A70BC1"/>
            </a:solidFill>
          </a:ln>
        </p:spPr>
        <p:txBody>
          <a:bodyPr wrap="square" lIns="121917" tIns="60958" rIns="121917" bIns="60958" rtlCol="0" anchor="t">
            <a:spAutoFit/>
          </a:bodyPr>
          <a:lstStyle/>
          <a:p>
            <a:r>
              <a:rPr kumimoji="1" lang="zh-CN" altLang="en-US" sz="3200" dirty="0">
                <a:latin typeface="华文新魏" panose="02010800040101010101" pitchFamily="2" charset="-122"/>
                <a:ea typeface="华文新魏" panose="02010800040101010101" pitchFamily="2" charset="-122"/>
              </a:rPr>
              <a:t>多由柯萨奇病毒引起</a:t>
            </a:r>
            <a:endParaRPr kumimoji="1" lang="en-US" altLang="zh-CN" sz="3200" dirty="0">
              <a:latin typeface="华文新魏" panose="02010800040101010101" pitchFamily="2" charset="-122"/>
              <a:ea typeface="华文新魏" panose="02010800040101010101" pitchFamily="2" charset="-122"/>
            </a:endParaRPr>
          </a:p>
          <a:p>
            <a:r>
              <a:rPr kumimoji="1" lang="zh-CN" altLang="en-US" sz="3200" dirty="0">
                <a:latin typeface="华文新魏" panose="02010800040101010101" pitchFamily="2" charset="-122"/>
                <a:ea typeface="华文新魏" panose="02010800040101010101" pitchFamily="2" charset="-122"/>
              </a:rPr>
              <a:t>多发生于夏季，儿童多见</a:t>
            </a:r>
            <a:endParaRPr kumimoji="1" lang="en-US" altLang="zh-CN" sz="3200" dirty="0">
              <a:latin typeface="华文新魏" panose="02010800040101010101" pitchFamily="2" charset="-122"/>
              <a:ea typeface="华文新魏" panose="02010800040101010101" pitchFamily="2" charset="-122"/>
            </a:endParaRPr>
          </a:p>
          <a:p>
            <a:r>
              <a:rPr kumimoji="1" lang="zh-CN" altLang="en-US" sz="3200" dirty="0">
                <a:latin typeface="华文新魏" panose="02010800040101010101" pitchFamily="2" charset="-122"/>
                <a:ea typeface="华文新魏" panose="02010800040101010101" pitchFamily="2" charset="-122"/>
              </a:rPr>
              <a:t>临床表现：明显咽痛、发热</a:t>
            </a:r>
            <a:endParaRPr kumimoji="1" lang="en-US" altLang="zh-CN" sz="3200" dirty="0">
              <a:latin typeface="华文新魏" panose="02010800040101010101" pitchFamily="2" charset="-122"/>
              <a:ea typeface="华文新魏" panose="02010800040101010101" pitchFamily="2" charset="-122"/>
            </a:endParaRPr>
          </a:p>
          <a:p>
            <a:r>
              <a:rPr kumimoji="1" lang="zh-CN" altLang="en-US" sz="3200" dirty="0">
                <a:latin typeface="华文新魏" panose="02010800040101010101" pitchFamily="2" charset="-122"/>
                <a:ea typeface="华文新魏" panose="02010800040101010101" pitchFamily="2" charset="-122"/>
              </a:rPr>
              <a:t>查体：咽部充血，软腭、腭垂、咽及扁桃体表</a:t>
            </a:r>
            <a:r>
              <a:rPr kumimoji="1" lang="zh-CN" altLang="en-US" sz="3200" dirty="0" smtClean="0">
                <a:latin typeface="华文新魏" panose="02010800040101010101" pitchFamily="2" charset="-122"/>
                <a:ea typeface="华文新魏" panose="02010800040101010101" pitchFamily="2" charset="-122"/>
              </a:rPr>
              <a:t>面</a:t>
            </a:r>
            <a:endParaRPr kumimoji="1" lang="en-US" altLang="zh-CN" sz="3200" dirty="0" smtClean="0">
              <a:latin typeface="华文新魏" panose="02010800040101010101" pitchFamily="2" charset="-122"/>
              <a:ea typeface="华文新魏" panose="02010800040101010101" pitchFamily="2" charset="-122"/>
            </a:endParaRPr>
          </a:p>
          <a:p>
            <a:r>
              <a:rPr kumimoji="1" lang="zh-CN" altLang="en-US" sz="3200" dirty="0" smtClean="0">
                <a:latin typeface="华文新魏" panose="02010800040101010101" pitchFamily="2" charset="-122"/>
                <a:ea typeface="华文新魏" panose="02010800040101010101" pitchFamily="2" charset="-122"/>
              </a:rPr>
              <a:t>有</a:t>
            </a:r>
            <a:r>
              <a:rPr kumimoji="1" lang="zh-CN" altLang="en-US" sz="3200" dirty="0">
                <a:latin typeface="华文新魏" panose="02010800040101010101" pitchFamily="2" charset="-122"/>
                <a:ea typeface="华文新魏" panose="02010800040101010101" pitchFamily="2" charset="-122"/>
              </a:rPr>
              <a:t>灰白色疱疹及浅表溃疡，周围伴红晕</a:t>
            </a:r>
          </a:p>
        </p:txBody>
      </p:sp>
      <p:sp>
        <p:nvSpPr>
          <p:cNvPr id="11" name="矩形 10"/>
          <p:cNvSpPr/>
          <p:nvPr/>
        </p:nvSpPr>
        <p:spPr>
          <a:xfrm>
            <a:off x="380166" y="4300280"/>
            <a:ext cx="1826608" cy="1289753"/>
          </a:xfrm>
          <a:prstGeom prst="rect">
            <a:avLst/>
          </a:prstGeom>
          <a:solidFill>
            <a:srgbClr val="7E0C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9852" tIns="44927" rIns="89852" bIns="44927" rtlCol="0" anchor="ctr"/>
          <a:lstStyle/>
          <a:p>
            <a:pPr algn="ctr"/>
            <a:r>
              <a:rPr kumimoji="1" lang="zh-CN" altLang="en-US" sz="3200" b="1" dirty="0">
                <a:latin typeface="黑体" panose="02010609060101010101" pitchFamily="49" charset="-122"/>
                <a:ea typeface="黑体" panose="02010609060101010101" pitchFamily="49" charset="-122"/>
              </a:rPr>
              <a:t>急性咽结膜炎</a:t>
            </a:r>
            <a:endParaRPr lang="zh-CN" altLang="en-US" sz="3200" dirty="0">
              <a:latin typeface="黑体" panose="02010609060101010101" pitchFamily="49" charset="-122"/>
              <a:ea typeface="黑体" panose="02010609060101010101" pitchFamily="49" charset="-122"/>
            </a:endParaRPr>
          </a:p>
        </p:txBody>
      </p:sp>
      <p:sp>
        <p:nvSpPr>
          <p:cNvPr id="4" name="矩形 3"/>
          <p:cNvSpPr/>
          <p:nvPr/>
        </p:nvSpPr>
        <p:spPr>
          <a:xfrm>
            <a:off x="2241555" y="4296116"/>
            <a:ext cx="9287102" cy="2062103"/>
          </a:xfrm>
          <a:prstGeom prst="rect">
            <a:avLst/>
          </a:prstGeom>
          <a:ln>
            <a:solidFill>
              <a:srgbClr val="C80BA0"/>
            </a:solidFill>
          </a:ln>
        </p:spPr>
        <p:txBody>
          <a:bodyPr wrap="square">
            <a:spAutoFit/>
          </a:bodyPr>
          <a:lstStyle/>
          <a:p>
            <a:r>
              <a:rPr kumimoji="1" lang="zh-CN" altLang="en-US" sz="3200" dirty="0">
                <a:latin typeface="华文新魏" panose="02010800040101010101" pitchFamily="2" charset="-122"/>
                <a:ea typeface="华文新魏" panose="02010800040101010101" pitchFamily="2" charset="-122"/>
              </a:rPr>
              <a:t>主要由柯萨奇病毒、腺病毒等引起</a:t>
            </a:r>
            <a:endParaRPr kumimoji="1" lang="en-US" altLang="zh-CN" sz="3200" dirty="0">
              <a:latin typeface="华文新魏" panose="02010800040101010101" pitchFamily="2" charset="-122"/>
              <a:ea typeface="华文新魏" panose="02010800040101010101" pitchFamily="2" charset="-122"/>
            </a:endParaRPr>
          </a:p>
          <a:p>
            <a:r>
              <a:rPr kumimoji="1" lang="zh-CN" altLang="en-US" sz="3200" dirty="0">
                <a:latin typeface="华文新魏" panose="02010800040101010101" pitchFamily="2" charset="-122"/>
                <a:ea typeface="华文新魏" panose="02010800040101010101" pitchFamily="2" charset="-122"/>
              </a:rPr>
              <a:t>多发于夏季，由游泳传播，儿童多见</a:t>
            </a:r>
            <a:endParaRPr kumimoji="1" lang="en-US" altLang="zh-CN" sz="3200" dirty="0">
              <a:latin typeface="华文新魏" panose="02010800040101010101" pitchFamily="2" charset="-122"/>
              <a:ea typeface="华文新魏" panose="02010800040101010101" pitchFamily="2" charset="-122"/>
            </a:endParaRPr>
          </a:p>
          <a:p>
            <a:r>
              <a:rPr kumimoji="1" lang="zh-CN" altLang="en-US" sz="3200" dirty="0">
                <a:latin typeface="华文新魏" panose="02010800040101010101" pitchFamily="2" charset="-122"/>
                <a:ea typeface="华文新魏" panose="02010800040101010101" pitchFamily="2" charset="-122"/>
              </a:rPr>
              <a:t>临床表现：发热、咽痛、畏光、流泪、咽及结膜明显充血</a:t>
            </a:r>
          </a:p>
        </p:txBody>
      </p:sp>
    </p:spTree>
    <p:extLst>
      <p:ext uri="{BB962C8B-B14F-4D97-AF65-F5344CB8AC3E}">
        <p14:creationId xmlns:p14="http://schemas.microsoft.com/office/powerpoint/2010/main" val="28235827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92">
            <a:extLst>
              <a:ext uri="{FF2B5EF4-FFF2-40B4-BE49-F238E27FC236}">
                <a16:creationId xmlns="" xmlns:a16="http://schemas.microsoft.com/office/drawing/2014/main" id="{ADA3F542-D817-CF42-A609-912ACC9F96B3}"/>
              </a:ext>
            </a:extLst>
          </p:cNvPr>
          <p:cNvSpPr txBox="1"/>
          <p:nvPr/>
        </p:nvSpPr>
        <p:spPr>
          <a:xfrm rot="21172913">
            <a:off x="70244" y="203897"/>
            <a:ext cx="2329921"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常见疾病</a:t>
            </a:r>
            <a:endParaRPr lang="en-US" altLang="zh-CN"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28" name="TextBox 33">
            <a:extLst>
              <a:ext uri="{FF2B5EF4-FFF2-40B4-BE49-F238E27FC236}">
                <a16:creationId xmlns="" xmlns:a16="http://schemas.microsoft.com/office/drawing/2014/main" id="{DF1739A2-10B6-4D46-85BD-C5008609C7BC}"/>
              </a:ext>
            </a:extLst>
          </p:cNvPr>
          <p:cNvSpPr txBox="1"/>
          <p:nvPr/>
        </p:nvSpPr>
        <p:spPr>
          <a:xfrm>
            <a:off x="3718942" y="613527"/>
            <a:ext cx="5537327" cy="757110"/>
          </a:xfrm>
          <a:prstGeom prst="rect">
            <a:avLst/>
          </a:prstGeom>
          <a:noFill/>
        </p:spPr>
        <p:txBody>
          <a:bodyPr wrap="square" lIns="91419" tIns="45710" rIns="91419" bIns="45710" rtlCol="0">
            <a:spAutoFit/>
          </a:bodyPr>
          <a:lstStyle/>
          <a:p>
            <a:pPr algn="ctr">
              <a:lnSpc>
                <a:spcPct val="120000"/>
              </a:lnSpc>
            </a:pPr>
            <a:r>
              <a:rPr lang="zh-CN" altLang="en-US" sz="3600" b="1" dirty="0" smtClean="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rPr>
              <a:t>上呼吸道感染临床表现</a:t>
            </a:r>
            <a:endParaRPr lang="en-US" altLang="zh-CN" sz="3600" b="1" dirty="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矩形 11"/>
          <p:cNvSpPr/>
          <p:nvPr/>
        </p:nvSpPr>
        <p:spPr>
          <a:xfrm>
            <a:off x="443116" y="2637706"/>
            <a:ext cx="1584176" cy="2940903"/>
          </a:xfrm>
          <a:prstGeom prst="rect">
            <a:avLst/>
          </a:prstGeom>
          <a:solidFill>
            <a:srgbClr val="7E0C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9852" tIns="44927" rIns="89852" bIns="44927" rtlCol="0" anchor="ctr"/>
          <a:lstStyle/>
          <a:p>
            <a:pPr algn="ctr"/>
            <a:r>
              <a:rPr kumimoji="1" lang="zh-CN" altLang="en-US" sz="3200" b="1" dirty="0">
                <a:latin typeface="黑体" panose="02010609060101010101" pitchFamily="49" charset="-122"/>
                <a:ea typeface="黑体" panose="02010609060101010101" pitchFamily="49" charset="-122"/>
              </a:rPr>
              <a:t>急性</a:t>
            </a:r>
            <a:r>
              <a:rPr kumimoji="1" lang="zh-CN" altLang="en-US" sz="3200" b="1" dirty="0" smtClean="0">
                <a:latin typeface="黑体" panose="02010609060101010101" pitchFamily="49" charset="-122"/>
                <a:ea typeface="黑体" panose="02010609060101010101" pitchFamily="49" charset="-122"/>
              </a:rPr>
              <a:t>咽扁桃体炎</a:t>
            </a:r>
            <a:endParaRPr lang="zh-CN" altLang="en-US" sz="3200" dirty="0">
              <a:latin typeface="黑体" panose="02010609060101010101" pitchFamily="49" charset="-122"/>
              <a:ea typeface="黑体" panose="02010609060101010101" pitchFamily="49" charset="-122"/>
            </a:endParaRPr>
          </a:p>
        </p:txBody>
      </p:sp>
      <p:sp>
        <p:nvSpPr>
          <p:cNvPr id="5" name="矩形 4"/>
          <p:cNvSpPr/>
          <p:nvPr/>
        </p:nvSpPr>
        <p:spPr>
          <a:xfrm>
            <a:off x="2638822" y="2421682"/>
            <a:ext cx="9086018" cy="3539430"/>
          </a:xfrm>
          <a:prstGeom prst="rect">
            <a:avLst/>
          </a:prstGeom>
        </p:spPr>
        <p:txBody>
          <a:bodyPr wrap="square">
            <a:spAutoFit/>
          </a:bodyPr>
          <a:lstStyle/>
          <a:p>
            <a:r>
              <a:rPr kumimoji="1" lang="zh-CN" altLang="en-US" sz="3200" dirty="0">
                <a:latin typeface="华文新魏" panose="02010800040101010101" pitchFamily="2" charset="-122"/>
                <a:ea typeface="华文新魏" panose="02010800040101010101" pitchFamily="2" charset="-122"/>
              </a:rPr>
              <a:t>多为溶血性链球菌引起</a:t>
            </a:r>
            <a:endParaRPr kumimoji="1" lang="en-US" altLang="zh-CN" sz="3200" dirty="0">
              <a:latin typeface="华文新魏" panose="02010800040101010101" pitchFamily="2" charset="-122"/>
              <a:ea typeface="华文新魏" panose="02010800040101010101" pitchFamily="2" charset="-122"/>
            </a:endParaRPr>
          </a:p>
          <a:p>
            <a:r>
              <a:rPr kumimoji="1" lang="zh-CN" altLang="en-US" sz="3200" dirty="0">
                <a:latin typeface="华文新魏" panose="02010800040101010101" pitchFamily="2" charset="-122"/>
                <a:ea typeface="华文新魏" panose="02010800040101010101" pitchFamily="2" charset="-122"/>
              </a:rPr>
              <a:t>临床表现：咽痛明显、发热、畏寒、体温可达</a:t>
            </a:r>
            <a:r>
              <a:rPr kumimoji="1" lang="en-US" altLang="zh-CN" sz="3200" dirty="0">
                <a:latin typeface="华文新魏" panose="02010800040101010101" pitchFamily="2" charset="-122"/>
                <a:ea typeface="华文新魏" panose="02010800040101010101" pitchFamily="2" charset="-122"/>
              </a:rPr>
              <a:t>39</a:t>
            </a:r>
            <a:r>
              <a:rPr lang="en-US" altLang="zh-CN" sz="3200" dirty="0">
                <a:latin typeface="华文新魏" panose="02010800040101010101" pitchFamily="2" charset="-122"/>
                <a:ea typeface="华文新魏" panose="02010800040101010101" pitchFamily="2" charset="-122"/>
              </a:rPr>
              <a:t> ℃</a:t>
            </a:r>
            <a:r>
              <a:rPr lang="zh-CN" altLang="en-US" sz="3200" dirty="0">
                <a:latin typeface="华文新魏" panose="02010800040101010101" pitchFamily="2" charset="-122"/>
                <a:ea typeface="华文新魏" panose="02010800040101010101" pitchFamily="2" charset="-122"/>
              </a:rPr>
              <a:t>以上，咳嗽，咳脓性痰</a:t>
            </a:r>
            <a:endParaRPr lang="en-US" altLang="zh-CN" sz="3200" dirty="0">
              <a:latin typeface="华文新魏" panose="02010800040101010101" pitchFamily="2" charset="-122"/>
              <a:ea typeface="华文新魏" panose="02010800040101010101" pitchFamily="2" charset="-122"/>
            </a:endParaRPr>
          </a:p>
          <a:p>
            <a:r>
              <a:rPr kumimoji="1" lang="zh-CN" altLang="en-US" sz="3200" dirty="0">
                <a:latin typeface="华文新魏" panose="02010800040101010101" pitchFamily="2" charset="-122"/>
                <a:ea typeface="华文新魏" panose="02010800040101010101" pitchFamily="2" charset="-122"/>
              </a:rPr>
              <a:t>查体：咽部明显充血，扁桃体肿大、充血，表面有黄色脓性分泌物，可伴颌下淋巴结肿大、压痛</a:t>
            </a:r>
            <a:endParaRPr kumimoji="1" lang="en-US" altLang="zh-CN" sz="3200" dirty="0">
              <a:latin typeface="华文新魏" panose="02010800040101010101" pitchFamily="2" charset="-122"/>
              <a:ea typeface="华文新魏" panose="02010800040101010101" pitchFamily="2" charset="-122"/>
            </a:endParaRPr>
          </a:p>
          <a:p>
            <a:r>
              <a:rPr kumimoji="1" lang="zh-CN" altLang="en-US" sz="3200" dirty="0">
                <a:latin typeface="华文新魏" panose="02010800040101010101" pitchFamily="2" charset="-122"/>
                <a:ea typeface="华文新魏" panose="02010800040101010101" pitchFamily="2" charset="-122"/>
              </a:rPr>
              <a:t>部分患者可继发溶血性链球菌引起的风湿热、肾小球肾炎、病毒性心肌炎</a:t>
            </a:r>
          </a:p>
        </p:txBody>
      </p:sp>
    </p:spTree>
    <p:extLst>
      <p:ext uri="{BB962C8B-B14F-4D97-AF65-F5344CB8AC3E}">
        <p14:creationId xmlns:p14="http://schemas.microsoft.com/office/powerpoint/2010/main" val="17731090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18D5ACA-62CA-46DB-AD6B-12EDD6D51A23}" type="slidenum">
              <a:rPr lang="zh-CN" altLang="en-US" smtClean="0"/>
              <a:pPr/>
              <a:t>29</a:t>
            </a:fld>
            <a:endParaRPr lang="zh-CN" altLang="en-US" dirty="0"/>
          </a:p>
        </p:txBody>
      </p:sp>
      <p:sp>
        <p:nvSpPr>
          <p:cNvPr id="3" name="TextBox 12"/>
          <p:cNvSpPr txBox="1"/>
          <p:nvPr/>
        </p:nvSpPr>
        <p:spPr>
          <a:xfrm>
            <a:off x="1847116" y="1125537"/>
            <a:ext cx="10210824" cy="2031325"/>
          </a:xfrm>
          <a:prstGeom prst="rect">
            <a:avLst/>
          </a:prstGeom>
          <a:ln w="28575">
            <a:solidFill>
              <a:srgbClr val="CC0050"/>
            </a:solidFill>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pPr>
              <a:lnSpc>
                <a:spcPct val="150000"/>
              </a:lnSpc>
            </a:pPr>
            <a:r>
              <a:rPr lang="zh-CN" altLang="en-US" sz="2800" dirty="0" smtClean="0">
                <a:solidFill>
                  <a:schemeClr val="tx1"/>
                </a:solidFill>
                <a:latin typeface="华文新魏" pitchFamily="2" charset="-122"/>
                <a:ea typeface="华文新魏" pitchFamily="2" charset="-122"/>
              </a:rPr>
              <a:t>由于目前尚无特效抗病毒药物，以对症处理为主，同时戒烟、注意休息、多饮水、保持室内空气流通和防治继发细菌感染。具有清热解毒和抗病毒作用的中药，有助于改善症状，缩短病程。</a:t>
            </a:r>
            <a:endParaRPr lang="zh-CN" altLang="en-US" sz="2800" dirty="0" smtClean="0"/>
          </a:p>
        </p:txBody>
      </p:sp>
      <p:sp>
        <p:nvSpPr>
          <p:cNvPr id="4" name="TextBox 14"/>
          <p:cNvSpPr txBox="1"/>
          <p:nvPr/>
        </p:nvSpPr>
        <p:spPr>
          <a:xfrm>
            <a:off x="1858277" y="3787991"/>
            <a:ext cx="10199663" cy="2657104"/>
          </a:xfrm>
          <a:prstGeom prst="rect">
            <a:avLst/>
          </a:prstGeom>
          <a:ln w="28575">
            <a:solidFill>
              <a:srgbClr val="58008E"/>
            </a:solidFill>
            <a:prstDash val="sysDot"/>
          </a:ln>
        </p:spPr>
        <p:style>
          <a:lnRef idx="2">
            <a:schemeClr val="accent3"/>
          </a:lnRef>
          <a:fillRef idx="1">
            <a:schemeClr val="lt1"/>
          </a:fillRef>
          <a:effectRef idx="0">
            <a:schemeClr val="accent3"/>
          </a:effectRef>
          <a:fontRef idx="minor">
            <a:schemeClr val="dk1"/>
          </a:fontRef>
        </p:style>
        <p:txBody>
          <a:bodyPr wrap="square" rtlCol="0">
            <a:spAutoFit/>
          </a:bodyPr>
          <a:lstStyle>
            <a:defPPr>
              <a:defRPr lang="zh-CN"/>
            </a:defPPr>
            <a:lvl1pPr marL="285750" indent="-285750">
              <a:lnSpc>
                <a:spcPct val="150000"/>
              </a:lnSpc>
              <a:buFont typeface="Wingdings" panose="05000000000000000000" pitchFamily="2" charset="2"/>
              <a:buChar char="ü"/>
            </a:lvl1pPr>
          </a:lstStyle>
          <a:p>
            <a:pPr marL="0" indent="0">
              <a:buFontTx/>
              <a:buNone/>
            </a:pPr>
            <a:r>
              <a:rPr kumimoji="1" lang="en-US" altLang="zh-CN" sz="2800" dirty="0"/>
              <a:t>.</a:t>
            </a:r>
            <a:r>
              <a:rPr kumimoji="1" lang="zh-CN" altLang="en-US" sz="2800" dirty="0">
                <a:latin typeface="华文新魏" panose="02010800040101010101" pitchFamily="2" charset="-122"/>
                <a:ea typeface="华文新魏" panose="02010800040101010101" pitchFamily="2" charset="-122"/>
              </a:rPr>
              <a:t>隔离</a:t>
            </a:r>
            <a:r>
              <a:rPr kumimoji="1" lang="zh-CN" altLang="en-US" sz="2800" dirty="0" smtClean="0">
                <a:latin typeface="华文新魏" panose="02010800040101010101" pitchFamily="2" charset="-122"/>
                <a:ea typeface="华文新魏" panose="02010800040101010101" pitchFamily="2" charset="-122"/>
              </a:rPr>
              <a:t>传染源有助于避免传染。</a:t>
            </a:r>
            <a:endParaRPr kumimoji="1" lang="en-US" altLang="zh-CN" sz="2800" dirty="0">
              <a:latin typeface="华文新魏" panose="02010800040101010101" pitchFamily="2" charset="-122"/>
              <a:ea typeface="华文新魏" panose="02010800040101010101" pitchFamily="2" charset="-122"/>
            </a:endParaRPr>
          </a:p>
          <a:p>
            <a:pPr marL="0" indent="0">
              <a:buFontTx/>
              <a:buNone/>
            </a:pPr>
            <a:r>
              <a:rPr kumimoji="1" lang="en-US" altLang="zh-CN" sz="2800" dirty="0">
                <a:latin typeface="华文新魏" panose="02010800040101010101" pitchFamily="2" charset="-122"/>
                <a:ea typeface="华文新魏" panose="02010800040101010101" pitchFamily="2" charset="-122"/>
              </a:rPr>
              <a:t>.</a:t>
            </a:r>
            <a:r>
              <a:rPr kumimoji="1" lang="zh-CN" altLang="en-US" sz="2800" dirty="0">
                <a:latin typeface="华文新魏" panose="02010800040101010101" pitchFamily="2" charset="-122"/>
                <a:ea typeface="华文新魏" panose="02010800040101010101" pitchFamily="2" charset="-122"/>
              </a:rPr>
              <a:t>加强锻炼、增强体质、生活饮食规律、</a:t>
            </a:r>
            <a:r>
              <a:rPr kumimoji="1" lang="zh-CN" altLang="en-US" sz="2800" dirty="0" smtClean="0">
                <a:latin typeface="华文新魏" panose="02010800040101010101" pitchFamily="2" charset="-122"/>
                <a:ea typeface="华文新魏" panose="02010800040101010101" pitchFamily="2" charset="-122"/>
              </a:rPr>
              <a:t>改善营养。避免</a:t>
            </a:r>
            <a:r>
              <a:rPr kumimoji="1" lang="zh-CN" altLang="en-US" sz="2800" dirty="0">
                <a:latin typeface="华文新魏" panose="02010800040101010101" pitchFamily="2" charset="-122"/>
                <a:ea typeface="华文新魏" panose="02010800040101010101" pitchFamily="2" charset="-122"/>
              </a:rPr>
              <a:t>受凉和过度劳累，有助于降低易感性</a:t>
            </a:r>
            <a:r>
              <a:rPr kumimoji="1" lang="zh-CN" altLang="en-US" sz="2800" dirty="0" smtClean="0">
                <a:latin typeface="华文新魏" panose="02010800040101010101" pitchFamily="2" charset="-122"/>
                <a:ea typeface="华文新魏" panose="02010800040101010101" pitchFamily="2" charset="-122"/>
              </a:rPr>
              <a:t>，是</a:t>
            </a:r>
            <a:r>
              <a:rPr kumimoji="1" lang="zh-CN" altLang="en-US" sz="2800" dirty="0">
                <a:latin typeface="华文新魏" panose="02010800040101010101" pitchFamily="2" charset="-122"/>
                <a:ea typeface="华文新魏" panose="02010800040101010101" pitchFamily="2" charset="-122"/>
              </a:rPr>
              <a:t>预防上呼吸道感染最好的</a:t>
            </a:r>
            <a:r>
              <a:rPr kumimoji="1" lang="zh-CN" altLang="en-US" sz="2800" dirty="0" smtClean="0">
                <a:latin typeface="华文新魏" panose="02010800040101010101" pitchFamily="2" charset="-122"/>
                <a:ea typeface="华文新魏" panose="02010800040101010101" pitchFamily="2" charset="-122"/>
              </a:rPr>
              <a:t>方法。</a:t>
            </a:r>
            <a:endParaRPr kumimoji="1" lang="en-US" altLang="zh-CN" sz="2800" dirty="0" smtClean="0">
              <a:latin typeface="华文新魏" panose="02010800040101010101" pitchFamily="2" charset="-122"/>
              <a:ea typeface="华文新魏" panose="02010800040101010101" pitchFamily="2" charset="-122"/>
            </a:endParaRPr>
          </a:p>
          <a:p>
            <a:pPr marL="0" indent="0">
              <a:buFontTx/>
              <a:buNone/>
            </a:pPr>
            <a:r>
              <a:rPr kumimoji="1" lang="zh-CN" altLang="en-US" sz="2800" dirty="0">
                <a:latin typeface="华文新魏" panose="02010800040101010101" pitchFamily="2" charset="-122"/>
                <a:ea typeface="华文新魏" panose="02010800040101010101" pitchFamily="2" charset="-122"/>
              </a:rPr>
              <a:t>上</a:t>
            </a:r>
            <a:r>
              <a:rPr kumimoji="1" lang="zh-CN" altLang="en-US" sz="2800" dirty="0" smtClean="0">
                <a:latin typeface="华文新魏" panose="02010800040101010101" pitchFamily="2" charset="-122"/>
                <a:ea typeface="华文新魏" panose="02010800040101010101" pitchFamily="2" charset="-122"/>
              </a:rPr>
              <a:t>感流行时应戴口罩，避免在人多的公共场合出入。</a:t>
            </a:r>
            <a:endParaRPr kumimoji="1" lang="en-US" altLang="zh-CN" sz="2800" dirty="0">
              <a:latin typeface="华文新魏" panose="02010800040101010101" pitchFamily="2" charset="-122"/>
              <a:ea typeface="华文新魏" panose="02010800040101010101" pitchFamily="2" charset="-122"/>
            </a:endParaRPr>
          </a:p>
        </p:txBody>
      </p:sp>
      <p:sp>
        <p:nvSpPr>
          <p:cNvPr id="5" name="矩形 4"/>
          <p:cNvSpPr/>
          <p:nvPr/>
        </p:nvSpPr>
        <p:spPr>
          <a:xfrm>
            <a:off x="274763" y="4143082"/>
            <a:ext cx="1500198" cy="1785950"/>
          </a:xfrm>
          <a:prstGeom prst="rect">
            <a:avLst/>
          </a:prstGeom>
          <a:solidFill>
            <a:srgbClr val="58008E"/>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800" dirty="0">
                <a:latin typeface="微软雅黑" pitchFamily="34" charset="-122"/>
                <a:ea typeface="微软雅黑" pitchFamily="34" charset="-122"/>
              </a:rPr>
              <a:t>预防</a:t>
            </a:r>
          </a:p>
        </p:txBody>
      </p:sp>
      <p:sp>
        <p:nvSpPr>
          <p:cNvPr id="7" name="矩形 6"/>
          <p:cNvSpPr/>
          <p:nvPr/>
        </p:nvSpPr>
        <p:spPr>
          <a:xfrm>
            <a:off x="274763" y="1248224"/>
            <a:ext cx="1500198" cy="1785950"/>
          </a:xfrm>
          <a:prstGeom prst="rect">
            <a:avLst/>
          </a:prstGeom>
          <a:solidFill>
            <a:srgbClr val="E40233"/>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550590" y="1910366"/>
            <a:ext cx="1500198" cy="523220"/>
          </a:xfrm>
          <a:prstGeom prst="rect">
            <a:avLst/>
          </a:prstGeom>
        </p:spPr>
        <p:txBody>
          <a:bodyPr wrap="square">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治疗</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9" name="文本框 92">
            <a:extLst>
              <a:ext uri="{FF2B5EF4-FFF2-40B4-BE49-F238E27FC236}">
                <a16:creationId xmlns="" xmlns:a16="http://schemas.microsoft.com/office/drawing/2014/main" id="{C340928B-AB52-EE4F-9A7D-5399736D4F7E}"/>
              </a:ext>
            </a:extLst>
          </p:cNvPr>
          <p:cNvSpPr txBox="1"/>
          <p:nvPr/>
        </p:nvSpPr>
        <p:spPr>
          <a:xfrm rot="21172913">
            <a:off x="70244" y="203897"/>
            <a:ext cx="2329921"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常见疾病</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10" name="TextBox 33">
            <a:extLst>
              <a:ext uri="{FF2B5EF4-FFF2-40B4-BE49-F238E27FC236}">
                <a16:creationId xmlns="" xmlns:a16="http://schemas.microsoft.com/office/drawing/2014/main" id="{61FC74BB-A919-3E46-A2FC-7AC71532D64C}"/>
              </a:ext>
            </a:extLst>
          </p:cNvPr>
          <p:cNvSpPr txBox="1"/>
          <p:nvPr/>
        </p:nvSpPr>
        <p:spPr>
          <a:xfrm>
            <a:off x="3574926" y="329909"/>
            <a:ext cx="5256583" cy="632332"/>
          </a:xfrm>
          <a:prstGeom prst="rect">
            <a:avLst/>
          </a:prstGeom>
          <a:noFill/>
        </p:spPr>
        <p:txBody>
          <a:bodyPr wrap="square" lIns="91419" tIns="45710" rIns="91419" bIns="45710" rtlCol="0">
            <a:spAutoFit/>
          </a:bodyPr>
          <a:lstStyle/>
          <a:p>
            <a:pPr algn="ctr">
              <a:lnSpc>
                <a:spcPct val="120000"/>
              </a:lnSpc>
            </a:pPr>
            <a:r>
              <a:rPr lang="zh-CN" altLang="en-US" sz="3200" b="1" dirty="0" smtClean="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rPr>
              <a:t>上呼吸道感染</a:t>
            </a:r>
            <a:endParaRPr lang="en-US" altLang="zh-CN" sz="3200" b="1" dirty="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7470114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extBox 21"/>
          <p:cNvSpPr txBox="1"/>
          <p:nvPr/>
        </p:nvSpPr>
        <p:spPr>
          <a:xfrm>
            <a:off x="1881981" y="757555"/>
            <a:ext cx="8595360" cy="703094"/>
          </a:xfrm>
          <a:prstGeom prst="rect">
            <a:avLst/>
          </a:prstGeom>
          <a:noFill/>
        </p:spPr>
        <p:txBody>
          <a:bodyPr wrap="square" lIns="86695" tIns="43347" rIns="86695" bIns="43347"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4000" b="1" i="0" u="none" strike="noStrike" kern="1200" cap="none" spc="0" normalizeH="0" baseline="0" noProof="0" dirty="0" smtClean="0">
                <a:ln>
                  <a:noFill/>
                </a:ln>
                <a:gradFill>
                  <a:gsLst>
                    <a:gs pos="0">
                      <a:srgbClr val="000082"/>
                    </a:gs>
                    <a:gs pos="30000">
                      <a:srgbClr val="66008F"/>
                    </a:gs>
                    <a:gs pos="64999">
                      <a:srgbClr val="BA0066"/>
                    </a:gs>
                    <a:gs pos="89999">
                      <a:srgbClr val="FF0000"/>
                    </a:gs>
                    <a:gs pos="100000">
                      <a:srgbClr val="FF8200"/>
                    </a:gs>
                  </a:gsLst>
                  <a:lin ang="13500000" scaled="0"/>
                </a:gradFill>
                <a:effectLst/>
                <a:uLnTx/>
                <a:uFillTx/>
                <a:latin typeface="Microsoft YaHei" panose="020B0503020204020204" pitchFamily="34" charset="-122"/>
                <a:ea typeface="Microsoft YaHei" panose="020B0503020204020204" pitchFamily="34" charset="-122"/>
                <a:cs typeface="华康隶书体W7" panose="03000709000000000000" charset="-122"/>
              </a:rPr>
              <a:t>疾病预防</a:t>
            </a:r>
            <a:endParaRPr kumimoji="0" lang="zh-CN" altLang="en-US" sz="4000" b="1" i="0" u="none" strike="noStrike" kern="1200" cap="none" spc="0" normalizeH="0" baseline="0" noProof="0" dirty="0">
              <a:ln>
                <a:noFill/>
              </a:ln>
              <a:gradFill>
                <a:gsLst>
                  <a:gs pos="0">
                    <a:srgbClr val="000082"/>
                  </a:gs>
                  <a:gs pos="30000">
                    <a:srgbClr val="66008F"/>
                  </a:gs>
                  <a:gs pos="64999">
                    <a:srgbClr val="BA0066"/>
                  </a:gs>
                  <a:gs pos="89999">
                    <a:srgbClr val="FF0000"/>
                  </a:gs>
                  <a:gs pos="100000">
                    <a:srgbClr val="FF8200"/>
                  </a:gs>
                </a:gsLst>
                <a:lin ang="13500000" scaled="0"/>
              </a:gradFill>
              <a:effectLst/>
              <a:uLnTx/>
              <a:uFillTx/>
              <a:latin typeface="Microsoft YaHei" panose="020B0503020204020204" pitchFamily="34" charset="-122"/>
              <a:ea typeface="Microsoft YaHei" panose="020B0503020204020204" pitchFamily="34" charset="-122"/>
              <a:cs typeface="华康隶书体W7" panose="03000709000000000000" charset="-122"/>
            </a:endParaRPr>
          </a:p>
        </p:txBody>
      </p:sp>
      <p:sp>
        <p:nvSpPr>
          <p:cNvPr id="23" name="灯片编号占位符 9"/>
          <p:cNvSpPr>
            <a:spLocks noGrp="1"/>
          </p:cNvSpPr>
          <p:nvPr>
            <p:ph type="sldNum" sz="quarter" idx="12"/>
          </p:nvPr>
        </p:nvSpPr>
        <p:spPr>
          <a:xfrm>
            <a:off x="8610044" y="6358219"/>
            <a:ext cx="2742091" cy="364359"/>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34C2B8-B519-4620-9BF5-835074449E9C}" type="slidenum">
              <a:rPr kumimoji="0" lang="zh-CN" altLang="en-US" sz="1600" b="1"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zh-CN" altLang="en-US" sz="1600" b="1" i="0" u="none" strike="noStrike" kern="1200" cap="none" spc="0" normalizeH="0" baseline="0" noProof="0" dirty="0">
              <a:ln>
                <a:noFill/>
              </a:ln>
              <a:solidFill>
                <a:prstClr val="black">
                  <a:tint val="75000"/>
                </a:prstClr>
              </a:solidFill>
              <a:effectLst/>
              <a:uLnTx/>
              <a:uFillTx/>
              <a:latin typeface="Calibri" panose="020F0502020204030204" pitchFamily="34" charset="0"/>
              <a:ea typeface="宋体" panose="02010600030101010101" pitchFamily="2" charset="-122"/>
              <a:cs typeface="+mn-cs"/>
            </a:endParaRPr>
          </a:p>
        </p:txBody>
      </p:sp>
      <p:sp>
        <p:nvSpPr>
          <p:cNvPr id="38" name="文本框 92"/>
          <p:cNvSpPr txBox="1"/>
          <p:nvPr/>
        </p:nvSpPr>
        <p:spPr>
          <a:xfrm rot="21172913">
            <a:off x="256570" y="174244"/>
            <a:ext cx="2748280" cy="643890"/>
          </a:xfrm>
          <a:prstGeom prst="rect">
            <a:avLst/>
          </a:prstGeom>
          <a:noFill/>
        </p:spPr>
        <p:txBody>
          <a:bodyPr wrap="square" lIns="91430" tIns="45714" rIns="91430" bIns="45714"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第四讲内容</a:t>
            </a:r>
            <a:endParaRPr kumimoji="0" lang="zh-CN" altLang="en-US" sz="3600" b="0" i="0" u="none" strike="noStrike" kern="1200" cap="none" spc="0" normalizeH="0" baseline="0" noProof="0" dirty="0">
              <a:ln>
                <a:noFill/>
              </a:ln>
              <a:solidFill>
                <a:srgbClr val="933175"/>
              </a:solidFill>
              <a:effectLst/>
              <a:uLnTx/>
              <a:uFillTx/>
              <a:latin typeface="华文行楷" panose="02010800040101010101" pitchFamily="2" charset="-122"/>
              <a:ea typeface="华文行楷" panose="02010800040101010101" pitchFamily="2" charset="-122"/>
              <a:cs typeface="+mn-cs"/>
              <a:sym typeface="Arial" panose="020B0604020202020204" pitchFamily="34" charset="0"/>
            </a:endParaRPr>
          </a:p>
        </p:txBody>
      </p:sp>
      <p:sp>
        <p:nvSpPr>
          <p:cNvPr id="2" name="文本框 1"/>
          <p:cNvSpPr txBox="1"/>
          <p:nvPr/>
        </p:nvSpPr>
        <p:spPr>
          <a:xfrm>
            <a:off x="2576200" y="1954530"/>
            <a:ext cx="3262432" cy="498598"/>
          </a:xfrm>
          <a:prstGeom prst="rect">
            <a:avLst/>
          </a:prstGeom>
          <a:noFill/>
        </p:spPr>
        <p:txBody>
          <a:bodyPr wrap="none" rtlCol="0" anchor="t">
            <a:spAutoFit/>
          </a:bodyPr>
          <a:lstStyle/>
          <a:p>
            <a:pPr marL="0" marR="0" lvl="0" indent="0" algn="l" defTabSz="914400" rtl="0" eaLnBrk="1" fontAlgn="base" latinLnBrk="0" hangingPunct="1">
              <a:lnSpc>
                <a:spcPct val="110000"/>
              </a:lnSpc>
              <a:spcBef>
                <a:spcPct val="0"/>
              </a:spcBef>
              <a:spcAft>
                <a:spcPct val="0"/>
              </a:spcAft>
              <a:buClrTx/>
              <a:buSzTx/>
              <a:buFontTx/>
              <a:buNone/>
              <a:tabLst/>
              <a:defRPr/>
            </a:pPr>
            <a:r>
              <a:rPr kumimoji="0" lang="zh-CN" altLang="en-US" sz="2400" b="1" i="0" u="none" strike="noStrike" kern="1200" cap="none" spc="0" normalizeH="0" baseline="0" noProof="0" dirty="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sym typeface="黑体" panose="02010609060101010101" pitchFamily="49" charset="-122"/>
              </a:rPr>
              <a:t>一、常见疾病及其预防</a:t>
            </a:r>
            <a:endParaRPr kumimoji="0" lang="zh-CN" altLang="en-US" sz="24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sym typeface="黑体" panose="02010609060101010101" pitchFamily="49" charset="-122"/>
            </a:endParaRPr>
          </a:p>
        </p:txBody>
      </p:sp>
      <p:sp>
        <p:nvSpPr>
          <p:cNvPr id="3" name="文本框 2"/>
          <p:cNvSpPr txBox="1"/>
          <p:nvPr/>
        </p:nvSpPr>
        <p:spPr>
          <a:xfrm>
            <a:off x="2598660" y="3085387"/>
            <a:ext cx="8753475" cy="461665"/>
          </a:xfrm>
          <a:prstGeom prst="rect">
            <a:avLst/>
          </a:prstGeom>
          <a:noFill/>
        </p:spPr>
        <p:txBody>
          <a:bodyPr wrap="square" rtlCol="0" anchor="t">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rPr>
              <a:t>二、传染病</a:t>
            </a:r>
            <a:endParaRPr kumimoji="0" lang="zh-CN" altLang="en-US" sz="24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endParaRPr>
          </a:p>
        </p:txBody>
      </p:sp>
      <p:sp>
        <p:nvSpPr>
          <p:cNvPr id="17" name="PA-文本 文本框 4627"/>
          <p:cNvSpPr txBox="1"/>
          <p:nvPr>
            <p:custDataLst>
              <p:tags r:id="rId1"/>
            </p:custDataLst>
          </p:nvPr>
        </p:nvSpPr>
        <p:spPr>
          <a:xfrm>
            <a:off x="2380430" y="4072736"/>
            <a:ext cx="8843010" cy="701731"/>
          </a:xfrm>
          <a:prstGeom prst="rect">
            <a:avLst/>
          </a:prstGeom>
          <a:noFill/>
        </p:spPr>
        <p:txBody>
          <a:bodyPr wrap="square" rtlCol="0">
            <a:spAutoFit/>
            <a:scene3d>
              <a:camera prst="orthographicFront"/>
              <a:lightRig rig="threePt" dir="t"/>
            </a:scene3d>
          </a:bodyPr>
          <a:lstStyle/>
          <a:p>
            <a:pPr marL="0" marR="0" lvl="0" indent="0" algn="l" defTabSz="914400" rtl="0" eaLnBrk="1" fontAlgn="base" latinLnBrk="0" hangingPunct="1">
              <a:lnSpc>
                <a:spcPct val="110000"/>
              </a:lnSpc>
              <a:spcBef>
                <a:spcPct val="0"/>
              </a:spcBef>
              <a:spcAft>
                <a:spcPct val="0"/>
              </a:spcAft>
              <a:buClrTx/>
              <a:buSzTx/>
              <a:buFontTx/>
              <a:buNone/>
              <a:tabLst/>
              <a:defRPr/>
            </a:pPr>
            <a:r>
              <a:rPr lang="en-US" altLang="zh-CN" sz="3600" b="1" dirty="0" smtClean="0">
                <a:solidFill>
                  <a:prstClr val="black">
                    <a:lumMod val="65000"/>
                    <a:lumOff val="35000"/>
                  </a:prstClr>
                </a:solidFill>
                <a:effectLst>
                  <a:outerShdw blurRad="38100" dist="19050" dir="2700000" algn="tl" rotWithShape="0">
                    <a:prstClr val="black">
                      <a:alpha val="40000"/>
                    </a:prstClr>
                  </a:outerShdw>
                </a:effectLst>
                <a:latin typeface="华文楷体" panose="02010600040101010101" pitchFamily="2" charset="-122"/>
                <a:ea typeface="微软雅黑" panose="020B0503020204020204" pitchFamily="34" charset="-122"/>
                <a:sym typeface="黑体" panose="02010609060101010101" pitchFamily="49" charset="-122"/>
              </a:rPr>
              <a:t> </a:t>
            </a:r>
            <a:r>
              <a:rPr kumimoji="0" lang="zh-CN" altLang="en-US" sz="2400" b="1" i="0" u="none" strike="noStrike" kern="1200" cap="none" spc="0" normalizeH="0" baseline="0" noProof="0" dirty="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sym typeface="黑体" panose="02010609060101010101" pitchFamily="49" charset="-122"/>
              </a:rPr>
              <a:t>三、慢性疾病及其预防</a:t>
            </a:r>
            <a:endParaRPr kumimoji="0" lang="zh-CN" altLang="en-US" sz="24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sym typeface="黑体" panose="02010609060101010101" pitchFamily="49" charset="-122"/>
            </a:endParaRPr>
          </a:p>
        </p:txBody>
      </p:sp>
      <p:pic>
        <p:nvPicPr>
          <p:cNvPr id="29" name="图形 15" descr="张开的捧着植物的手">
            <a:extLst>
              <a:ext uri="{FF2B5EF4-FFF2-40B4-BE49-F238E27FC236}">
                <a16:creationId xmlns="" xmlns:a16="http://schemas.microsoft.com/office/drawing/2014/main" id="{E5B7121A-E01E-FC49-BA28-6A0A830DBF0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630710" y="1849643"/>
            <a:ext cx="648072" cy="648072"/>
          </a:xfrm>
          <a:prstGeom prst="rect">
            <a:avLst/>
          </a:prstGeom>
        </p:spPr>
      </p:pic>
      <p:pic>
        <p:nvPicPr>
          <p:cNvPr id="30" name="图形 15" descr="张开的捧着植物的手">
            <a:extLst>
              <a:ext uri="{FF2B5EF4-FFF2-40B4-BE49-F238E27FC236}">
                <a16:creationId xmlns="" xmlns:a16="http://schemas.microsoft.com/office/drawing/2014/main" id="{27B08DBC-77D9-C84D-9122-9C5A48FB8DF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666050" y="2929728"/>
            <a:ext cx="648072" cy="648072"/>
          </a:xfrm>
          <a:prstGeom prst="rect">
            <a:avLst/>
          </a:prstGeom>
        </p:spPr>
      </p:pic>
      <p:pic>
        <p:nvPicPr>
          <p:cNvPr id="31" name="图形 15" descr="张开的捧着植物的手">
            <a:extLst>
              <a:ext uri="{FF2B5EF4-FFF2-40B4-BE49-F238E27FC236}">
                <a16:creationId xmlns="" xmlns:a16="http://schemas.microsoft.com/office/drawing/2014/main" id="{D07FB046-C0CB-FF41-9A81-DF31B297AAA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666050" y="4072736"/>
            <a:ext cx="648072" cy="648072"/>
          </a:xfrm>
          <a:prstGeom prst="rect">
            <a:avLst/>
          </a:prstGeom>
        </p:spPr>
      </p:pic>
    </p:spTree>
    <p:extLst>
      <p:ext uri="{BB962C8B-B14F-4D97-AF65-F5344CB8AC3E}">
        <p14:creationId xmlns:p14="http://schemas.microsoft.com/office/powerpoint/2010/main" val="2677611155"/>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92">
            <a:extLst>
              <a:ext uri="{FF2B5EF4-FFF2-40B4-BE49-F238E27FC236}">
                <a16:creationId xmlns="" xmlns:a16="http://schemas.microsoft.com/office/drawing/2014/main" id="{ADA3F542-D817-CF42-A609-912ACC9F96B3}"/>
              </a:ext>
            </a:extLst>
          </p:cNvPr>
          <p:cNvSpPr txBox="1"/>
          <p:nvPr/>
        </p:nvSpPr>
        <p:spPr>
          <a:xfrm rot="21172913">
            <a:off x="70244" y="203897"/>
            <a:ext cx="2329921"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常见疾病</a:t>
            </a:r>
            <a:endParaRPr lang="en-US" altLang="zh-CN"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28" name="TextBox 33">
            <a:extLst>
              <a:ext uri="{FF2B5EF4-FFF2-40B4-BE49-F238E27FC236}">
                <a16:creationId xmlns="" xmlns:a16="http://schemas.microsoft.com/office/drawing/2014/main" id="{DF1739A2-10B6-4D46-85BD-C5008609C7BC}"/>
              </a:ext>
            </a:extLst>
          </p:cNvPr>
          <p:cNvSpPr txBox="1"/>
          <p:nvPr/>
        </p:nvSpPr>
        <p:spPr>
          <a:xfrm>
            <a:off x="4014263" y="837506"/>
            <a:ext cx="4161887" cy="699787"/>
          </a:xfrm>
          <a:prstGeom prst="rect">
            <a:avLst/>
          </a:prstGeom>
          <a:noFill/>
        </p:spPr>
        <p:txBody>
          <a:bodyPr wrap="square" lIns="91419" tIns="45710" rIns="91419" bIns="45710" rtlCol="0">
            <a:spAutoFit/>
          </a:bodyPr>
          <a:lstStyle/>
          <a:p>
            <a:pPr algn="ctr">
              <a:lnSpc>
                <a:spcPct val="120000"/>
              </a:lnSpc>
            </a:pPr>
            <a:r>
              <a:rPr lang="zh-CN" altLang="en-US" sz="3600" b="1" dirty="0" smtClean="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rPr>
              <a:t>急性支气管炎</a:t>
            </a:r>
            <a:endParaRPr lang="en-US" altLang="zh-CN" sz="3600" b="1" dirty="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灯片编号占位符 5">
            <a:extLst>
              <a:ext uri="{FF2B5EF4-FFF2-40B4-BE49-F238E27FC236}">
                <a16:creationId xmlns="" xmlns:a16="http://schemas.microsoft.com/office/drawing/2014/main" id="{79240C64-A5E7-4448-921A-8A0FF9ACBCCD}"/>
              </a:ext>
            </a:extLst>
          </p:cNvPr>
          <p:cNvSpPr>
            <a:spLocks noGrp="1"/>
          </p:cNvSpPr>
          <p:nvPr>
            <p:ph type="sldNum" sz="quarter" idx="12"/>
          </p:nvPr>
        </p:nvSpPr>
        <p:spPr/>
        <p:txBody>
          <a:bodyPr/>
          <a:lstStyle/>
          <a:p>
            <a:fld id="{118D5ACA-62CA-46DB-AD6B-12EDD6D51A23}" type="slidenum">
              <a:rPr lang="zh-CN" altLang="en-US" smtClean="0"/>
              <a:pPr/>
              <a:t>30</a:t>
            </a:fld>
            <a:endParaRPr lang="zh-CN" altLang="en-US" dirty="0"/>
          </a:p>
        </p:txBody>
      </p:sp>
      <p:sp>
        <p:nvSpPr>
          <p:cNvPr id="8" name="矩形 7"/>
          <p:cNvSpPr/>
          <p:nvPr/>
        </p:nvSpPr>
        <p:spPr>
          <a:xfrm>
            <a:off x="380166" y="1500968"/>
            <a:ext cx="1725282" cy="720680"/>
          </a:xfrm>
          <a:prstGeom prst="rect">
            <a:avLst/>
          </a:prstGeom>
          <a:solidFill>
            <a:srgbClr val="7E0C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9852" tIns="44927" rIns="89852" bIns="44927" rtlCol="0" anchor="ctr"/>
          <a:lstStyle/>
          <a:p>
            <a:pPr algn="ctr"/>
            <a:r>
              <a:rPr lang="zh-CN" altLang="en-US" sz="3200" dirty="0">
                <a:ea typeface="微软雅黑" panose="020B0503020204020204" pitchFamily="34" charset="-122"/>
              </a:rPr>
              <a:t>概述</a:t>
            </a:r>
          </a:p>
        </p:txBody>
      </p:sp>
      <p:sp>
        <p:nvSpPr>
          <p:cNvPr id="9" name="文本框 14"/>
          <p:cNvSpPr txBox="1"/>
          <p:nvPr/>
        </p:nvSpPr>
        <p:spPr>
          <a:xfrm>
            <a:off x="2405359" y="1596023"/>
            <a:ext cx="8761946" cy="2277543"/>
          </a:xfrm>
          <a:prstGeom prst="rect">
            <a:avLst/>
          </a:prstGeom>
          <a:noFill/>
        </p:spPr>
        <p:txBody>
          <a:bodyPr wrap="square" lIns="121917" tIns="60958" rIns="121917" bIns="60958" rtlCol="0" anchor="t">
            <a:spAutoFit/>
          </a:bodyPr>
          <a:lstStyle/>
          <a:p>
            <a:pPr marL="0" indent="0">
              <a:buFontTx/>
              <a:buNone/>
            </a:pPr>
            <a:r>
              <a:rPr kumimoji="1" lang="en-US" altLang="zh-CN" sz="2800" dirty="0" smtClean="0">
                <a:latin typeface="华文新魏" panose="02010800040101010101" pitchFamily="2" charset="-122"/>
                <a:ea typeface="华文新魏" panose="02010800040101010101" pitchFamily="2" charset="-122"/>
              </a:rPr>
              <a:t>.</a:t>
            </a:r>
            <a:r>
              <a:rPr kumimoji="1" lang="zh-CN" altLang="en-US" sz="2800" dirty="0" smtClean="0">
                <a:latin typeface="华文新魏" panose="02010800040101010101" pitchFamily="2" charset="-122"/>
                <a:ea typeface="华文新魏" panose="02010800040101010101" pitchFamily="2" charset="-122"/>
              </a:rPr>
              <a:t>是</a:t>
            </a:r>
            <a:r>
              <a:rPr kumimoji="1" lang="zh-CN" altLang="en-US" sz="2800" dirty="0">
                <a:latin typeface="华文新魏" panose="02010800040101010101" pitchFamily="2" charset="-122"/>
                <a:ea typeface="华文新魏" panose="02010800040101010101" pitchFamily="2" charset="-122"/>
              </a:rPr>
              <a:t>由各种因素引起的气管</a:t>
            </a:r>
            <a:r>
              <a:rPr kumimoji="1" lang="en-US" altLang="zh-CN" sz="2800" dirty="0">
                <a:latin typeface="华文新魏" panose="02010800040101010101" pitchFamily="2" charset="-122"/>
                <a:ea typeface="华文新魏" panose="02010800040101010101" pitchFamily="2" charset="-122"/>
              </a:rPr>
              <a:t>-</a:t>
            </a:r>
            <a:r>
              <a:rPr kumimoji="1" lang="zh-CN" altLang="en-US" sz="2800" dirty="0">
                <a:latin typeface="华文新魏" panose="02010800040101010101" pitchFamily="2" charset="-122"/>
                <a:ea typeface="华文新魏" panose="02010800040101010101" pitchFamily="2" charset="-122"/>
              </a:rPr>
              <a:t>支气管黏膜的急性</a:t>
            </a:r>
            <a:r>
              <a:rPr kumimoji="1" lang="zh-CN" altLang="en-US" sz="2800" dirty="0" smtClean="0">
                <a:latin typeface="华文新魏" panose="02010800040101010101" pitchFamily="2" charset="-122"/>
                <a:ea typeface="华文新魏" panose="02010800040101010101" pitchFamily="2" charset="-122"/>
              </a:rPr>
              <a:t>炎症。</a:t>
            </a:r>
            <a:endParaRPr kumimoji="1" lang="en-US" altLang="zh-CN" sz="2800" dirty="0">
              <a:latin typeface="华文新魏" panose="02010800040101010101" pitchFamily="2" charset="-122"/>
              <a:ea typeface="华文新魏" panose="02010800040101010101" pitchFamily="2" charset="-122"/>
            </a:endParaRPr>
          </a:p>
          <a:p>
            <a:pPr marL="0" indent="0">
              <a:buFontTx/>
              <a:buNone/>
            </a:pPr>
            <a:r>
              <a:rPr kumimoji="1" lang="en-US" altLang="zh-CN" sz="2800" dirty="0" smtClean="0">
                <a:latin typeface="华文新魏" panose="02010800040101010101" pitchFamily="2" charset="-122"/>
                <a:ea typeface="华文新魏" panose="02010800040101010101" pitchFamily="2" charset="-122"/>
              </a:rPr>
              <a:t>.</a:t>
            </a:r>
            <a:r>
              <a:rPr kumimoji="1" lang="zh-CN" altLang="en-US" sz="2800" dirty="0" smtClean="0">
                <a:latin typeface="华文新魏" panose="02010800040101010101" pitchFamily="2" charset="-122"/>
                <a:ea typeface="华文新魏" panose="02010800040101010101" pitchFamily="2" charset="-122"/>
              </a:rPr>
              <a:t>多</a:t>
            </a:r>
            <a:r>
              <a:rPr kumimoji="1" lang="zh-CN" altLang="en-US" sz="2800" dirty="0">
                <a:latin typeface="华文新魏" panose="02010800040101010101" pitchFamily="2" charset="-122"/>
                <a:ea typeface="华文新魏" panose="02010800040101010101" pitchFamily="2" charset="-122"/>
              </a:rPr>
              <a:t>散发，无流行倾向，年老体弱者易</a:t>
            </a:r>
            <a:r>
              <a:rPr kumimoji="1" lang="zh-CN" altLang="en-US" sz="2800" dirty="0" smtClean="0">
                <a:latin typeface="华文新魏" panose="02010800040101010101" pitchFamily="2" charset="-122"/>
                <a:ea typeface="华文新魏" panose="02010800040101010101" pitchFamily="2" charset="-122"/>
              </a:rPr>
              <a:t>感。</a:t>
            </a:r>
            <a:endParaRPr kumimoji="1" lang="en-US" altLang="zh-CN" sz="2800" dirty="0" smtClean="0">
              <a:latin typeface="华文新魏" panose="02010800040101010101" pitchFamily="2" charset="-122"/>
              <a:ea typeface="华文新魏" panose="02010800040101010101" pitchFamily="2" charset="-122"/>
            </a:endParaRPr>
          </a:p>
          <a:p>
            <a:pPr marL="0" indent="0">
              <a:buFontTx/>
              <a:buNone/>
            </a:pPr>
            <a:r>
              <a:rPr kumimoji="1" lang="en-US" altLang="zh-CN" sz="2800" dirty="0" smtClean="0">
                <a:latin typeface="华文新魏" panose="02010800040101010101" pitchFamily="2" charset="-122"/>
                <a:ea typeface="华文新魏" panose="02010800040101010101" pitchFamily="2" charset="-122"/>
              </a:rPr>
              <a:t>.</a:t>
            </a:r>
            <a:r>
              <a:rPr kumimoji="1" lang="zh-CN" altLang="en-US" sz="2800" dirty="0" smtClean="0">
                <a:latin typeface="华文新魏" panose="02010800040101010101" pitchFamily="2" charset="-122"/>
                <a:ea typeface="华文新魏" panose="02010800040101010101" pitchFamily="2" charset="-122"/>
              </a:rPr>
              <a:t>主要症状是咳嗽、咳痰。</a:t>
            </a:r>
            <a:endParaRPr kumimoji="1" lang="en-US" altLang="zh-CN" sz="2800" dirty="0">
              <a:latin typeface="华文新魏" panose="02010800040101010101" pitchFamily="2" charset="-122"/>
              <a:ea typeface="华文新魏" panose="02010800040101010101" pitchFamily="2" charset="-122"/>
            </a:endParaRPr>
          </a:p>
          <a:p>
            <a:pPr marL="0" indent="0">
              <a:buFontTx/>
              <a:buNone/>
            </a:pPr>
            <a:r>
              <a:rPr kumimoji="1" lang="en-US" altLang="zh-CN" sz="2800" dirty="0" smtClean="0">
                <a:latin typeface="华文新魏" panose="02010800040101010101" pitchFamily="2" charset="-122"/>
                <a:ea typeface="华文新魏" panose="02010800040101010101" pitchFamily="2" charset="-122"/>
              </a:rPr>
              <a:t>.</a:t>
            </a:r>
            <a:r>
              <a:rPr kumimoji="1" lang="zh-CN" altLang="en-US" sz="2800" dirty="0" smtClean="0">
                <a:latin typeface="华文新魏" panose="02010800040101010101" pitchFamily="2" charset="-122"/>
                <a:ea typeface="华文新魏" panose="02010800040101010101" pitchFamily="2" charset="-122"/>
              </a:rPr>
              <a:t>常见于</a:t>
            </a:r>
            <a:r>
              <a:rPr kumimoji="1" lang="zh-CN" altLang="en-US" sz="2800" dirty="0">
                <a:latin typeface="华文新魏" panose="02010800040101010101" pitchFamily="2" charset="-122"/>
                <a:ea typeface="华文新魏" panose="02010800040101010101" pitchFamily="2" charset="-122"/>
              </a:rPr>
              <a:t>寒冷季节或气候突变</a:t>
            </a:r>
            <a:r>
              <a:rPr kumimoji="1" lang="zh-CN" altLang="en-US" sz="2800" dirty="0" smtClean="0">
                <a:latin typeface="华文新魏" panose="02010800040101010101" pitchFamily="2" charset="-122"/>
                <a:ea typeface="华文新魏" panose="02010800040101010101" pitchFamily="2" charset="-122"/>
              </a:rPr>
              <a:t>时。</a:t>
            </a:r>
            <a:endParaRPr kumimoji="1" lang="en-US" altLang="zh-CN" sz="2800" dirty="0" smtClean="0">
              <a:latin typeface="华文新魏" panose="02010800040101010101" pitchFamily="2" charset="-122"/>
              <a:ea typeface="华文新魏" panose="02010800040101010101" pitchFamily="2" charset="-122"/>
            </a:endParaRPr>
          </a:p>
          <a:p>
            <a:pPr marL="0" indent="0">
              <a:buFontTx/>
              <a:buNone/>
            </a:pPr>
            <a:r>
              <a:rPr kumimoji="1" lang="en-US" altLang="zh-CN" sz="2800" dirty="0" smtClean="0">
                <a:latin typeface="华文新魏" panose="02010800040101010101" pitchFamily="2" charset="-122"/>
                <a:ea typeface="华文新魏" panose="02010800040101010101" pitchFamily="2" charset="-122"/>
              </a:rPr>
              <a:t>.</a:t>
            </a:r>
            <a:r>
              <a:rPr kumimoji="1" lang="zh-CN" altLang="en-US" sz="2800" dirty="0" smtClean="0">
                <a:latin typeface="华文新魏" panose="02010800040101010101" pitchFamily="2" charset="-122"/>
                <a:ea typeface="华文新魏" panose="02010800040101010101" pitchFamily="2" charset="-122"/>
              </a:rPr>
              <a:t>也</a:t>
            </a:r>
            <a:r>
              <a:rPr kumimoji="1" lang="zh-CN" altLang="en-US" sz="2800" dirty="0">
                <a:latin typeface="华文新魏" panose="02010800040101010101" pitchFamily="2" charset="-122"/>
                <a:ea typeface="华文新魏" panose="02010800040101010101" pitchFamily="2" charset="-122"/>
              </a:rPr>
              <a:t>可由急性上呼吸道感染</a:t>
            </a:r>
            <a:r>
              <a:rPr kumimoji="1" lang="zh-CN" altLang="en-US" sz="2800" dirty="0" smtClean="0">
                <a:latin typeface="华文新魏" panose="02010800040101010101" pitchFamily="2" charset="-122"/>
                <a:ea typeface="华文新魏" panose="02010800040101010101" pitchFamily="2" charset="-122"/>
              </a:rPr>
              <a:t>迁不</a:t>
            </a:r>
            <a:r>
              <a:rPr kumimoji="1" lang="zh-CN" altLang="en-US" sz="2800" dirty="0">
                <a:latin typeface="华文新魏" panose="02010800040101010101" pitchFamily="2" charset="-122"/>
                <a:ea typeface="华文新魏" panose="02010800040101010101" pitchFamily="2" charset="-122"/>
              </a:rPr>
              <a:t>愈所</a:t>
            </a:r>
            <a:r>
              <a:rPr kumimoji="1" lang="zh-CN" altLang="en-US" sz="2800" dirty="0" smtClean="0">
                <a:latin typeface="华文新魏" panose="02010800040101010101" pitchFamily="2" charset="-122"/>
                <a:ea typeface="华文新魏" panose="02010800040101010101" pitchFamily="2" charset="-122"/>
              </a:rPr>
              <a:t>致。</a:t>
            </a:r>
            <a:endParaRPr kumimoji="1" lang="zh-CN" altLang="en-US" sz="2800" dirty="0">
              <a:latin typeface="华文新魏" panose="02010800040101010101" pitchFamily="2" charset="-122"/>
              <a:ea typeface="华文新魏" panose="02010800040101010101" pitchFamily="2" charset="-122"/>
            </a:endParaRPr>
          </a:p>
        </p:txBody>
      </p:sp>
      <p:sp>
        <p:nvSpPr>
          <p:cNvPr id="11" name="矩形 10"/>
          <p:cNvSpPr/>
          <p:nvPr/>
        </p:nvSpPr>
        <p:spPr>
          <a:xfrm>
            <a:off x="380166" y="4665839"/>
            <a:ext cx="1898616" cy="720680"/>
          </a:xfrm>
          <a:prstGeom prst="rect">
            <a:avLst/>
          </a:prstGeom>
          <a:solidFill>
            <a:srgbClr val="7E0C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9852" tIns="44927" rIns="89852" bIns="44927" rtlCol="0" anchor="ctr"/>
          <a:lstStyle/>
          <a:p>
            <a:pPr algn="ctr"/>
            <a:r>
              <a:rPr lang="zh-CN" altLang="en-US" sz="3200" dirty="0" smtClean="0">
                <a:ea typeface="微软雅黑" panose="020B0503020204020204" pitchFamily="34" charset="-122"/>
              </a:rPr>
              <a:t>临床表现</a:t>
            </a:r>
            <a:endParaRPr lang="zh-CN" altLang="en-US" sz="3200" dirty="0">
              <a:ea typeface="微软雅黑" panose="020B0503020204020204" pitchFamily="34" charset="-122"/>
            </a:endParaRPr>
          </a:p>
        </p:txBody>
      </p:sp>
      <p:sp>
        <p:nvSpPr>
          <p:cNvPr id="2" name="矩形 1"/>
          <p:cNvSpPr/>
          <p:nvPr/>
        </p:nvSpPr>
        <p:spPr>
          <a:xfrm>
            <a:off x="2366345" y="4107232"/>
            <a:ext cx="9489501" cy="2677656"/>
          </a:xfrm>
          <a:prstGeom prst="rect">
            <a:avLst/>
          </a:prstGeom>
        </p:spPr>
        <p:txBody>
          <a:bodyPr wrap="square">
            <a:spAutoFit/>
          </a:bodyPr>
          <a:lstStyle/>
          <a:p>
            <a:pPr marL="0" indent="0">
              <a:buFontTx/>
              <a:buNone/>
            </a:pPr>
            <a:r>
              <a:rPr lang="zh-CN" altLang="en-US" sz="2800" b="1" dirty="0">
                <a:latin typeface="华文新魏" panose="02010800040101010101" pitchFamily="2" charset="-122"/>
                <a:ea typeface="华文新魏" panose="02010800040101010101" pitchFamily="2" charset="-122"/>
              </a:rPr>
              <a:t>症状：咳嗽、咳痰</a:t>
            </a:r>
            <a:endParaRPr lang="en-US" altLang="zh-CN" sz="2800" b="1" dirty="0">
              <a:latin typeface="华文新魏" panose="02010800040101010101" pitchFamily="2" charset="-122"/>
              <a:ea typeface="华文新魏" panose="02010800040101010101" pitchFamily="2" charset="-122"/>
            </a:endParaRPr>
          </a:p>
          <a:p>
            <a:pPr marL="0" indent="0">
              <a:buFontTx/>
              <a:buNone/>
            </a:pPr>
            <a:r>
              <a:rPr kumimoji="1" lang="zh-CN" altLang="en-US" sz="2800" dirty="0">
                <a:latin typeface="华文新魏" panose="02010800040101010101" pitchFamily="2" charset="-122"/>
                <a:ea typeface="华文新魏" panose="02010800040101010101" pitchFamily="2" charset="-122"/>
              </a:rPr>
              <a:t>  </a:t>
            </a:r>
            <a:r>
              <a:rPr kumimoji="1" lang="en-US" altLang="zh-CN" sz="2800" dirty="0">
                <a:latin typeface="华文新魏" panose="02010800040101010101" pitchFamily="2" charset="-122"/>
                <a:ea typeface="华文新魏" panose="02010800040101010101" pitchFamily="2" charset="-122"/>
              </a:rPr>
              <a:t> </a:t>
            </a:r>
            <a:r>
              <a:rPr kumimoji="1" lang="en-US" altLang="zh-CN" sz="2800" dirty="0" smtClean="0">
                <a:latin typeface="华文新魏" panose="02010800040101010101" pitchFamily="2" charset="-122"/>
                <a:ea typeface="华文新魏" panose="02010800040101010101" pitchFamily="2" charset="-122"/>
              </a:rPr>
              <a:t>.</a:t>
            </a:r>
            <a:r>
              <a:rPr kumimoji="1" lang="zh-CN" altLang="en-US" sz="2800" dirty="0" smtClean="0">
                <a:latin typeface="华文新魏" panose="02010800040101010101" pitchFamily="2" charset="-122"/>
                <a:ea typeface="华文新魏" panose="02010800040101010101" pitchFamily="2" charset="-122"/>
              </a:rPr>
              <a:t>先</a:t>
            </a:r>
            <a:r>
              <a:rPr kumimoji="1" lang="zh-CN" altLang="en-US" sz="2800" dirty="0">
                <a:latin typeface="华文新魏" panose="02010800040101010101" pitchFamily="2" charset="-122"/>
                <a:ea typeface="华文新魏" panose="02010800040101010101" pitchFamily="2" charset="-122"/>
              </a:rPr>
              <a:t>为干咳少量黏液性痰，随后痰量增多，咳嗽加剧，</a:t>
            </a:r>
            <a:r>
              <a:rPr kumimoji="1" lang="zh-CN" altLang="en-US" sz="2800" dirty="0" smtClean="0">
                <a:latin typeface="华文新魏" panose="02010800040101010101" pitchFamily="2" charset="-122"/>
                <a:ea typeface="华文新魏" panose="02010800040101010101" pitchFamily="2" charset="-122"/>
              </a:rPr>
              <a:t>偶      </a:t>
            </a:r>
            <a:r>
              <a:rPr kumimoji="1" lang="zh-CN" altLang="en-US" sz="2800" dirty="0" smtClean="0">
                <a:latin typeface="华文新魏" panose="02010800040101010101" pitchFamily="2" charset="-122"/>
                <a:ea typeface="华文新魏" panose="02010800040101010101" pitchFamily="2" charset="-122"/>
              </a:rPr>
              <a:t>    有</a:t>
            </a:r>
            <a:r>
              <a:rPr kumimoji="1" lang="zh-CN" altLang="en-US" sz="2800" dirty="0">
                <a:latin typeface="华文新魏" panose="02010800040101010101" pitchFamily="2" charset="-122"/>
                <a:ea typeface="华文新魏" panose="02010800040101010101" pitchFamily="2" charset="-122"/>
              </a:rPr>
              <a:t>痰中带血</a:t>
            </a:r>
            <a:endParaRPr kumimoji="1" lang="en-US" altLang="zh-CN" sz="2800" dirty="0">
              <a:latin typeface="华文新魏" panose="02010800040101010101" pitchFamily="2" charset="-122"/>
              <a:ea typeface="华文新魏" panose="02010800040101010101" pitchFamily="2" charset="-122"/>
            </a:endParaRPr>
          </a:p>
          <a:p>
            <a:pPr marL="0" indent="0">
              <a:buFontTx/>
              <a:buNone/>
            </a:pPr>
            <a:r>
              <a:rPr kumimoji="1" lang="zh-CN" altLang="en-US" sz="2800" dirty="0">
                <a:latin typeface="华文新魏" panose="02010800040101010101" pitchFamily="2" charset="-122"/>
                <a:ea typeface="华文新魏" panose="02010800040101010101" pitchFamily="2" charset="-122"/>
              </a:rPr>
              <a:t>  </a:t>
            </a:r>
            <a:r>
              <a:rPr kumimoji="1" lang="en-US" altLang="zh-CN" sz="2800" dirty="0">
                <a:latin typeface="华文新魏" panose="02010800040101010101" pitchFamily="2" charset="-122"/>
                <a:ea typeface="华文新魏" panose="02010800040101010101" pitchFamily="2" charset="-122"/>
              </a:rPr>
              <a:t> </a:t>
            </a:r>
            <a:r>
              <a:rPr kumimoji="1" lang="en-US" altLang="zh-CN" sz="2800" dirty="0" smtClean="0">
                <a:latin typeface="华文新魏" panose="02010800040101010101" pitchFamily="2" charset="-122"/>
                <a:ea typeface="华文新魏" panose="02010800040101010101" pitchFamily="2" charset="-122"/>
              </a:rPr>
              <a:t>.</a:t>
            </a:r>
            <a:r>
              <a:rPr kumimoji="1" lang="zh-CN" altLang="en-US" sz="2800" dirty="0" smtClean="0">
                <a:latin typeface="华文新魏" panose="02010800040101010101" pitchFamily="2" charset="-122"/>
                <a:ea typeface="华文新魏" panose="02010800040101010101" pitchFamily="2" charset="-122"/>
              </a:rPr>
              <a:t>伴有</a:t>
            </a:r>
            <a:r>
              <a:rPr kumimoji="1" lang="zh-CN" altLang="en-US" sz="2800" dirty="0">
                <a:latin typeface="华文新魏" panose="02010800040101010101" pitchFamily="2" charset="-122"/>
                <a:ea typeface="华文新魏" panose="02010800040101010101" pitchFamily="2" charset="-122"/>
              </a:rPr>
              <a:t>支气管痉挛时可出现不同程度的气促、胸闷</a:t>
            </a:r>
            <a:r>
              <a:rPr kumimoji="1" lang="zh-CN" altLang="en-US" sz="2800" dirty="0" smtClean="0">
                <a:latin typeface="华文新魏" panose="02010800040101010101" pitchFamily="2" charset="-122"/>
                <a:ea typeface="华文新魏" panose="02010800040101010101" pitchFamily="2" charset="-122"/>
              </a:rPr>
              <a:t>感。</a:t>
            </a:r>
            <a:endParaRPr kumimoji="1" lang="en-US" altLang="zh-CN" sz="2800" dirty="0">
              <a:latin typeface="华文新魏" panose="02010800040101010101" pitchFamily="2" charset="-122"/>
              <a:ea typeface="华文新魏" panose="02010800040101010101" pitchFamily="2" charset="-122"/>
            </a:endParaRPr>
          </a:p>
          <a:p>
            <a:pPr marL="0" indent="0">
              <a:buFontTx/>
              <a:buNone/>
            </a:pPr>
            <a:r>
              <a:rPr kumimoji="1" lang="zh-CN" altLang="en-US" sz="2800" dirty="0">
                <a:latin typeface="华文新魏" panose="02010800040101010101" pitchFamily="2" charset="-122"/>
                <a:ea typeface="华文新魏" panose="02010800040101010101" pitchFamily="2" charset="-122"/>
              </a:rPr>
              <a:t>  </a:t>
            </a:r>
            <a:r>
              <a:rPr kumimoji="1" lang="en-US" altLang="zh-CN" sz="2800" dirty="0">
                <a:latin typeface="华文新魏" panose="02010800040101010101" pitchFamily="2" charset="-122"/>
                <a:ea typeface="华文新魏" panose="02010800040101010101" pitchFamily="2" charset="-122"/>
              </a:rPr>
              <a:t> </a:t>
            </a:r>
            <a:r>
              <a:rPr kumimoji="1" lang="en-US" altLang="zh-CN" sz="2800" dirty="0" smtClean="0">
                <a:latin typeface="华文新魏" panose="02010800040101010101" pitchFamily="2" charset="-122"/>
                <a:ea typeface="华文新魏" panose="02010800040101010101" pitchFamily="2" charset="-122"/>
              </a:rPr>
              <a:t>.</a:t>
            </a:r>
            <a:r>
              <a:rPr kumimoji="1" lang="zh-CN" altLang="en-US" sz="2800" dirty="0" smtClean="0">
                <a:latin typeface="华文新魏" panose="02010800040101010101" pitchFamily="2" charset="-122"/>
                <a:ea typeface="华文新魏" panose="02010800040101010101" pitchFamily="2" charset="-122"/>
              </a:rPr>
              <a:t>可</a:t>
            </a:r>
            <a:r>
              <a:rPr kumimoji="1" lang="zh-CN" altLang="en-US" sz="2800" dirty="0">
                <a:latin typeface="华文新魏" panose="02010800040101010101" pitchFamily="2" charset="-122"/>
                <a:ea typeface="华文新魏" panose="02010800040101010101" pitchFamily="2" charset="-122"/>
              </a:rPr>
              <a:t>延续</a:t>
            </a:r>
            <a:r>
              <a:rPr kumimoji="1" lang="en-US" altLang="zh-CN" sz="2800" dirty="0">
                <a:latin typeface="华文新魏" panose="02010800040101010101" pitchFamily="2" charset="-122"/>
                <a:ea typeface="华文新魏" panose="02010800040101010101" pitchFamily="2" charset="-122"/>
              </a:rPr>
              <a:t>2-3</a:t>
            </a:r>
            <a:r>
              <a:rPr kumimoji="1" lang="zh-CN" altLang="en-US" sz="2800" dirty="0">
                <a:latin typeface="华文新魏" panose="02010800040101010101" pitchFamily="2" charset="-122"/>
                <a:ea typeface="华文新魏" panose="02010800040101010101" pitchFamily="2" charset="-122"/>
              </a:rPr>
              <a:t>周，如迁延不愈可演变成慢性</a:t>
            </a:r>
            <a:r>
              <a:rPr kumimoji="1" lang="zh-CN" altLang="en-US" sz="2800" dirty="0" smtClean="0">
                <a:latin typeface="华文新魏" panose="02010800040101010101" pitchFamily="2" charset="-122"/>
                <a:ea typeface="华文新魏" panose="02010800040101010101" pitchFamily="2" charset="-122"/>
              </a:rPr>
              <a:t>支气管炎。</a:t>
            </a:r>
            <a:endParaRPr kumimoji="1" lang="en-US" altLang="zh-CN" sz="2800" dirty="0">
              <a:latin typeface="华文新魏" panose="02010800040101010101" pitchFamily="2" charset="-122"/>
              <a:ea typeface="华文新魏" panose="02010800040101010101" pitchFamily="2" charset="-122"/>
            </a:endParaRPr>
          </a:p>
          <a:p>
            <a:pPr marL="0" indent="0">
              <a:buFontTx/>
              <a:buNone/>
            </a:pPr>
            <a:r>
              <a:rPr kumimoji="1" lang="zh-CN" altLang="en-US" sz="2800" dirty="0">
                <a:latin typeface="华文新魏" panose="02010800040101010101" pitchFamily="2" charset="-122"/>
                <a:ea typeface="华文新魏" panose="02010800040101010101" pitchFamily="2" charset="-122"/>
              </a:rPr>
              <a:t>  </a:t>
            </a:r>
            <a:r>
              <a:rPr kumimoji="1" lang="en-US" altLang="zh-CN" sz="2800" dirty="0">
                <a:latin typeface="华文新魏" panose="02010800040101010101" pitchFamily="2" charset="-122"/>
                <a:ea typeface="华文新魏" panose="02010800040101010101" pitchFamily="2" charset="-122"/>
              </a:rPr>
              <a:t> </a:t>
            </a:r>
            <a:r>
              <a:rPr kumimoji="1" lang="en-US" altLang="zh-CN" sz="2800" dirty="0" smtClean="0">
                <a:latin typeface="华文新魏" panose="02010800040101010101" pitchFamily="2" charset="-122"/>
                <a:ea typeface="华文新魏" panose="02010800040101010101" pitchFamily="2" charset="-122"/>
              </a:rPr>
              <a:t>.</a:t>
            </a:r>
            <a:r>
              <a:rPr kumimoji="1" lang="zh-CN" altLang="en-US" sz="2800" dirty="0" smtClean="0">
                <a:latin typeface="华文新魏" panose="02010800040101010101" pitchFamily="2" charset="-122"/>
                <a:ea typeface="华文新魏" panose="02010800040101010101" pitchFamily="2" charset="-122"/>
              </a:rPr>
              <a:t>全身</a:t>
            </a:r>
            <a:r>
              <a:rPr kumimoji="1" lang="zh-CN" altLang="en-US" sz="2800" dirty="0">
                <a:latin typeface="华文新魏" panose="02010800040101010101" pitchFamily="2" charset="-122"/>
                <a:ea typeface="华文新魏" panose="02010800040101010101" pitchFamily="2" charset="-122"/>
              </a:rPr>
              <a:t>症状较轻，可有发热与全身</a:t>
            </a:r>
            <a:r>
              <a:rPr kumimoji="1" lang="zh-CN" altLang="en-US" sz="2800" dirty="0" smtClean="0">
                <a:latin typeface="华文新魏" panose="02010800040101010101" pitchFamily="2" charset="-122"/>
                <a:ea typeface="华文新魏" panose="02010800040101010101" pitchFamily="2" charset="-122"/>
              </a:rPr>
              <a:t>不适。</a:t>
            </a:r>
            <a:endParaRPr kumimoji="1" lang="zh-CN" altLang="en-US" sz="2800" dirty="0">
              <a:latin typeface="华文新魏" panose="02010800040101010101" pitchFamily="2" charset="-122"/>
              <a:ea typeface="华文新魏" panose="02010800040101010101" pitchFamily="2"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7414" y="2552753"/>
            <a:ext cx="2743200" cy="1554480"/>
          </a:xfrm>
          <a:prstGeom prst="rect">
            <a:avLst/>
          </a:prstGeom>
        </p:spPr>
      </p:pic>
    </p:spTree>
    <p:extLst>
      <p:ext uri="{BB962C8B-B14F-4D97-AF65-F5344CB8AC3E}">
        <p14:creationId xmlns:p14="http://schemas.microsoft.com/office/powerpoint/2010/main" val="11379706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18D5ACA-62CA-46DB-AD6B-12EDD6D51A23}" type="slidenum">
              <a:rPr lang="zh-CN" altLang="en-US" smtClean="0"/>
              <a:pPr/>
              <a:t>31</a:t>
            </a:fld>
            <a:endParaRPr lang="zh-CN" altLang="en-US" dirty="0"/>
          </a:p>
        </p:txBody>
      </p:sp>
      <p:sp>
        <p:nvSpPr>
          <p:cNvPr id="3" name="TextBox 12"/>
          <p:cNvSpPr txBox="1"/>
          <p:nvPr/>
        </p:nvSpPr>
        <p:spPr>
          <a:xfrm>
            <a:off x="2346552" y="1227986"/>
            <a:ext cx="9725317" cy="1938992"/>
          </a:xfrm>
          <a:prstGeom prst="rect">
            <a:avLst/>
          </a:prstGeom>
          <a:ln w="28575">
            <a:solidFill>
              <a:srgbClr val="CC0050"/>
            </a:solidFill>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pPr marL="0" indent="0">
              <a:buFontTx/>
              <a:buNone/>
            </a:pPr>
            <a:r>
              <a:rPr kumimoji="1" lang="en-US" altLang="zh-CN" sz="2400" dirty="0">
                <a:latin typeface="黑体" panose="02010609060101010101" pitchFamily="49" charset="-122"/>
                <a:ea typeface="黑体" panose="02010609060101010101" pitchFamily="49" charset="-122"/>
              </a:rPr>
              <a:t>1. </a:t>
            </a:r>
            <a:r>
              <a:rPr kumimoji="1" lang="zh-CN" altLang="en-US" sz="2400" dirty="0">
                <a:latin typeface="黑体" panose="02010609060101010101" pitchFamily="49" charset="-122"/>
                <a:ea typeface="黑体" panose="02010609060101010101" pitchFamily="49" charset="-122"/>
              </a:rPr>
              <a:t>病史</a:t>
            </a:r>
            <a:endParaRPr kumimoji="1" lang="en-US" altLang="zh-CN" sz="2400" dirty="0">
              <a:latin typeface="黑体" panose="02010609060101010101" pitchFamily="49" charset="-122"/>
              <a:ea typeface="黑体" panose="02010609060101010101" pitchFamily="49" charset="-122"/>
            </a:endParaRPr>
          </a:p>
          <a:p>
            <a:pPr marL="0" indent="0">
              <a:buFontTx/>
              <a:buNone/>
            </a:pPr>
            <a:r>
              <a:rPr kumimoji="1" lang="en-US" altLang="zh-CN" sz="2400" dirty="0">
                <a:latin typeface="黑体" panose="02010609060101010101" pitchFamily="49" charset="-122"/>
                <a:ea typeface="黑体" panose="02010609060101010101" pitchFamily="49" charset="-122"/>
              </a:rPr>
              <a:t>2.</a:t>
            </a:r>
            <a:r>
              <a:rPr kumimoji="1" lang="zh-CN" altLang="en-US" sz="2400" dirty="0">
                <a:latin typeface="黑体" panose="02010609060101010101" pitchFamily="49" charset="-122"/>
                <a:ea typeface="黑体" panose="02010609060101010101" pitchFamily="49" charset="-122"/>
              </a:rPr>
              <a:t>临床表现：咳嗽、咳痰，两肺呼吸音增</a:t>
            </a:r>
            <a:r>
              <a:rPr kumimoji="1" lang="zh-CN" altLang="en-US" sz="2400" dirty="0" smtClean="0">
                <a:latin typeface="黑体" panose="02010609060101010101" pitchFamily="49" charset="-122"/>
                <a:ea typeface="黑体" panose="02010609060101010101" pitchFamily="49" charset="-122"/>
              </a:rPr>
              <a:t>粗或</a:t>
            </a:r>
            <a:r>
              <a:rPr kumimoji="1" lang="zh-CN" altLang="en-US" sz="2400" dirty="0">
                <a:latin typeface="黑体" panose="02010609060101010101" pitchFamily="49" charset="-122"/>
                <a:ea typeface="黑体" panose="02010609060101010101" pitchFamily="49" charset="-122"/>
              </a:rPr>
              <a:t>散</a:t>
            </a:r>
            <a:r>
              <a:rPr kumimoji="1" lang="zh-CN" altLang="en-US" sz="2400" dirty="0" smtClean="0">
                <a:latin typeface="黑体" panose="02010609060101010101" pitchFamily="49" charset="-122"/>
                <a:ea typeface="黑体" panose="02010609060101010101" pitchFamily="49" charset="-122"/>
              </a:rPr>
              <a:t>在干湿</a:t>
            </a:r>
            <a:r>
              <a:rPr kumimoji="1" lang="zh-CN" altLang="en-US" sz="2400" dirty="0">
                <a:latin typeface="黑体" panose="02010609060101010101" pitchFamily="49" charset="-122"/>
                <a:ea typeface="黑体" panose="02010609060101010101" pitchFamily="49" charset="-122"/>
              </a:rPr>
              <a:t>啰音等</a:t>
            </a:r>
            <a:endParaRPr kumimoji="1" lang="en-US" altLang="zh-CN" sz="2400" dirty="0">
              <a:latin typeface="黑体" panose="02010609060101010101" pitchFamily="49" charset="-122"/>
              <a:ea typeface="黑体" panose="02010609060101010101" pitchFamily="49" charset="-122"/>
            </a:endParaRPr>
          </a:p>
          <a:p>
            <a:pPr marL="0" indent="0">
              <a:buFontTx/>
              <a:buNone/>
            </a:pPr>
            <a:r>
              <a:rPr kumimoji="1" lang="en-US" altLang="zh-CN" sz="2400" dirty="0">
                <a:latin typeface="黑体" panose="02010609060101010101" pitchFamily="49" charset="-122"/>
                <a:ea typeface="黑体" panose="02010609060101010101" pitchFamily="49" charset="-122"/>
              </a:rPr>
              <a:t>3.</a:t>
            </a:r>
            <a:r>
              <a:rPr kumimoji="1" lang="zh-CN" altLang="en-US" sz="2400" dirty="0">
                <a:latin typeface="黑体" panose="02010609060101010101" pitchFamily="49" charset="-122"/>
                <a:ea typeface="黑体" panose="02010609060101010101" pitchFamily="49" charset="-122"/>
              </a:rPr>
              <a:t>血常规检查</a:t>
            </a:r>
            <a:r>
              <a:rPr kumimoji="1" lang="zh-CN" altLang="en-US" sz="2400" dirty="0" smtClean="0">
                <a:latin typeface="黑体" panose="02010609060101010101" pitchFamily="49" charset="-122"/>
                <a:ea typeface="黑体" panose="02010609060101010101" pitchFamily="49" charset="-122"/>
              </a:rPr>
              <a:t>：病毒感染时一般</a:t>
            </a:r>
            <a:r>
              <a:rPr kumimoji="1" lang="zh-CN" altLang="en-US" sz="2400" dirty="0">
                <a:latin typeface="黑体" panose="02010609060101010101" pitchFamily="49" charset="-122"/>
                <a:ea typeface="黑体" panose="02010609060101010101" pitchFamily="49" charset="-122"/>
              </a:rPr>
              <a:t>白细胞计数</a:t>
            </a:r>
            <a:r>
              <a:rPr kumimoji="1" lang="zh-CN" altLang="en-US" sz="2400" dirty="0" smtClean="0">
                <a:latin typeface="黑体" panose="02010609060101010101" pitchFamily="49" charset="-122"/>
                <a:ea typeface="黑体" panose="02010609060101010101" pitchFamily="49" charset="-122"/>
              </a:rPr>
              <a:t>正常；细菌</a:t>
            </a:r>
            <a:r>
              <a:rPr kumimoji="1" lang="zh-CN" altLang="en-US" sz="2400" dirty="0">
                <a:latin typeface="黑体" panose="02010609060101010101" pitchFamily="49" charset="-122"/>
                <a:ea typeface="黑体" panose="02010609060101010101" pitchFamily="49" charset="-122"/>
              </a:rPr>
              <a:t>感染时白细胞总数和中性粒细胞比例</a:t>
            </a:r>
            <a:r>
              <a:rPr kumimoji="1" lang="zh-CN" altLang="en-US" sz="2400" dirty="0" smtClean="0">
                <a:latin typeface="黑体" panose="02010609060101010101" pitchFamily="49" charset="-122"/>
                <a:ea typeface="黑体" panose="02010609060101010101" pitchFamily="49" charset="-122"/>
              </a:rPr>
              <a:t>增高</a:t>
            </a:r>
            <a:r>
              <a:rPr kumimoji="1" lang="zh-CN" altLang="en-US" sz="2400" dirty="0">
                <a:latin typeface="黑体" panose="02010609060101010101" pitchFamily="49" charset="-122"/>
                <a:ea typeface="黑体" panose="02010609060101010101" pitchFamily="49" charset="-122"/>
              </a:rPr>
              <a:t>，血沉</a:t>
            </a:r>
            <a:r>
              <a:rPr kumimoji="1" lang="zh-CN" altLang="en-US" sz="2400" dirty="0" smtClean="0">
                <a:latin typeface="黑体" panose="02010609060101010101" pitchFamily="49" charset="-122"/>
                <a:ea typeface="黑体" panose="02010609060101010101" pitchFamily="49" charset="-122"/>
              </a:rPr>
              <a:t>加快。</a:t>
            </a:r>
            <a:endParaRPr kumimoji="1" lang="en-US" altLang="zh-CN" sz="2400" dirty="0">
              <a:latin typeface="黑体" panose="02010609060101010101" pitchFamily="49" charset="-122"/>
              <a:ea typeface="黑体" panose="02010609060101010101" pitchFamily="49" charset="-122"/>
            </a:endParaRPr>
          </a:p>
          <a:p>
            <a:pPr marL="0" indent="0">
              <a:buFontTx/>
              <a:buNone/>
            </a:pPr>
            <a:r>
              <a:rPr kumimoji="1" lang="en-US" altLang="zh-CN" sz="2400" dirty="0">
                <a:latin typeface="黑体" panose="02010609060101010101" pitchFamily="49" charset="-122"/>
                <a:ea typeface="黑体" panose="02010609060101010101" pitchFamily="49" charset="-122"/>
              </a:rPr>
              <a:t>3.</a:t>
            </a:r>
            <a:r>
              <a:rPr kumimoji="1" lang="zh-CN" altLang="en-US" sz="2400" dirty="0">
                <a:latin typeface="黑体" panose="02010609060101010101" pitchFamily="49" charset="-122"/>
                <a:ea typeface="黑体" panose="02010609060101010101" pitchFamily="49" charset="-122"/>
              </a:rPr>
              <a:t>胸片：正常或肺纹理增粗</a:t>
            </a:r>
          </a:p>
        </p:txBody>
      </p:sp>
      <p:sp>
        <p:nvSpPr>
          <p:cNvPr id="4" name="TextBox 14"/>
          <p:cNvSpPr txBox="1"/>
          <p:nvPr/>
        </p:nvSpPr>
        <p:spPr>
          <a:xfrm>
            <a:off x="2380430" y="5505851"/>
            <a:ext cx="9691440" cy="1200329"/>
          </a:xfrm>
          <a:prstGeom prst="rect">
            <a:avLst/>
          </a:prstGeom>
          <a:ln w="28575">
            <a:solidFill>
              <a:srgbClr val="58008E"/>
            </a:solidFill>
            <a:prstDash val="sysDot"/>
          </a:ln>
        </p:spPr>
        <p:style>
          <a:lnRef idx="2">
            <a:schemeClr val="accent3"/>
          </a:lnRef>
          <a:fillRef idx="1">
            <a:schemeClr val="lt1"/>
          </a:fillRef>
          <a:effectRef idx="0">
            <a:schemeClr val="accent3"/>
          </a:effectRef>
          <a:fontRef idx="minor">
            <a:schemeClr val="dk1"/>
          </a:fontRef>
        </p:style>
        <p:txBody>
          <a:bodyPr wrap="square" rtlCol="0">
            <a:spAutoFit/>
          </a:bodyPr>
          <a:lstStyle>
            <a:defPPr>
              <a:defRPr lang="zh-CN"/>
            </a:defPPr>
            <a:lvl1pPr marL="285750" indent="-285750">
              <a:lnSpc>
                <a:spcPct val="150000"/>
              </a:lnSpc>
              <a:buFont typeface="Wingdings" panose="05000000000000000000" pitchFamily="2" charset="2"/>
              <a:buChar char="ü"/>
            </a:lvl1pPr>
          </a:lstStyle>
          <a:p>
            <a:pPr marL="0" indent="0">
              <a:buFontTx/>
              <a:buNone/>
            </a:pPr>
            <a:r>
              <a:rPr kumimoji="1" lang="zh-CN" altLang="en-US" sz="2400" dirty="0" smtClean="0">
                <a:latin typeface="黑体" panose="02010609060101010101" pitchFamily="49" charset="-122"/>
                <a:ea typeface="黑体" panose="02010609060101010101" pitchFamily="49" charset="-122"/>
              </a:rPr>
              <a:t>增强</a:t>
            </a:r>
            <a:r>
              <a:rPr kumimoji="1" lang="zh-CN" altLang="en-US" sz="2400" dirty="0">
                <a:latin typeface="黑体" panose="02010609060101010101" pitchFamily="49" charset="-122"/>
                <a:ea typeface="黑体" panose="02010609060101010101" pitchFamily="49" charset="-122"/>
              </a:rPr>
              <a:t>体质</a:t>
            </a:r>
            <a:r>
              <a:rPr kumimoji="1" lang="zh-CN" altLang="en-US" sz="2400" dirty="0" smtClean="0">
                <a:latin typeface="黑体" panose="02010609060101010101" pitchFamily="49" charset="-122"/>
                <a:ea typeface="黑体" panose="02010609060101010101" pitchFamily="49" charset="-122"/>
              </a:rPr>
              <a:t>、</a:t>
            </a:r>
            <a:r>
              <a:rPr kumimoji="1" lang="zh-CN" altLang="en-US" sz="2400" dirty="0">
                <a:latin typeface="黑体" panose="02010609060101010101" pitchFamily="49" charset="-122"/>
                <a:ea typeface="黑体" panose="02010609060101010101" pitchFamily="49" charset="-122"/>
              </a:rPr>
              <a:t>避免</a:t>
            </a:r>
            <a:r>
              <a:rPr kumimoji="1" lang="zh-CN" altLang="en-US" sz="2400" dirty="0" smtClean="0">
                <a:latin typeface="黑体" panose="02010609060101010101" pitchFamily="49" charset="-122"/>
                <a:ea typeface="黑体" panose="02010609060101010101" pitchFamily="49" charset="-122"/>
              </a:rPr>
              <a:t>劳累、生活</a:t>
            </a:r>
            <a:r>
              <a:rPr kumimoji="1" lang="zh-CN" altLang="en-US" sz="2400" dirty="0">
                <a:latin typeface="黑体" panose="02010609060101010101" pitchFamily="49" charset="-122"/>
                <a:ea typeface="黑体" panose="02010609060101010101" pitchFamily="49" charset="-122"/>
              </a:rPr>
              <a:t>饮食规律、</a:t>
            </a:r>
            <a:r>
              <a:rPr kumimoji="1" lang="zh-CN" altLang="en-US" sz="2400" dirty="0" smtClean="0">
                <a:latin typeface="黑体" panose="02010609060101010101" pitchFamily="49" charset="-122"/>
                <a:ea typeface="黑体" panose="02010609060101010101" pitchFamily="49" charset="-122"/>
              </a:rPr>
              <a:t>改善营养。改善生活卫生环境，防止空气污染。清除鼻、咽、喉等部位的病灶。</a:t>
            </a:r>
            <a:endParaRPr kumimoji="1" lang="en-US" altLang="zh-CN" sz="2400" dirty="0">
              <a:latin typeface="黑体" panose="02010609060101010101" pitchFamily="49" charset="-122"/>
              <a:ea typeface="黑体" panose="02010609060101010101" pitchFamily="49" charset="-122"/>
            </a:endParaRPr>
          </a:p>
        </p:txBody>
      </p:sp>
      <p:sp>
        <p:nvSpPr>
          <p:cNvPr id="5" name="矩形 4"/>
          <p:cNvSpPr/>
          <p:nvPr/>
        </p:nvSpPr>
        <p:spPr>
          <a:xfrm>
            <a:off x="529929" y="5382570"/>
            <a:ext cx="1469988" cy="1157828"/>
          </a:xfrm>
          <a:prstGeom prst="rect">
            <a:avLst/>
          </a:prstGeom>
          <a:solidFill>
            <a:srgbClr val="58008E"/>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400" dirty="0">
                <a:latin typeface="微软雅黑" pitchFamily="34" charset="-122"/>
                <a:ea typeface="微软雅黑" pitchFamily="34" charset="-122"/>
              </a:rPr>
              <a:t>预防</a:t>
            </a:r>
          </a:p>
        </p:txBody>
      </p:sp>
      <p:sp>
        <p:nvSpPr>
          <p:cNvPr id="7" name="矩形 6"/>
          <p:cNvSpPr/>
          <p:nvPr/>
        </p:nvSpPr>
        <p:spPr>
          <a:xfrm>
            <a:off x="529929" y="1564367"/>
            <a:ext cx="1410549" cy="1266231"/>
          </a:xfrm>
          <a:prstGeom prst="rect">
            <a:avLst/>
          </a:prstGeom>
          <a:solidFill>
            <a:srgbClr val="E40233"/>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832705" y="2035888"/>
            <a:ext cx="1500198" cy="461665"/>
          </a:xfrm>
          <a:prstGeom prst="rect">
            <a:avLst/>
          </a:prstGeom>
        </p:spPr>
        <p:txBody>
          <a:bodyPr wrap="square">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 诊断</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9" name="文本框 92">
            <a:extLst>
              <a:ext uri="{FF2B5EF4-FFF2-40B4-BE49-F238E27FC236}">
                <a16:creationId xmlns="" xmlns:a16="http://schemas.microsoft.com/office/drawing/2014/main" id="{C340928B-AB52-EE4F-9A7D-5399736D4F7E}"/>
              </a:ext>
            </a:extLst>
          </p:cNvPr>
          <p:cNvSpPr txBox="1"/>
          <p:nvPr/>
        </p:nvSpPr>
        <p:spPr>
          <a:xfrm rot="21172913">
            <a:off x="70244" y="203897"/>
            <a:ext cx="2329921"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常见疾病</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10" name="TextBox 33">
            <a:extLst>
              <a:ext uri="{FF2B5EF4-FFF2-40B4-BE49-F238E27FC236}">
                <a16:creationId xmlns="" xmlns:a16="http://schemas.microsoft.com/office/drawing/2014/main" id="{61FC74BB-A919-3E46-A2FC-7AC71532D64C}"/>
              </a:ext>
            </a:extLst>
          </p:cNvPr>
          <p:cNvSpPr txBox="1"/>
          <p:nvPr/>
        </p:nvSpPr>
        <p:spPr>
          <a:xfrm>
            <a:off x="3466915" y="688636"/>
            <a:ext cx="5256583" cy="632332"/>
          </a:xfrm>
          <a:prstGeom prst="rect">
            <a:avLst/>
          </a:prstGeom>
          <a:noFill/>
        </p:spPr>
        <p:txBody>
          <a:bodyPr wrap="square" lIns="91419" tIns="45710" rIns="91419" bIns="45710" rtlCol="0">
            <a:spAutoFit/>
          </a:bodyPr>
          <a:lstStyle/>
          <a:p>
            <a:pPr algn="ctr">
              <a:lnSpc>
                <a:spcPct val="120000"/>
              </a:lnSpc>
            </a:pPr>
            <a:r>
              <a:rPr lang="zh-CN" altLang="en-US" sz="3200" b="1" dirty="0" smtClean="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rPr>
              <a:t>急性支气管炎</a:t>
            </a:r>
            <a:endParaRPr lang="en-US" altLang="zh-CN" sz="3200" b="1" dirty="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矩形 10"/>
          <p:cNvSpPr/>
          <p:nvPr/>
        </p:nvSpPr>
        <p:spPr>
          <a:xfrm>
            <a:off x="500209" y="3541360"/>
            <a:ext cx="1469988" cy="1157828"/>
          </a:xfrm>
          <a:prstGeom prst="rect">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400" dirty="0">
                <a:latin typeface="微软雅黑" pitchFamily="34" charset="-122"/>
                <a:ea typeface="微软雅黑" pitchFamily="34" charset="-122"/>
              </a:rPr>
              <a:t>治疗</a:t>
            </a:r>
          </a:p>
        </p:txBody>
      </p:sp>
      <p:sp>
        <p:nvSpPr>
          <p:cNvPr id="12" name="TextBox 12"/>
          <p:cNvSpPr txBox="1"/>
          <p:nvPr/>
        </p:nvSpPr>
        <p:spPr>
          <a:xfrm>
            <a:off x="2368713" y="3346446"/>
            <a:ext cx="9703158" cy="1938992"/>
          </a:xfrm>
          <a:prstGeom prst="rect">
            <a:avLst/>
          </a:prstGeom>
          <a:ln w="28575">
            <a:solidFill>
              <a:schemeClr val="tx2">
                <a:lumMod val="60000"/>
                <a:lumOff val="40000"/>
              </a:schemeClr>
            </a:solidFill>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en-US" altLang="zh-CN" sz="2400" dirty="0">
                <a:latin typeface="黑体" panose="02010609060101010101" pitchFamily="49" charset="-122"/>
                <a:ea typeface="黑体" panose="02010609060101010101" pitchFamily="49" charset="-122"/>
              </a:rPr>
              <a:t>a</a:t>
            </a:r>
            <a:r>
              <a:rPr kumimoji="1" lang="en-US" altLang="zh-CN" sz="2400" dirty="0" smtClean="0">
                <a:latin typeface="黑体" panose="02010609060101010101" pitchFamily="49" charset="-122"/>
                <a:ea typeface="黑体" panose="02010609060101010101" pitchFamily="49" charset="-122"/>
              </a:rPr>
              <a:t>.</a:t>
            </a:r>
            <a:r>
              <a:rPr kumimoji="1" lang="zh-CN" altLang="en-US" sz="2400" dirty="0" smtClean="0">
                <a:latin typeface="黑体" panose="02010609060101010101" pitchFamily="49" charset="-122"/>
                <a:ea typeface="黑体" panose="02010609060101010101" pitchFamily="49" charset="-122"/>
              </a:rPr>
              <a:t>对症治疗：咳嗽无痰或少痰可镇咳。咳嗽有痰粘稠不易咳出，可选用氨溴索或雾化帮助祛痰。支气管痉挛可茶碱类平喘药物。发热可用解热镇痛药。</a:t>
            </a:r>
            <a:endParaRPr kumimoji="1" lang="en-US" altLang="zh-CN" sz="2400" dirty="0" smtClean="0">
              <a:latin typeface="黑体" panose="02010609060101010101" pitchFamily="49" charset="-122"/>
              <a:ea typeface="黑体" panose="02010609060101010101" pitchFamily="49" charset="-122"/>
            </a:endParaRPr>
          </a:p>
          <a:p>
            <a:r>
              <a:rPr kumimoji="1" lang="en-US" altLang="zh-CN" sz="2400" dirty="0" smtClean="0">
                <a:latin typeface="黑体" panose="02010609060101010101" pitchFamily="49" charset="-122"/>
                <a:ea typeface="黑体" panose="02010609060101010101" pitchFamily="49" charset="-122"/>
              </a:rPr>
              <a:t>b.</a:t>
            </a:r>
            <a:r>
              <a:rPr kumimoji="1" lang="zh-CN" altLang="en-US" sz="2400" dirty="0" smtClean="0">
                <a:latin typeface="黑体" panose="02010609060101010101" pitchFamily="49" charset="-122"/>
                <a:ea typeface="黑体" panose="02010609060101010101" pitchFamily="49" charset="-122"/>
              </a:rPr>
              <a:t>抗菌药物治疗：有细菌感染证据时应及时应用抗生素。多数口服即可。</a:t>
            </a:r>
            <a:endParaRPr kumimoji="1" lang="en-US" altLang="zh-CN" sz="2400" dirty="0" smtClean="0">
              <a:latin typeface="黑体" panose="02010609060101010101" pitchFamily="49" charset="-122"/>
              <a:ea typeface="黑体" panose="02010609060101010101" pitchFamily="49" charset="-122"/>
            </a:endParaRPr>
          </a:p>
          <a:p>
            <a:r>
              <a:rPr kumimoji="1" lang="en-US" altLang="zh-CN" sz="2400" dirty="0" smtClean="0">
                <a:latin typeface="黑体" panose="02010609060101010101" pitchFamily="49" charset="-122"/>
                <a:ea typeface="黑体" panose="02010609060101010101" pitchFamily="49" charset="-122"/>
              </a:rPr>
              <a:t>c.</a:t>
            </a:r>
            <a:r>
              <a:rPr kumimoji="1" lang="zh-CN" altLang="en-US" sz="2400" dirty="0" smtClean="0">
                <a:latin typeface="黑体" panose="02010609060101010101" pitchFamily="49" charset="-122"/>
                <a:ea typeface="黑体" panose="02010609060101010101" pitchFamily="49" charset="-122"/>
              </a:rPr>
              <a:t>一般治疗：多休息、多饮水、避免劳累。</a:t>
            </a:r>
            <a:endParaRPr kumimoji="1" lang="zh-CN" altLang="en-US" sz="2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8081711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92">
            <a:extLst>
              <a:ext uri="{FF2B5EF4-FFF2-40B4-BE49-F238E27FC236}">
                <a16:creationId xmlns="" xmlns:a16="http://schemas.microsoft.com/office/drawing/2014/main" id="{ADA3F542-D817-CF42-A609-912ACC9F96B3}"/>
              </a:ext>
            </a:extLst>
          </p:cNvPr>
          <p:cNvSpPr txBox="1"/>
          <p:nvPr/>
        </p:nvSpPr>
        <p:spPr>
          <a:xfrm rot="21172913">
            <a:off x="70244" y="203897"/>
            <a:ext cx="2329921"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常见疾病</a:t>
            </a:r>
            <a:r>
              <a:rPr lang="en-US" altLang="zh-CN"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2</a:t>
            </a:r>
            <a:endParaRPr lang="en-US" altLang="zh-CN"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28" name="TextBox 33">
            <a:extLst>
              <a:ext uri="{FF2B5EF4-FFF2-40B4-BE49-F238E27FC236}">
                <a16:creationId xmlns="" xmlns:a16="http://schemas.microsoft.com/office/drawing/2014/main" id="{DF1739A2-10B6-4D46-85BD-C5008609C7BC}"/>
              </a:ext>
            </a:extLst>
          </p:cNvPr>
          <p:cNvSpPr txBox="1"/>
          <p:nvPr/>
        </p:nvSpPr>
        <p:spPr>
          <a:xfrm>
            <a:off x="4014263" y="837506"/>
            <a:ext cx="4161887" cy="757110"/>
          </a:xfrm>
          <a:prstGeom prst="rect">
            <a:avLst/>
          </a:prstGeom>
          <a:noFill/>
        </p:spPr>
        <p:txBody>
          <a:bodyPr wrap="square" lIns="91419" tIns="45710" rIns="91419" bIns="45710" rtlCol="0">
            <a:spAutoFit/>
          </a:bodyPr>
          <a:lstStyle/>
          <a:p>
            <a:pPr algn="ctr">
              <a:lnSpc>
                <a:spcPct val="120000"/>
              </a:lnSpc>
            </a:pPr>
            <a:r>
              <a:rPr lang="zh-CN" altLang="en-US" sz="3600" b="1" dirty="0" smtClean="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rPr>
              <a:t>消化系统疾病</a:t>
            </a:r>
            <a:endParaRPr lang="en-US" altLang="zh-CN" sz="3600" b="1" dirty="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灯片编号占位符 5">
            <a:extLst>
              <a:ext uri="{FF2B5EF4-FFF2-40B4-BE49-F238E27FC236}">
                <a16:creationId xmlns="" xmlns:a16="http://schemas.microsoft.com/office/drawing/2014/main" id="{79240C64-A5E7-4448-921A-8A0FF9ACBCCD}"/>
              </a:ext>
            </a:extLst>
          </p:cNvPr>
          <p:cNvSpPr>
            <a:spLocks noGrp="1"/>
          </p:cNvSpPr>
          <p:nvPr>
            <p:ph type="sldNum" sz="quarter" idx="12"/>
          </p:nvPr>
        </p:nvSpPr>
        <p:spPr/>
        <p:txBody>
          <a:bodyPr/>
          <a:lstStyle/>
          <a:p>
            <a:fld id="{118D5ACA-62CA-46DB-AD6B-12EDD6D51A23}" type="slidenum">
              <a:rPr lang="zh-CN" altLang="en-US" smtClean="0"/>
              <a:pPr/>
              <a:t>32</a:t>
            </a:fld>
            <a:endParaRPr lang="zh-CN" altLang="en-US" dirty="0"/>
          </a:p>
        </p:txBody>
      </p:sp>
      <p:sp>
        <p:nvSpPr>
          <p:cNvPr id="11" name="矩形 10"/>
          <p:cNvSpPr/>
          <p:nvPr/>
        </p:nvSpPr>
        <p:spPr>
          <a:xfrm>
            <a:off x="2350790" y="1335438"/>
            <a:ext cx="8929750" cy="769441"/>
          </a:xfrm>
          <a:prstGeom prst="rect">
            <a:avLst/>
          </a:prstGeom>
        </p:spPr>
        <p:txBody>
          <a:bodyPr wrap="square">
            <a:spAutoFit/>
          </a:bodyPr>
          <a:lstStyle/>
          <a:p>
            <a:endParaRPr lang="zh-CN" altLang="en-US" sz="2400" b="1" dirty="0" smtClean="0">
              <a:latin typeface="华文新魏" pitchFamily="2" charset="-122"/>
              <a:ea typeface="华文新魏" pitchFamily="2" charset="-122"/>
            </a:endParaRPr>
          </a:p>
          <a:p>
            <a:endParaRPr lang="zh-CN" altLang="en-US" sz="2000" b="1" dirty="0"/>
          </a:p>
        </p:txBody>
      </p:sp>
      <p:pic>
        <p:nvPicPr>
          <p:cNvPr id="9" name="Picture 2" descr="H:\图片 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683" y="1502345"/>
            <a:ext cx="7084065" cy="5313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7535366" y="1937972"/>
            <a:ext cx="5948809" cy="3970318"/>
          </a:xfrm>
          <a:prstGeom prst="rect">
            <a:avLst/>
          </a:prstGeom>
        </p:spPr>
        <p:txBody>
          <a:bodyPr wrap="square">
            <a:spAutoFit/>
          </a:bodyPr>
          <a:lstStyle/>
          <a:p>
            <a:r>
              <a:rPr kumimoji="1" lang="zh-CN" altLang="en-US" sz="3600" dirty="0">
                <a:latin typeface="华文新魏" panose="02010800040101010101" pitchFamily="2" charset="-122"/>
                <a:ea typeface="华文新魏" panose="02010800040101010101" pitchFamily="2" charset="-122"/>
              </a:rPr>
              <a:t>胃食管反流病</a:t>
            </a:r>
            <a:endParaRPr kumimoji="1" lang="en-US" altLang="zh-CN" sz="3600" dirty="0">
              <a:latin typeface="华文新魏" panose="02010800040101010101" pitchFamily="2" charset="-122"/>
              <a:ea typeface="华文新魏" panose="02010800040101010101" pitchFamily="2" charset="-122"/>
            </a:endParaRPr>
          </a:p>
          <a:p>
            <a:r>
              <a:rPr kumimoji="1" lang="zh-CN" altLang="en-US" sz="3600" dirty="0" smtClean="0">
                <a:solidFill>
                  <a:schemeClr val="tx2"/>
                </a:solidFill>
                <a:latin typeface="华文新魏" panose="02010800040101010101" pitchFamily="2" charset="-122"/>
                <a:ea typeface="华文新魏" panose="02010800040101010101" pitchFamily="2" charset="-122"/>
              </a:rPr>
              <a:t>胃炎</a:t>
            </a:r>
            <a:endParaRPr kumimoji="1" lang="en-US" altLang="zh-CN" sz="3600" dirty="0">
              <a:solidFill>
                <a:schemeClr val="tx2"/>
              </a:solidFill>
              <a:latin typeface="华文新魏" panose="02010800040101010101" pitchFamily="2" charset="-122"/>
              <a:ea typeface="华文新魏" panose="02010800040101010101" pitchFamily="2" charset="-122"/>
            </a:endParaRPr>
          </a:p>
          <a:p>
            <a:r>
              <a:rPr kumimoji="1" lang="zh-CN" altLang="en-US" sz="3600" dirty="0">
                <a:latin typeface="华文新魏" panose="02010800040101010101" pitchFamily="2" charset="-122"/>
                <a:ea typeface="华文新魏" panose="02010800040101010101" pitchFamily="2" charset="-122"/>
              </a:rPr>
              <a:t>食管癌</a:t>
            </a:r>
            <a:endParaRPr kumimoji="1" lang="en-US" altLang="zh-CN" sz="3600" dirty="0">
              <a:latin typeface="华文新魏" panose="02010800040101010101" pitchFamily="2" charset="-122"/>
              <a:ea typeface="华文新魏" panose="02010800040101010101" pitchFamily="2" charset="-122"/>
            </a:endParaRPr>
          </a:p>
          <a:p>
            <a:r>
              <a:rPr kumimoji="1" lang="zh-CN" altLang="en-US" sz="3600" dirty="0">
                <a:latin typeface="华文新魏" panose="02010800040101010101" pitchFamily="2" charset="-122"/>
                <a:ea typeface="华文新魏" panose="02010800040101010101" pitchFamily="2" charset="-122"/>
              </a:rPr>
              <a:t>消化性溃疡、出血</a:t>
            </a:r>
            <a:endParaRPr kumimoji="1" lang="en-US" altLang="zh-CN" sz="3600" dirty="0">
              <a:latin typeface="华文新魏" panose="02010800040101010101" pitchFamily="2" charset="-122"/>
              <a:ea typeface="华文新魏" panose="02010800040101010101" pitchFamily="2" charset="-122"/>
            </a:endParaRPr>
          </a:p>
          <a:p>
            <a:r>
              <a:rPr kumimoji="1" lang="zh-CN" altLang="en-US" sz="3600" dirty="0">
                <a:solidFill>
                  <a:schemeClr val="tx2"/>
                </a:solidFill>
                <a:latin typeface="华文新魏" panose="02010800040101010101" pitchFamily="2" charset="-122"/>
                <a:ea typeface="华文新魏" panose="02010800040101010101" pitchFamily="2" charset="-122"/>
              </a:rPr>
              <a:t>炎症性肠病</a:t>
            </a:r>
            <a:endParaRPr kumimoji="1" lang="en-US" altLang="zh-CN" sz="3600" dirty="0">
              <a:solidFill>
                <a:schemeClr val="tx2"/>
              </a:solidFill>
              <a:latin typeface="华文新魏" panose="02010800040101010101" pitchFamily="2" charset="-122"/>
              <a:ea typeface="华文新魏" panose="02010800040101010101" pitchFamily="2" charset="-122"/>
            </a:endParaRPr>
          </a:p>
          <a:p>
            <a:r>
              <a:rPr kumimoji="1" lang="zh-CN" altLang="en-US" sz="3600" dirty="0">
                <a:latin typeface="华文新魏" panose="02010800040101010101" pitchFamily="2" charset="-122"/>
                <a:ea typeface="华文新魏" panose="02010800040101010101" pitchFamily="2" charset="-122"/>
              </a:rPr>
              <a:t>肝病</a:t>
            </a:r>
            <a:endParaRPr kumimoji="1" lang="en-US" altLang="zh-CN" sz="3600" dirty="0">
              <a:latin typeface="华文新魏" panose="02010800040101010101" pitchFamily="2" charset="-122"/>
              <a:ea typeface="华文新魏" panose="02010800040101010101" pitchFamily="2" charset="-122"/>
            </a:endParaRPr>
          </a:p>
          <a:p>
            <a:r>
              <a:rPr kumimoji="1" lang="zh-CN" altLang="en-US" sz="3600" dirty="0">
                <a:latin typeface="华文新魏" panose="02010800040101010101" pitchFamily="2" charset="-122"/>
                <a:ea typeface="华文新魏" panose="02010800040101010101" pitchFamily="2" charset="-122"/>
              </a:rPr>
              <a:t>胰腺炎、胰腺癌</a:t>
            </a:r>
            <a:endParaRPr kumimoji="1" lang="en-US" altLang="zh-CN" sz="36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59691527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编号占位符 5"/>
          <p:cNvSpPr txBox="1">
            <a:spLocks noGrp="1"/>
          </p:cNvSpPr>
          <p:nvPr>
            <p:ph type="sldNum" idx="12"/>
          </p:nvPr>
        </p:nvSpPr>
        <p:spPr>
          <a:xfrm>
            <a:off x="8609965" y="6358255"/>
            <a:ext cx="2742565" cy="365125"/>
          </a:xfrm>
          <a:prstGeom prst="rect">
            <a:avLst/>
          </a:prstGeom>
        </p:spPr>
        <p:txBody>
          <a:bodyPr vert="horz" wrap="square" lIns="86995" tIns="43180" rIns="86995" bIns="43180" numCol="1" anchor="ctr">
            <a:noAutofit/>
          </a:bodyPr>
          <a:lstStyle/>
          <a:p>
            <a:pPr marL="0" indent="0" algn="r" defTabSz="914400" eaLnBrk="0" fontAlgn="base" latinLnBrk="0">
              <a:lnSpc>
                <a:spcPct val="100000"/>
              </a:lnSpc>
              <a:spcBef>
                <a:spcPts val="0"/>
              </a:spcBef>
              <a:spcAft>
                <a:spcPts val="0"/>
              </a:spcAft>
              <a:buFontTx/>
              <a:buNone/>
            </a:pPr>
            <a:fld id="{B9320F77-B9A0-41C5-862A-B4B631284C64}" type="slidenum">
              <a:rPr lang="en-US" altLang="ko-KR" sz="1600" b="0" strike="noStrike" cap="none" dirty="0" smtClean="0">
                <a:solidFill>
                  <a:schemeClr val="tx1">
                    <a:tint val="75000"/>
                  </a:schemeClr>
                </a:solidFill>
                <a:latin typeface="宋体" charset="0"/>
                <a:ea typeface="宋体" charset="0"/>
              </a:rPr>
              <a:pPr marL="0" indent="0" algn="r" defTabSz="914400" eaLnBrk="0" fontAlgn="base" latinLnBrk="0">
                <a:lnSpc>
                  <a:spcPct val="100000"/>
                </a:lnSpc>
                <a:spcBef>
                  <a:spcPts val="0"/>
                </a:spcBef>
                <a:spcAft>
                  <a:spcPts val="0"/>
                </a:spcAft>
                <a:buFontTx/>
                <a:buNone/>
              </a:pPr>
              <a:t>33</a:t>
            </a:fld>
            <a:endParaRPr lang="ko-KR" altLang="en-US" sz="1600" b="0" strike="noStrike" cap="none" dirty="0">
              <a:solidFill>
                <a:schemeClr val="tx1">
                  <a:tint val="75000"/>
                </a:schemeClr>
              </a:solidFill>
              <a:latin typeface="宋体" charset="0"/>
              <a:ea typeface="宋体" charset="0"/>
            </a:endParaRPr>
          </a:p>
        </p:txBody>
      </p:sp>
      <p:sp>
        <p:nvSpPr>
          <p:cNvPr id="29" name="形状 28"/>
          <p:cNvSpPr>
            <a:spLocks/>
          </p:cNvSpPr>
          <p:nvPr/>
        </p:nvSpPr>
        <p:spPr>
          <a:xfrm>
            <a:off x="4219019" y="981522"/>
            <a:ext cx="3028315" cy="539750"/>
          </a:xfrm>
          <a:prstGeom prst="flowChartProcess">
            <a:avLst/>
          </a:prstGeom>
          <a:gradFill rotWithShape="1">
            <a:gsLst>
              <a:gs pos="0">
                <a:srgbClr val="A3C4FF"/>
              </a:gs>
              <a:gs pos="35000">
                <a:srgbClr val="BFD5FF"/>
              </a:gs>
              <a:gs pos="100000">
                <a:srgbClr val="E5EEFF"/>
              </a:gs>
            </a:gsLst>
            <a:lin ang="16200000" scaled="1"/>
          </a:gradFill>
          <a:ln w="9525" cap="flat" cmpd="sng">
            <a:solidFill>
              <a:srgbClr val="4A7EBB">
                <a:alpha val="100000"/>
              </a:srgbClr>
            </a:solidFill>
            <a:prstDash val="solid"/>
          </a:ln>
        </p:spPr>
        <p:txBody>
          <a:bodyPr vert="horz" wrap="square" lIns="91440" tIns="45720" rIns="91440" bIns="45720" anchor="t">
            <a:noAutofit/>
          </a:bodyPr>
          <a:lstStyle/>
          <a:p>
            <a:pPr marL="0" indent="0" algn="ctr" defTabSz="914400" fontAlgn="auto">
              <a:lnSpc>
                <a:spcPct val="100000"/>
              </a:lnSpc>
              <a:spcBef>
                <a:spcPts val="0"/>
              </a:spcBef>
              <a:spcAft>
                <a:spcPts val="0"/>
              </a:spcAft>
              <a:buFontTx/>
              <a:buNone/>
            </a:pPr>
            <a:r>
              <a:rPr lang="zh-CN" altLang="en-US" sz="2800" b="1" strike="noStrike" cap="none" dirty="0" smtClean="0">
                <a:solidFill>
                  <a:srgbClr val="933175"/>
                </a:solidFill>
                <a:latin typeface="Microsoft YaHei" panose="020B0503020204020204" pitchFamily="34" charset="-122"/>
                <a:ea typeface="Microsoft YaHei" panose="020B0503020204020204" pitchFamily="34" charset="-122"/>
              </a:rPr>
              <a:t>胃炎</a:t>
            </a:r>
            <a:endParaRPr lang="ko-KR" altLang="en-US" sz="1050" b="1" strike="noStrike" cap="none" dirty="0">
              <a:solidFill>
                <a:srgbClr val="933175"/>
              </a:solidFill>
              <a:latin typeface="Microsoft YaHei" panose="020B0503020204020204" pitchFamily="34" charset="-122"/>
              <a:ea typeface="宋体" charset="0"/>
            </a:endParaRPr>
          </a:p>
        </p:txBody>
      </p:sp>
      <p:sp>
        <p:nvSpPr>
          <p:cNvPr id="31" name="形状 30"/>
          <p:cNvSpPr>
            <a:spLocks/>
          </p:cNvSpPr>
          <p:nvPr/>
        </p:nvSpPr>
        <p:spPr>
          <a:xfrm>
            <a:off x="6311230" y="2153017"/>
            <a:ext cx="2732404" cy="433070"/>
          </a:xfrm>
          <a:prstGeom prst="rect">
            <a:avLst/>
          </a:prstGeom>
          <a:gradFill rotWithShape="1">
            <a:gsLst>
              <a:gs pos="0">
                <a:srgbClr val="A3C4FF"/>
              </a:gs>
              <a:gs pos="35000">
                <a:srgbClr val="BFD5FF"/>
              </a:gs>
              <a:gs pos="100000">
                <a:srgbClr val="E5EEFF"/>
              </a:gs>
            </a:gsLst>
            <a:lin ang="16200000" scaled="1"/>
          </a:gradFill>
          <a:ln w="9525" cap="flat" cmpd="sng">
            <a:solidFill>
              <a:srgbClr val="4A7EBB">
                <a:alpha val="100000"/>
              </a:srgbClr>
            </a:solidFill>
            <a:prstDash val="solid"/>
          </a:ln>
        </p:spPr>
        <p:txBody>
          <a:bodyPr vert="horz" wrap="square" lIns="91440" tIns="45720" rIns="91440" bIns="45720" anchor="t">
            <a:noAutofit/>
          </a:bodyPr>
          <a:lstStyle/>
          <a:p>
            <a:pPr marL="0" indent="0" algn="ctr" defTabSz="914400" fontAlgn="auto">
              <a:lnSpc>
                <a:spcPct val="100000"/>
              </a:lnSpc>
              <a:spcBef>
                <a:spcPts val="0"/>
              </a:spcBef>
              <a:spcAft>
                <a:spcPts val="0"/>
              </a:spcAft>
              <a:buFontTx/>
              <a:buNone/>
            </a:pPr>
            <a:r>
              <a:rPr lang="zh-CN" altLang="en-US" sz="2400" b="1" dirty="0" smtClean="0">
                <a:solidFill>
                  <a:srgbClr val="933175"/>
                </a:solidFill>
                <a:latin typeface="Microsoft YaHei" panose="020B0503020204020204" pitchFamily="34" charset="-122"/>
                <a:ea typeface="Microsoft YaHei" panose="020B0503020204020204" pitchFamily="34" charset="-122"/>
              </a:rPr>
              <a:t>慢性胃炎</a:t>
            </a:r>
            <a:endParaRPr lang="ko-KR" altLang="en-US" sz="2400" b="1" strike="noStrike" cap="none" dirty="0">
              <a:solidFill>
                <a:srgbClr val="933175"/>
              </a:solidFill>
              <a:latin typeface="Microsoft YaHei" panose="020B0503020204020204" pitchFamily="34" charset="-122"/>
              <a:ea typeface="华文楷体" charset="0"/>
            </a:endParaRPr>
          </a:p>
        </p:txBody>
      </p:sp>
      <p:sp>
        <p:nvSpPr>
          <p:cNvPr id="32" name="形状 31"/>
          <p:cNvSpPr>
            <a:spLocks/>
          </p:cNvSpPr>
          <p:nvPr/>
        </p:nvSpPr>
        <p:spPr>
          <a:xfrm>
            <a:off x="2387377" y="2146138"/>
            <a:ext cx="2166620" cy="436245"/>
          </a:xfrm>
          <a:prstGeom prst="rect">
            <a:avLst/>
          </a:prstGeom>
          <a:gradFill rotWithShape="1">
            <a:gsLst>
              <a:gs pos="0">
                <a:srgbClr val="A3C4FF"/>
              </a:gs>
              <a:gs pos="35000">
                <a:srgbClr val="BFD5FF"/>
              </a:gs>
              <a:gs pos="100000">
                <a:srgbClr val="E5EEFF"/>
              </a:gs>
            </a:gsLst>
            <a:lin ang="16200000" scaled="1"/>
          </a:gradFill>
          <a:ln w="9525" cap="flat" cmpd="sng">
            <a:solidFill>
              <a:srgbClr val="4A7EBB">
                <a:alpha val="100000"/>
              </a:srgbClr>
            </a:solidFill>
            <a:prstDash val="solid"/>
          </a:ln>
        </p:spPr>
        <p:txBody>
          <a:bodyPr vert="horz" wrap="square" lIns="91440" tIns="45720" rIns="91440" bIns="45720" anchor="t">
            <a:noAutofit/>
          </a:bodyPr>
          <a:lstStyle/>
          <a:p>
            <a:pPr marL="0" indent="0" algn="ctr" defTabSz="914400" fontAlgn="auto">
              <a:lnSpc>
                <a:spcPct val="100000"/>
              </a:lnSpc>
              <a:spcBef>
                <a:spcPts val="0"/>
              </a:spcBef>
              <a:spcAft>
                <a:spcPts val="0"/>
              </a:spcAft>
              <a:buFontTx/>
              <a:buNone/>
            </a:pPr>
            <a:r>
              <a:rPr lang="zh-CN" altLang="en-US" sz="2400" b="1" strike="noStrike" cap="none" dirty="0" smtClean="0">
                <a:solidFill>
                  <a:srgbClr val="933175"/>
                </a:solidFill>
                <a:latin typeface="Microsoft YaHei" panose="020B0503020204020204" pitchFamily="34" charset="-122"/>
                <a:ea typeface="Microsoft YaHei" panose="020B0503020204020204" pitchFamily="34" charset="-122"/>
              </a:rPr>
              <a:t>急性胃炎</a:t>
            </a:r>
            <a:endParaRPr lang="ko-KR" altLang="en-US" sz="2000" b="1" strike="noStrike" cap="none" dirty="0">
              <a:solidFill>
                <a:srgbClr val="933175"/>
              </a:solidFill>
              <a:latin typeface="Microsoft YaHei" panose="020B0503020204020204" pitchFamily="34" charset="-122"/>
              <a:ea typeface="华文楷体" charset="0"/>
            </a:endParaRPr>
          </a:p>
        </p:txBody>
      </p:sp>
      <p:sp>
        <p:nvSpPr>
          <p:cNvPr id="33" name="形状 32"/>
          <p:cNvSpPr>
            <a:spLocks/>
          </p:cNvSpPr>
          <p:nvPr/>
        </p:nvSpPr>
        <p:spPr>
          <a:xfrm>
            <a:off x="190549" y="3325452"/>
            <a:ext cx="2318756" cy="488845"/>
          </a:xfrm>
          <a:prstGeom prst="flowChartProcess">
            <a:avLst/>
          </a:prstGeom>
          <a:gradFill rotWithShape="1">
            <a:gsLst>
              <a:gs pos="0">
                <a:srgbClr val="A3C4FF"/>
              </a:gs>
              <a:gs pos="35000">
                <a:srgbClr val="BFD5FF"/>
              </a:gs>
              <a:gs pos="100000">
                <a:srgbClr val="E5EEFF"/>
              </a:gs>
            </a:gsLst>
            <a:lin ang="16200000" scaled="1"/>
          </a:gradFill>
          <a:ln w="9525" cap="flat" cmpd="sng">
            <a:solidFill>
              <a:srgbClr val="4A7EBB">
                <a:alpha val="100000"/>
              </a:srgbClr>
            </a:solidFill>
            <a:prstDash val="solid"/>
          </a:ln>
        </p:spPr>
        <p:txBody>
          <a:bodyPr vert="horz" wrap="square" lIns="91440" tIns="45720" rIns="91440" bIns="45720" anchor="t">
            <a:noAutofit/>
          </a:bodyPr>
          <a:lstStyle/>
          <a:p>
            <a:pPr marL="0" indent="0" algn="ctr" defTabSz="914400" fontAlgn="auto">
              <a:lnSpc>
                <a:spcPct val="100000"/>
              </a:lnSpc>
              <a:spcBef>
                <a:spcPts val="0"/>
              </a:spcBef>
              <a:spcAft>
                <a:spcPts val="0"/>
              </a:spcAft>
              <a:buFontTx/>
              <a:buNone/>
            </a:pPr>
            <a:r>
              <a:rPr lang="zh-CN" altLang="en-US" sz="2400" b="0" strike="noStrike" cap="none" dirty="0" smtClean="0">
                <a:solidFill>
                  <a:srgbClr val="000000"/>
                </a:solidFill>
                <a:latin typeface="Microsoft YaHei" panose="020B0503020204020204" pitchFamily="34" charset="-122"/>
                <a:ea typeface="Microsoft YaHei" panose="020B0503020204020204" pitchFamily="34" charset="-122"/>
              </a:rPr>
              <a:t>单纯性</a:t>
            </a:r>
            <a:r>
              <a:rPr lang="zh-CN" altLang="en-US" sz="2400" b="0" strike="noStrike" cap="none" dirty="0" smtClean="0">
                <a:solidFill>
                  <a:srgbClr val="000000"/>
                </a:solidFill>
                <a:latin typeface="Microsoft YaHei" panose="020B0503020204020204" pitchFamily="34" charset="-122"/>
                <a:ea typeface="Microsoft YaHei" panose="020B0503020204020204" pitchFamily="34" charset="-122"/>
              </a:rPr>
              <a:t>胃炎</a:t>
            </a:r>
            <a:endParaRPr lang="ko-KR" altLang="en-US" sz="2400" b="0" strike="noStrike" cap="none" dirty="0">
              <a:solidFill>
                <a:srgbClr val="000000"/>
              </a:solidFill>
              <a:latin typeface="Microsoft YaHei" panose="020B0503020204020204" pitchFamily="34" charset="-122"/>
              <a:ea typeface="华文楷体" charset="0"/>
            </a:endParaRPr>
          </a:p>
        </p:txBody>
      </p:sp>
      <p:sp>
        <p:nvSpPr>
          <p:cNvPr id="34" name="形状 33"/>
          <p:cNvSpPr>
            <a:spLocks/>
          </p:cNvSpPr>
          <p:nvPr/>
        </p:nvSpPr>
        <p:spPr>
          <a:xfrm>
            <a:off x="2573135" y="3310471"/>
            <a:ext cx="3201101" cy="532259"/>
          </a:xfrm>
          <a:prstGeom prst="rect">
            <a:avLst/>
          </a:prstGeom>
          <a:gradFill rotWithShape="1">
            <a:gsLst>
              <a:gs pos="0">
                <a:srgbClr val="A3C4FF"/>
              </a:gs>
              <a:gs pos="35000">
                <a:srgbClr val="BFD5FF"/>
              </a:gs>
              <a:gs pos="100000">
                <a:srgbClr val="E5EEFF"/>
              </a:gs>
            </a:gsLst>
            <a:lin ang="16200000" scaled="1"/>
          </a:gradFill>
          <a:ln w="9525" cap="flat" cmpd="sng">
            <a:solidFill>
              <a:srgbClr val="4A7EBB">
                <a:alpha val="100000"/>
              </a:srgbClr>
            </a:solidFill>
            <a:prstDash val="solid"/>
          </a:ln>
        </p:spPr>
        <p:txBody>
          <a:bodyPr vert="horz" wrap="square" lIns="91440" tIns="45720" rIns="91440" bIns="45720" anchor="t">
            <a:noAutofit/>
          </a:bodyPr>
          <a:lstStyle/>
          <a:p>
            <a:pPr marL="0" indent="0" algn="ctr" defTabSz="914400" fontAlgn="auto">
              <a:lnSpc>
                <a:spcPct val="100000"/>
              </a:lnSpc>
              <a:spcBef>
                <a:spcPts val="0"/>
              </a:spcBef>
              <a:spcAft>
                <a:spcPts val="0"/>
              </a:spcAft>
              <a:buFontTx/>
              <a:buNone/>
            </a:pPr>
            <a:r>
              <a:rPr lang="en-US" altLang="ko-KR" sz="1800" b="0" strike="noStrike" cap="none" dirty="0" smtClean="0">
                <a:solidFill>
                  <a:srgbClr val="000000"/>
                </a:solidFill>
                <a:latin typeface="Microsoft YaHei" panose="020B0503020204020204" pitchFamily="34" charset="-122"/>
                <a:ea typeface="Microsoft YaHei" panose="020B0503020204020204" pitchFamily="34" charset="-122"/>
              </a:rPr>
              <a:t> </a:t>
            </a:r>
            <a:r>
              <a:rPr lang="zh-CN" altLang="en-US" sz="2400" b="0" strike="noStrike" cap="none" dirty="0" smtClean="0">
                <a:solidFill>
                  <a:srgbClr val="C00000"/>
                </a:solidFill>
                <a:latin typeface="Microsoft YaHei" panose="020B0503020204020204" pitchFamily="34" charset="-122"/>
                <a:ea typeface="Microsoft YaHei" panose="020B0503020204020204" pitchFamily="34" charset="-122"/>
              </a:rPr>
              <a:t>急性糜烂出血性胃炎</a:t>
            </a:r>
            <a:endParaRPr lang="ko-KR" altLang="en-US" sz="2400" b="0" strike="noStrike" cap="none" dirty="0">
              <a:solidFill>
                <a:srgbClr val="C00000"/>
              </a:solidFill>
              <a:latin typeface="Microsoft YaHei" panose="020B0503020204020204" pitchFamily="34" charset="-122"/>
              <a:ea typeface="华文楷体" charset="0"/>
            </a:endParaRPr>
          </a:p>
        </p:txBody>
      </p:sp>
      <p:sp>
        <p:nvSpPr>
          <p:cNvPr id="35" name="形状 34"/>
          <p:cNvSpPr>
            <a:spLocks/>
          </p:cNvSpPr>
          <p:nvPr/>
        </p:nvSpPr>
        <p:spPr>
          <a:xfrm>
            <a:off x="5760970" y="3420142"/>
            <a:ext cx="2431458" cy="919249"/>
          </a:xfrm>
          <a:prstGeom prst="rect">
            <a:avLst/>
          </a:prstGeom>
          <a:gradFill rotWithShape="1">
            <a:gsLst>
              <a:gs pos="0">
                <a:srgbClr val="A3C4FF"/>
              </a:gs>
              <a:gs pos="35000">
                <a:srgbClr val="BFD5FF"/>
              </a:gs>
              <a:gs pos="100000">
                <a:srgbClr val="E5EEFF"/>
              </a:gs>
            </a:gsLst>
            <a:lin ang="16200000" scaled="1"/>
          </a:gradFill>
          <a:ln w="9525" cap="flat" cmpd="sng">
            <a:solidFill>
              <a:srgbClr val="4A7EBB">
                <a:alpha val="100000"/>
              </a:srgbClr>
            </a:solidFill>
            <a:prstDash val="solid"/>
          </a:ln>
        </p:spPr>
        <p:txBody>
          <a:bodyPr vert="horz" wrap="square" lIns="91440" tIns="45720" rIns="91440" bIns="45720" anchor="t">
            <a:noAutofit/>
          </a:bodyPr>
          <a:lstStyle/>
          <a:p>
            <a:pPr marL="0" indent="0" algn="l" defTabSz="914400" fontAlgn="auto">
              <a:lnSpc>
                <a:spcPct val="100000"/>
              </a:lnSpc>
              <a:spcBef>
                <a:spcPts val="0"/>
              </a:spcBef>
              <a:spcAft>
                <a:spcPts val="0"/>
              </a:spcAft>
              <a:buFontTx/>
              <a:buNone/>
            </a:pPr>
            <a:endParaRPr lang="en-US" altLang="zh-CN" dirty="0">
              <a:solidFill>
                <a:srgbClr val="000000"/>
              </a:solidFill>
              <a:latin typeface="Microsoft YaHei" panose="020B0503020204020204" pitchFamily="34" charset="-122"/>
              <a:ea typeface="Microsoft YaHei" panose="020B0503020204020204" pitchFamily="34" charset="-122"/>
            </a:endParaRPr>
          </a:p>
          <a:p>
            <a:pPr marL="0" indent="0" algn="l" defTabSz="914400" fontAlgn="auto">
              <a:lnSpc>
                <a:spcPct val="100000"/>
              </a:lnSpc>
              <a:spcBef>
                <a:spcPts val="0"/>
              </a:spcBef>
              <a:spcAft>
                <a:spcPts val="0"/>
              </a:spcAft>
              <a:buFontTx/>
              <a:buNone/>
            </a:pPr>
            <a:r>
              <a:rPr lang="zh-CN" altLang="en-US" sz="2400" dirty="0" smtClean="0">
                <a:solidFill>
                  <a:srgbClr val="000000"/>
                </a:solidFill>
                <a:latin typeface="Microsoft YaHei" panose="020B0503020204020204" pitchFamily="34" charset="-122"/>
                <a:ea typeface="Microsoft YaHei" panose="020B0503020204020204" pitchFamily="34" charset="-122"/>
              </a:rPr>
              <a:t>慢性</a:t>
            </a:r>
            <a:r>
              <a:rPr lang="zh-CN" altLang="en-US" sz="2400" dirty="0" smtClean="0">
                <a:solidFill>
                  <a:srgbClr val="000000"/>
                </a:solidFill>
                <a:latin typeface="Microsoft YaHei" panose="020B0503020204020204" pitchFamily="34" charset="-122"/>
                <a:ea typeface="Microsoft YaHei" panose="020B0503020204020204" pitchFamily="34" charset="-122"/>
              </a:rPr>
              <a:t>浅表性胃炎</a:t>
            </a:r>
            <a:endParaRPr lang="en-US" altLang="ko-KR" sz="2400" dirty="0">
              <a:solidFill>
                <a:srgbClr val="000000"/>
              </a:solidFill>
              <a:latin typeface="Microsoft YaHei" panose="020B0503020204020204" pitchFamily="34" charset="-122"/>
              <a:ea typeface="Microsoft YaHei" panose="020B0503020204020204" pitchFamily="34" charset="-122"/>
            </a:endParaRPr>
          </a:p>
        </p:txBody>
      </p:sp>
      <p:sp>
        <p:nvSpPr>
          <p:cNvPr id="36" name="形状 35"/>
          <p:cNvSpPr>
            <a:spLocks/>
          </p:cNvSpPr>
          <p:nvPr/>
        </p:nvSpPr>
        <p:spPr>
          <a:xfrm>
            <a:off x="8678395" y="3437279"/>
            <a:ext cx="2450812" cy="919249"/>
          </a:xfrm>
          <a:prstGeom prst="rect">
            <a:avLst/>
          </a:prstGeom>
          <a:gradFill rotWithShape="1">
            <a:gsLst>
              <a:gs pos="0">
                <a:srgbClr val="A3C4FF"/>
              </a:gs>
              <a:gs pos="35000">
                <a:srgbClr val="BFD5FF"/>
              </a:gs>
              <a:gs pos="100000">
                <a:srgbClr val="E5EEFF"/>
              </a:gs>
            </a:gsLst>
            <a:lin ang="16200000" scaled="1"/>
          </a:gradFill>
          <a:ln w="9525" cap="flat" cmpd="sng">
            <a:solidFill>
              <a:srgbClr val="4A7EBB">
                <a:alpha val="100000"/>
              </a:srgbClr>
            </a:solidFill>
            <a:prstDash val="solid"/>
          </a:ln>
        </p:spPr>
        <p:txBody>
          <a:bodyPr vert="horz" wrap="square" lIns="91440" tIns="45720" rIns="91440" bIns="45720" anchor="t">
            <a:noAutofit/>
          </a:bodyPr>
          <a:lstStyle/>
          <a:p>
            <a:pPr marL="0" indent="0" algn="l" defTabSz="914400" fontAlgn="auto">
              <a:lnSpc>
                <a:spcPct val="100000"/>
              </a:lnSpc>
              <a:spcBef>
                <a:spcPts val="0"/>
              </a:spcBef>
              <a:spcAft>
                <a:spcPts val="0"/>
              </a:spcAft>
              <a:buFontTx/>
              <a:buNone/>
            </a:pPr>
            <a:endParaRPr lang="en-US" altLang="zh-CN" b="0" strike="noStrike" cap="none" dirty="0" smtClean="0">
              <a:solidFill>
                <a:srgbClr val="000000"/>
              </a:solidFill>
              <a:latin typeface="Microsoft YaHei" panose="020B0503020204020204" pitchFamily="34" charset="-122"/>
              <a:ea typeface="Microsoft YaHei" panose="020B0503020204020204" pitchFamily="34" charset="-122"/>
            </a:endParaRPr>
          </a:p>
          <a:p>
            <a:pPr marL="0" indent="0" algn="l" defTabSz="914400" fontAlgn="auto">
              <a:lnSpc>
                <a:spcPct val="100000"/>
              </a:lnSpc>
              <a:spcBef>
                <a:spcPts val="0"/>
              </a:spcBef>
              <a:spcAft>
                <a:spcPts val="0"/>
              </a:spcAft>
              <a:buFontTx/>
              <a:buNone/>
            </a:pPr>
            <a:r>
              <a:rPr lang="en-US" altLang="zh-CN" sz="2400" dirty="0" smtClean="0">
                <a:solidFill>
                  <a:srgbClr val="000000"/>
                </a:solidFill>
                <a:latin typeface="Microsoft YaHei" panose="020B0503020204020204" pitchFamily="34" charset="-122"/>
                <a:ea typeface="Microsoft YaHei" panose="020B0503020204020204" pitchFamily="34" charset="-122"/>
              </a:rPr>
              <a:t> </a:t>
            </a:r>
            <a:r>
              <a:rPr lang="zh-CN" altLang="en-US" sz="2400" b="0" strike="noStrike" cap="none" dirty="0" smtClean="0">
                <a:solidFill>
                  <a:srgbClr val="000000"/>
                </a:solidFill>
                <a:latin typeface="Microsoft YaHei" panose="020B0503020204020204" pitchFamily="34" charset="-122"/>
                <a:ea typeface="Microsoft YaHei" panose="020B0503020204020204" pitchFamily="34" charset="-122"/>
              </a:rPr>
              <a:t>慢性萎缩性胃炎</a:t>
            </a:r>
            <a:endParaRPr lang="ko-KR" altLang="en-US" sz="2400" b="0" strike="noStrike" cap="none" dirty="0">
              <a:solidFill>
                <a:srgbClr val="000000"/>
              </a:solidFill>
              <a:latin typeface="Microsoft YaHei" panose="020B0503020204020204" pitchFamily="34" charset="-122"/>
              <a:ea typeface="华文楷体" charset="0"/>
            </a:endParaRPr>
          </a:p>
        </p:txBody>
      </p:sp>
      <p:sp>
        <p:nvSpPr>
          <p:cNvPr id="37" name="形状 36"/>
          <p:cNvSpPr>
            <a:spLocks/>
          </p:cNvSpPr>
          <p:nvPr/>
        </p:nvSpPr>
        <p:spPr>
          <a:xfrm>
            <a:off x="6671270" y="5396640"/>
            <a:ext cx="2664296" cy="509825"/>
          </a:xfrm>
          <a:prstGeom prst="rect">
            <a:avLst/>
          </a:prstGeom>
          <a:gradFill rotWithShape="1">
            <a:gsLst>
              <a:gs pos="0">
                <a:srgbClr val="A3C4FF"/>
              </a:gs>
              <a:gs pos="35000">
                <a:srgbClr val="BFD5FF"/>
              </a:gs>
              <a:gs pos="100000">
                <a:srgbClr val="E5EEFF"/>
              </a:gs>
            </a:gsLst>
            <a:lin ang="16200000" scaled="1"/>
          </a:gradFill>
          <a:ln w="9525" cap="flat" cmpd="sng">
            <a:solidFill>
              <a:srgbClr val="4A7EBB">
                <a:alpha val="100000"/>
              </a:srgbClr>
            </a:solidFill>
            <a:prstDash val="solid"/>
          </a:ln>
        </p:spPr>
        <p:txBody>
          <a:bodyPr vert="horz" wrap="square" lIns="91440" tIns="45720" rIns="91440" bIns="45720" anchor="t">
            <a:noAutofit/>
          </a:bodyPr>
          <a:lstStyle/>
          <a:p>
            <a:pPr marL="0" indent="0" algn="l" defTabSz="914400" fontAlgn="auto">
              <a:lnSpc>
                <a:spcPct val="100000"/>
              </a:lnSpc>
              <a:spcBef>
                <a:spcPts val="0"/>
              </a:spcBef>
              <a:spcAft>
                <a:spcPts val="0"/>
              </a:spcAft>
              <a:buFontTx/>
              <a:buNone/>
            </a:pPr>
            <a:r>
              <a:rPr lang="zh-CN" altLang="en-US" b="0" strike="noStrike" cap="none" dirty="0" smtClean="0">
                <a:solidFill>
                  <a:srgbClr val="000000"/>
                </a:solidFill>
                <a:latin typeface="Microsoft YaHei" panose="020B0503020204020204" pitchFamily="34" charset="-122"/>
                <a:ea typeface="Microsoft YaHei" panose="020B0503020204020204" pitchFamily="34" charset="-122"/>
              </a:rPr>
              <a:t> </a:t>
            </a:r>
            <a:r>
              <a:rPr lang="en-US" altLang="zh-CN" sz="2400" dirty="0" smtClean="0">
                <a:solidFill>
                  <a:srgbClr val="000000"/>
                </a:solidFill>
                <a:latin typeface="Microsoft YaHei" panose="020B0503020204020204" pitchFamily="34" charset="-122"/>
                <a:ea typeface="Microsoft YaHei" panose="020B0503020204020204" pitchFamily="34" charset="-122"/>
              </a:rPr>
              <a:t> </a:t>
            </a:r>
            <a:r>
              <a:rPr lang="zh-CN" altLang="en-US" sz="2400" b="0" strike="noStrike" cap="none" dirty="0" smtClean="0">
                <a:solidFill>
                  <a:srgbClr val="000000"/>
                </a:solidFill>
                <a:latin typeface="Microsoft YaHei" panose="020B0503020204020204" pitchFamily="34" charset="-122"/>
                <a:ea typeface="Microsoft YaHei" panose="020B0503020204020204" pitchFamily="34" charset="-122"/>
              </a:rPr>
              <a:t>多灶萎缩性胃炎</a:t>
            </a:r>
            <a:endParaRPr lang="ko-KR" altLang="en-US" sz="2400" b="0" strike="noStrike" cap="none" dirty="0">
              <a:solidFill>
                <a:srgbClr val="000000"/>
              </a:solidFill>
              <a:latin typeface="Microsoft YaHei" panose="020B0503020204020204" pitchFamily="34" charset="-122"/>
              <a:ea typeface="华文楷体" charset="0"/>
            </a:endParaRPr>
          </a:p>
        </p:txBody>
      </p:sp>
      <p:sp>
        <p:nvSpPr>
          <p:cNvPr id="38" name="形状 37"/>
          <p:cNvSpPr>
            <a:spLocks/>
          </p:cNvSpPr>
          <p:nvPr/>
        </p:nvSpPr>
        <p:spPr>
          <a:xfrm>
            <a:off x="9551590" y="5369133"/>
            <a:ext cx="2638823" cy="537332"/>
          </a:xfrm>
          <a:prstGeom prst="rect">
            <a:avLst/>
          </a:prstGeom>
          <a:gradFill rotWithShape="1">
            <a:gsLst>
              <a:gs pos="0">
                <a:srgbClr val="A3C4FF"/>
              </a:gs>
              <a:gs pos="35000">
                <a:srgbClr val="BFD5FF"/>
              </a:gs>
              <a:gs pos="100000">
                <a:srgbClr val="E5EEFF"/>
              </a:gs>
            </a:gsLst>
            <a:lin ang="16200000" scaled="1"/>
          </a:gradFill>
          <a:ln w="9525" cap="flat" cmpd="sng">
            <a:solidFill>
              <a:srgbClr val="4A7EBB">
                <a:alpha val="100000"/>
              </a:srgbClr>
            </a:solidFill>
            <a:prstDash val="solid"/>
          </a:ln>
        </p:spPr>
        <p:txBody>
          <a:bodyPr vert="horz" wrap="square" lIns="91440" tIns="45720" rIns="91440" bIns="45720" anchor="t">
            <a:noAutofit/>
          </a:bodyPr>
          <a:lstStyle/>
          <a:p>
            <a:pPr marL="0" indent="0" algn="l" defTabSz="914400" fontAlgn="auto">
              <a:lnSpc>
                <a:spcPct val="100000"/>
              </a:lnSpc>
              <a:spcBef>
                <a:spcPts val="0"/>
              </a:spcBef>
              <a:spcAft>
                <a:spcPts val="0"/>
              </a:spcAft>
              <a:buFontTx/>
              <a:buNone/>
            </a:pPr>
            <a:r>
              <a:rPr lang="zh-CN" altLang="en-US" sz="2400" b="0" strike="noStrike" cap="none" dirty="0" smtClean="0">
                <a:solidFill>
                  <a:srgbClr val="000000"/>
                </a:solidFill>
                <a:latin typeface="Microsoft YaHei" panose="020B0503020204020204" pitchFamily="34" charset="-122"/>
                <a:ea typeface="Microsoft YaHei" panose="020B0503020204020204" pitchFamily="34" charset="-122"/>
              </a:rPr>
              <a:t>自身免疫</a:t>
            </a:r>
            <a:r>
              <a:rPr lang="zh-CN" altLang="en-US" sz="2400" b="0" strike="noStrike" cap="none" dirty="0" smtClean="0">
                <a:solidFill>
                  <a:srgbClr val="000000"/>
                </a:solidFill>
                <a:latin typeface="Microsoft YaHei" panose="020B0503020204020204" pitchFamily="34" charset="-122"/>
                <a:ea typeface="Microsoft YaHei" panose="020B0503020204020204" pitchFamily="34" charset="-122"/>
              </a:rPr>
              <a:t>性性胃炎</a:t>
            </a:r>
            <a:endParaRPr lang="ko-KR" altLang="en-US" sz="2400" b="0" strike="noStrike" cap="none" dirty="0">
              <a:solidFill>
                <a:srgbClr val="000000"/>
              </a:solidFill>
              <a:latin typeface="Microsoft YaHei" panose="020B0503020204020204" pitchFamily="34" charset="-122"/>
              <a:ea typeface="华文楷体" charset="0"/>
            </a:endParaRPr>
          </a:p>
        </p:txBody>
      </p:sp>
      <p:cxnSp>
        <p:nvCxnSpPr>
          <p:cNvPr id="40" name="形状 39"/>
          <p:cNvCxnSpPr>
            <a:cxnSpLocks/>
          </p:cNvCxnSpPr>
          <p:nvPr/>
        </p:nvCxnSpPr>
        <p:spPr>
          <a:xfrm flipV="1">
            <a:off x="3470687" y="1904811"/>
            <a:ext cx="4324437" cy="26669"/>
          </a:xfrm>
          <a:prstGeom prst="line">
            <a:avLst/>
          </a:prstGeom>
          <a:gradFill rotWithShape="1">
            <a:gsLst>
              <a:gs pos="0">
                <a:srgbClr val="A3C4FF"/>
              </a:gs>
              <a:gs pos="35000">
                <a:srgbClr val="BFD5FF"/>
              </a:gs>
              <a:gs pos="100000">
                <a:srgbClr val="E5EEFF"/>
              </a:gs>
            </a:gsLst>
            <a:lin ang="16200000" scaled="1"/>
          </a:gradFill>
          <a:ln w="9525" cap="flat" cmpd="sng">
            <a:solidFill>
              <a:srgbClr val="4A7EBB">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41" name="形状 40"/>
          <p:cNvCxnSpPr/>
          <p:nvPr/>
        </p:nvCxnSpPr>
        <p:spPr>
          <a:xfrm>
            <a:off x="3470687" y="1936244"/>
            <a:ext cx="635" cy="217170"/>
          </a:xfrm>
          <a:prstGeom prst="line">
            <a:avLst/>
          </a:prstGeom>
          <a:gradFill rotWithShape="1">
            <a:gsLst>
              <a:gs pos="0">
                <a:srgbClr val="A3C4FF"/>
              </a:gs>
              <a:gs pos="35000">
                <a:srgbClr val="BFD5FF"/>
              </a:gs>
              <a:gs pos="100000">
                <a:srgbClr val="E5EEFF"/>
              </a:gs>
            </a:gsLst>
            <a:lin ang="16200000" scaled="1"/>
          </a:gradFill>
          <a:ln w="9525" cap="flat" cmpd="sng">
            <a:solidFill>
              <a:srgbClr val="4A7EBB">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42" name="形状 41"/>
          <p:cNvCxnSpPr/>
          <p:nvPr/>
        </p:nvCxnSpPr>
        <p:spPr>
          <a:xfrm>
            <a:off x="7794489" y="1918113"/>
            <a:ext cx="635" cy="217170"/>
          </a:xfrm>
          <a:prstGeom prst="line">
            <a:avLst/>
          </a:prstGeom>
          <a:gradFill rotWithShape="1">
            <a:gsLst>
              <a:gs pos="0">
                <a:srgbClr val="A3C4FF"/>
              </a:gs>
              <a:gs pos="35000">
                <a:srgbClr val="BFD5FF"/>
              </a:gs>
              <a:gs pos="100000">
                <a:srgbClr val="E5EEFF"/>
              </a:gs>
            </a:gsLst>
            <a:lin ang="16200000" scaled="1"/>
          </a:gradFill>
          <a:ln w="9525" cap="flat" cmpd="sng">
            <a:solidFill>
              <a:srgbClr val="4A7EBB">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43" name="形状 42"/>
          <p:cNvCxnSpPr>
            <a:stCxn id="32" idx="2"/>
          </p:cNvCxnSpPr>
          <p:nvPr/>
        </p:nvCxnSpPr>
        <p:spPr>
          <a:xfrm>
            <a:off x="3470687" y="2582383"/>
            <a:ext cx="0" cy="291329"/>
          </a:xfrm>
          <a:prstGeom prst="line">
            <a:avLst/>
          </a:prstGeom>
          <a:gradFill rotWithShape="1">
            <a:gsLst>
              <a:gs pos="0">
                <a:srgbClr val="A3C4FF"/>
              </a:gs>
              <a:gs pos="35000">
                <a:srgbClr val="BFD5FF"/>
              </a:gs>
              <a:gs pos="100000">
                <a:srgbClr val="E5EEFF"/>
              </a:gs>
            </a:gsLst>
            <a:lin ang="16200000" scaled="1"/>
          </a:gradFill>
          <a:ln w="9525" cap="flat" cmpd="sng">
            <a:solidFill>
              <a:srgbClr val="4A7EBB">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44" name="形状 43"/>
          <p:cNvCxnSpPr/>
          <p:nvPr/>
        </p:nvCxnSpPr>
        <p:spPr>
          <a:xfrm>
            <a:off x="4356942" y="2860377"/>
            <a:ext cx="1905" cy="499745"/>
          </a:xfrm>
          <a:prstGeom prst="line">
            <a:avLst/>
          </a:prstGeom>
          <a:gradFill rotWithShape="1">
            <a:gsLst>
              <a:gs pos="0">
                <a:srgbClr val="A3C4FF"/>
              </a:gs>
              <a:gs pos="35000">
                <a:srgbClr val="BFD5FF"/>
              </a:gs>
              <a:gs pos="100000">
                <a:srgbClr val="E5EEFF"/>
              </a:gs>
            </a:gsLst>
            <a:lin ang="16200000" scaled="1"/>
          </a:gradFill>
          <a:ln w="9525" cap="flat" cmpd="sng">
            <a:solidFill>
              <a:srgbClr val="4A7EBB">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46" name="形状 45"/>
          <p:cNvCxnSpPr/>
          <p:nvPr/>
        </p:nvCxnSpPr>
        <p:spPr>
          <a:xfrm>
            <a:off x="10985890" y="4880036"/>
            <a:ext cx="635" cy="502920"/>
          </a:xfrm>
          <a:prstGeom prst="line">
            <a:avLst/>
          </a:prstGeom>
          <a:gradFill rotWithShape="1">
            <a:gsLst>
              <a:gs pos="0">
                <a:srgbClr val="A3C4FF"/>
              </a:gs>
              <a:gs pos="35000">
                <a:srgbClr val="BFD5FF"/>
              </a:gs>
              <a:gs pos="100000">
                <a:srgbClr val="E5EEFF"/>
              </a:gs>
            </a:gsLst>
            <a:lin ang="16200000" scaled="1"/>
          </a:gradFill>
          <a:ln w="9525" cap="flat" cmpd="sng">
            <a:solidFill>
              <a:srgbClr val="4A7EBB">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47" name="形状 46"/>
          <p:cNvCxnSpPr/>
          <p:nvPr/>
        </p:nvCxnSpPr>
        <p:spPr>
          <a:xfrm>
            <a:off x="8138153" y="4866212"/>
            <a:ext cx="635" cy="502920"/>
          </a:xfrm>
          <a:prstGeom prst="line">
            <a:avLst/>
          </a:prstGeom>
          <a:gradFill rotWithShape="1">
            <a:gsLst>
              <a:gs pos="0">
                <a:srgbClr val="A3C4FF"/>
              </a:gs>
              <a:gs pos="35000">
                <a:srgbClr val="BFD5FF"/>
              </a:gs>
              <a:gs pos="100000">
                <a:srgbClr val="E5EEFF"/>
              </a:gs>
            </a:gsLst>
            <a:lin ang="16200000" scaled="1"/>
          </a:gradFill>
          <a:ln w="9525" cap="flat" cmpd="sng">
            <a:solidFill>
              <a:srgbClr val="4A7EBB">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48" name="形状 47"/>
          <p:cNvCxnSpPr/>
          <p:nvPr/>
        </p:nvCxnSpPr>
        <p:spPr>
          <a:xfrm>
            <a:off x="9781627" y="4365096"/>
            <a:ext cx="2540" cy="502920"/>
          </a:xfrm>
          <a:prstGeom prst="line">
            <a:avLst/>
          </a:prstGeom>
          <a:gradFill rotWithShape="1">
            <a:gsLst>
              <a:gs pos="0">
                <a:srgbClr val="A3C4FF"/>
              </a:gs>
              <a:gs pos="35000">
                <a:srgbClr val="BFD5FF"/>
              </a:gs>
              <a:gs pos="100000">
                <a:srgbClr val="E5EEFF"/>
              </a:gs>
            </a:gsLst>
            <a:lin ang="16200000" scaled="1"/>
          </a:gradFill>
          <a:ln w="9525" cap="flat" cmpd="sng">
            <a:solidFill>
              <a:srgbClr val="4A7EBB">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49" name="形状 48"/>
          <p:cNvCxnSpPr/>
          <p:nvPr/>
        </p:nvCxnSpPr>
        <p:spPr>
          <a:xfrm>
            <a:off x="5661253" y="1547941"/>
            <a:ext cx="1905" cy="356870"/>
          </a:xfrm>
          <a:prstGeom prst="line">
            <a:avLst/>
          </a:prstGeom>
          <a:gradFill rotWithShape="1">
            <a:gsLst>
              <a:gs pos="0">
                <a:srgbClr val="A3C4FF"/>
              </a:gs>
              <a:gs pos="35000">
                <a:srgbClr val="BFD5FF"/>
              </a:gs>
              <a:gs pos="100000">
                <a:srgbClr val="E5EEFF"/>
              </a:gs>
            </a:gsLst>
            <a:lin ang="16200000" scaled="1"/>
          </a:gradFill>
          <a:ln w="9525" cap="flat" cmpd="sng">
            <a:solidFill>
              <a:srgbClr val="4A7EBB">
                <a:alpha val="100000"/>
              </a:srgbClr>
            </a:solidFill>
            <a:prstDash val="solid"/>
          </a:ln>
        </p:spPr>
        <p:style>
          <a:lnRef idx="1">
            <a:schemeClr val="accent1"/>
          </a:lnRef>
          <a:fillRef idx="0">
            <a:schemeClr val="accent1"/>
          </a:fillRef>
          <a:effectRef idx="0">
            <a:schemeClr val="accent1"/>
          </a:effectRef>
          <a:fontRef idx="minor">
            <a:schemeClr val="tx1"/>
          </a:fontRef>
        </p:style>
      </p:cxnSp>
      <p:sp>
        <p:nvSpPr>
          <p:cNvPr id="26" name="文本框 92">
            <a:extLst>
              <a:ext uri="{FF2B5EF4-FFF2-40B4-BE49-F238E27FC236}">
                <a16:creationId xmlns="" xmlns:a16="http://schemas.microsoft.com/office/drawing/2014/main" id="{B0D19AFF-DF4C-E445-9D10-AFA89EBE6965}"/>
              </a:ext>
            </a:extLst>
          </p:cNvPr>
          <p:cNvSpPr txBox="1"/>
          <p:nvPr/>
        </p:nvSpPr>
        <p:spPr>
          <a:xfrm rot="21172913">
            <a:off x="70244" y="165425"/>
            <a:ext cx="2329921" cy="723263"/>
          </a:xfrm>
          <a:prstGeom prst="rect">
            <a:avLst/>
          </a:prstGeom>
          <a:noFill/>
        </p:spPr>
        <p:txBody>
          <a:bodyPr wrap="square" lIns="91430" tIns="45714" rIns="91430" bIns="45714" rtlCol="0">
            <a:spAutoFit/>
          </a:bodyPr>
          <a:lstStyle/>
          <a:p>
            <a:r>
              <a:rPr lang="zh-CN" altLang="en-US" sz="41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常见疾病</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cxnSp>
        <p:nvCxnSpPr>
          <p:cNvPr id="28" name="形状 39"/>
          <p:cNvCxnSpPr>
            <a:cxnSpLocks/>
          </p:cNvCxnSpPr>
          <p:nvPr/>
        </p:nvCxnSpPr>
        <p:spPr>
          <a:xfrm flipV="1">
            <a:off x="1355501" y="2847044"/>
            <a:ext cx="3001441" cy="13333"/>
          </a:xfrm>
          <a:prstGeom prst="line">
            <a:avLst/>
          </a:prstGeom>
          <a:gradFill rotWithShape="1">
            <a:gsLst>
              <a:gs pos="0">
                <a:srgbClr val="A3C4FF"/>
              </a:gs>
              <a:gs pos="35000">
                <a:srgbClr val="BFD5FF"/>
              </a:gs>
              <a:gs pos="100000">
                <a:srgbClr val="E5EEFF"/>
              </a:gs>
            </a:gsLst>
            <a:lin ang="16200000" scaled="1"/>
          </a:gradFill>
          <a:ln w="9525" cap="flat" cmpd="sng">
            <a:solidFill>
              <a:srgbClr val="4A7EBB">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50" name="形状 39"/>
          <p:cNvCxnSpPr>
            <a:cxnSpLocks/>
          </p:cNvCxnSpPr>
          <p:nvPr/>
        </p:nvCxnSpPr>
        <p:spPr>
          <a:xfrm>
            <a:off x="6976699" y="2937534"/>
            <a:ext cx="2847102" cy="28502"/>
          </a:xfrm>
          <a:prstGeom prst="line">
            <a:avLst/>
          </a:prstGeom>
          <a:gradFill rotWithShape="1">
            <a:gsLst>
              <a:gs pos="0">
                <a:srgbClr val="A3C4FF"/>
              </a:gs>
              <a:gs pos="35000">
                <a:srgbClr val="BFD5FF"/>
              </a:gs>
              <a:gs pos="100000">
                <a:srgbClr val="E5EEFF"/>
              </a:gs>
            </a:gsLst>
            <a:lin ang="16200000" scaled="1"/>
          </a:gradFill>
          <a:ln w="9525" cap="flat" cmpd="sng">
            <a:solidFill>
              <a:srgbClr val="4A7EBB">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51" name="形状 43"/>
          <p:cNvCxnSpPr/>
          <p:nvPr/>
        </p:nvCxnSpPr>
        <p:spPr>
          <a:xfrm>
            <a:off x="1355501" y="2860377"/>
            <a:ext cx="1905" cy="499745"/>
          </a:xfrm>
          <a:prstGeom prst="line">
            <a:avLst/>
          </a:prstGeom>
          <a:gradFill rotWithShape="1">
            <a:gsLst>
              <a:gs pos="0">
                <a:srgbClr val="A3C4FF"/>
              </a:gs>
              <a:gs pos="35000">
                <a:srgbClr val="BFD5FF"/>
              </a:gs>
              <a:gs pos="100000">
                <a:srgbClr val="E5EEFF"/>
              </a:gs>
            </a:gsLst>
            <a:lin ang="16200000" scaled="1"/>
          </a:gradFill>
          <a:ln w="9525" cap="flat" cmpd="sng">
            <a:solidFill>
              <a:srgbClr val="4A7EBB">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52" name="形状 42"/>
          <p:cNvCxnSpPr/>
          <p:nvPr/>
        </p:nvCxnSpPr>
        <p:spPr>
          <a:xfrm>
            <a:off x="7797683" y="2602719"/>
            <a:ext cx="0" cy="291329"/>
          </a:xfrm>
          <a:prstGeom prst="line">
            <a:avLst/>
          </a:prstGeom>
          <a:gradFill rotWithShape="1">
            <a:gsLst>
              <a:gs pos="0">
                <a:srgbClr val="A3C4FF"/>
              </a:gs>
              <a:gs pos="35000">
                <a:srgbClr val="BFD5FF"/>
              </a:gs>
              <a:gs pos="100000">
                <a:srgbClr val="E5EEFF"/>
              </a:gs>
            </a:gsLst>
            <a:lin ang="16200000" scaled="1"/>
          </a:gradFill>
          <a:ln w="9525" cap="flat" cmpd="sng">
            <a:solidFill>
              <a:srgbClr val="4A7EBB">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53" name="形状 43"/>
          <p:cNvCxnSpPr/>
          <p:nvPr/>
        </p:nvCxnSpPr>
        <p:spPr>
          <a:xfrm>
            <a:off x="6976699" y="2937534"/>
            <a:ext cx="1905" cy="499745"/>
          </a:xfrm>
          <a:prstGeom prst="line">
            <a:avLst/>
          </a:prstGeom>
          <a:gradFill rotWithShape="1">
            <a:gsLst>
              <a:gs pos="0">
                <a:srgbClr val="A3C4FF"/>
              </a:gs>
              <a:gs pos="35000">
                <a:srgbClr val="BFD5FF"/>
              </a:gs>
              <a:gs pos="100000">
                <a:srgbClr val="E5EEFF"/>
              </a:gs>
            </a:gsLst>
            <a:lin ang="16200000" scaled="1"/>
          </a:gradFill>
          <a:ln w="9525" cap="flat" cmpd="sng">
            <a:solidFill>
              <a:srgbClr val="4A7EBB">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54" name="形状 43"/>
          <p:cNvCxnSpPr/>
          <p:nvPr/>
        </p:nvCxnSpPr>
        <p:spPr>
          <a:xfrm>
            <a:off x="9823801" y="2928966"/>
            <a:ext cx="1905" cy="499745"/>
          </a:xfrm>
          <a:prstGeom prst="line">
            <a:avLst/>
          </a:prstGeom>
          <a:gradFill rotWithShape="1">
            <a:gsLst>
              <a:gs pos="0">
                <a:srgbClr val="A3C4FF"/>
              </a:gs>
              <a:gs pos="35000">
                <a:srgbClr val="BFD5FF"/>
              </a:gs>
              <a:gs pos="100000">
                <a:srgbClr val="E5EEFF"/>
              </a:gs>
            </a:gsLst>
            <a:lin ang="16200000" scaled="1"/>
          </a:gradFill>
          <a:ln w="9525" cap="flat" cmpd="sng">
            <a:solidFill>
              <a:srgbClr val="4A7EBB">
                <a:alpha val="10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55" name="形状 39"/>
          <p:cNvCxnSpPr>
            <a:cxnSpLocks/>
          </p:cNvCxnSpPr>
          <p:nvPr/>
        </p:nvCxnSpPr>
        <p:spPr>
          <a:xfrm flipV="1">
            <a:off x="8138788" y="4862899"/>
            <a:ext cx="2847102" cy="10233"/>
          </a:xfrm>
          <a:prstGeom prst="line">
            <a:avLst/>
          </a:prstGeom>
          <a:gradFill rotWithShape="1">
            <a:gsLst>
              <a:gs pos="0">
                <a:srgbClr val="A3C4FF"/>
              </a:gs>
              <a:gs pos="35000">
                <a:srgbClr val="BFD5FF"/>
              </a:gs>
              <a:gs pos="100000">
                <a:srgbClr val="E5EEFF"/>
              </a:gs>
            </a:gsLst>
            <a:lin ang="16200000" scaled="1"/>
          </a:gradFill>
          <a:ln w="9525" cap="flat" cmpd="sng">
            <a:solidFill>
              <a:srgbClr val="4A7EBB">
                <a:alpha val="100000"/>
              </a:srgbClr>
            </a:solidFill>
            <a:prstDash val="solid"/>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606" y="3896903"/>
            <a:ext cx="4333825" cy="3094350"/>
          </a:xfrm>
          <a:prstGeom prst="rect">
            <a:avLst/>
          </a:prstGeom>
        </p:spPr>
      </p:pic>
    </p:spTree>
    <p:extLst>
      <p:ext uri="{BB962C8B-B14F-4D97-AF65-F5344CB8AC3E}">
        <p14:creationId xmlns:p14="http://schemas.microsoft.com/office/powerpoint/2010/main" val="38048644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18D5ACA-62CA-46DB-AD6B-12EDD6D51A23}" type="slidenum">
              <a:rPr lang="zh-CN" altLang="en-US" smtClean="0"/>
              <a:pPr/>
              <a:t>34</a:t>
            </a:fld>
            <a:endParaRPr lang="zh-CN" altLang="en-US" dirty="0"/>
          </a:p>
        </p:txBody>
      </p:sp>
      <p:sp>
        <p:nvSpPr>
          <p:cNvPr id="3" name="TextBox 12"/>
          <p:cNvSpPr txBox="1"/>
          <p:nvPr/>
        </p:nvSpPr>
        <p:spPr>
          <a:xfrm>
            <a:off x="2666182" y="1786721"/>
            <a:ext cx="8906602" cy="3046988"/>
          </a:xfrm>
          <a:prstGeom prst="rect">
            <a:avLst/>
          </a:prstGeom>
          <a:ln w="28575">
            <a:solidFill>
              <a:srgbClr val="CC0050"/>
            </a:solidFill>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pPr>
              <a:lnSpc>
                <a:spcPct val="120000"/>
              </a:lnSpc>
            </a:pPr>
            <a:r>
              <a:rPr lang="en-US" altLang="zh-CN" sz="3200" dirty="0" smtClean="0">
                <a:latin typeface="华文新魏" panose="02010800040101010101" pitchFamily="2" charset="-122"/>
                <a:ea typeface="华文新魏" panose="02010800040101010101" pitchFamily="2" charset="-122"/>
                <a:sym typeface="Wingdings" panose="05000000000000000000" pitchFamily="2" charset="2"/>
              </a:rPr>
              <a:t>1.</a:t>
            </a:r>
            <a:r>
              <a:rPr lang="zh-CN" altLang="en-US" sz="3200" dirty="0" smtClean="0">
                <a:latin typeface="华文新魏" panose="02010800040101010101" pitchFamily="2" charset="-122"/>
                <a:ea typeface="华文新魏" panose="02010800040101010101" pitchFamily="2" charset="-122"/>
                <a:sym typeface="Wingdings" panose="05000000000000000000" pitchFamily="2" charset="2"/>
              </a:rPr>
              <a:t>药物</a:t>
            </a:r>
            <a:r>
              <a:rPr lang="zh-CN" altLang="en-US" sz="3200" dirty="0">
                <a:latin typeface="华文新魏" panose="02010800040101010101" pitchFamily="2" charset="-122"/>
                <a:ea typeface="华文新魏" panose="02010800040101010101" pitchFamily="2" charset="-122"/>
                <a:sym typeface="Wingdings" panose="05000000000000000000" pitchFamily="2" charset="2"/>
              </a:rPr>
              <a:t>：非甾体抗炎药、铁剂</a:t>
            </a:r>
            <a:r>
              <a:rPr lang="zh-CN" altLang="en-US" sz="3200" dirty="0" smtClean="0">
                <a:latin typeface="华文新魏" panose="02010800040101010101" pitchFamily="2" charset="-122"/>
                <a:ea typeface="华文新魏" panose="02010800040101010101" pitchFamily="2" charset="-122"/>
                <a:sym typeface="Wingdings" panose="05000000000000000000" pitchFamily="2" charset="2"/>
              </a:rPr>
              <a:t>、口服氯化钾、某些抗肿瘤药</a:t>
            </a:r>
            <a:endParaRPr lang="en-US" altLang="zh-CN" sz="3200" dirty="0">
              <a:latin typeface="华文新魏" panose="02010800040101010101" pitchFamily="2" charset="-122"/>
              <a:ea typeface="华文新魏" panose="02010800040101010101" pitchFamily="2" charset="-122"/>
              <a:sym typeface="Wingdings" panose="05000000000000000000" pitchFamily="2" charset="2"/>
            </a:endParaRPr>
          </a:p>
          <a:p>
            <a:pPr>
              <a:lnSpc>
                <a:spcPct val="120000"/>
              </a:lnSpc>
            </a:pPr>
            <a:r>
              <a:rPr lang="en-US" altLang="zh-CN" sz="3200" dirty="0" smtClean="0">
                <a:latin typeface="华文新魏" panose="02010800040101010101" pitchFamily="2" charset="-122"/>
                <a:ea typeface="华文新魏" panose="02010800040101010101" pitchFamily="2" charset="-122"/>
                <a:sym typeface="Wingdings" panose="05000000000000000000" pitchFamily="2" charset="2"/>
              </a:rPr>
              <a:t>2</a:t>
            </a:r>
            <a:r>
              <a:rPr lang="en-US" altLang="zh-CN" sz="3200" dirty="0">
                <a:latin typeface="华文新魏" panose="02010800040101010101" pitchFamily="2" charset="-122"/>
                <a:ea typeface="华文新魏" panose="02010800040101010101" pitchFamily="2" charset="-122"/>
                <a:sym typeface="Wingdings" panose="05000000000000000000" pitchFamily="2" charset="2"/>
              </a:rPr>
              <a:t>.</a:t>
            </a:r>
            <a:r>
              <a:rPr lang="zh-CN" altLang="en-US" sz="3200" dirty="0" smtClean="0">
                <a:latin typeface="华文新魏" panose="02010800040101010101" pitchFamily="2" charset="-122"/>
                <a:ea typeface="华文新魏" panose="02010800040101010101" pitchFamily="2" charset="-122"/>
                <a:sym typeface="Wingdings" panose="05000000000000000000" pitchFamily="2" charset="2"/>
              </a:rPr>
              <a:t>应激</a:t>
            </a:r>
            <a:r>
              <a:rPr lang="zh-CN" altLang="en-US" sz="3200" dirty="0">
                <a:latin typeface="华文新魏" panose="02010800040101010101" pitchFamily="2" charset="-122"/>
                <a:ea typeface="华文新魏" panose="02010800040101010101" pitchFamily="2" charset="-122"/>
                <a:sym typeface="Wingdings" panose="05000000000000000000" pitchFamily="2" charset="2"/>
              </a:rPr>
              <a:t>：严重创伤、大手术、大面积烧伤、急性心梗、颅内</a:t>
            </a:r>
            <a:r>
              <a:rPr lang="zh-CN" altLang="en-US" sz="3200" dirty="0" smtClean="0">
                <a:latin typeface="华文新魏" panose="02010800040101010101" pitchFamily="2" charset="-122"/>
                <a:ea typeface="华文新魏" panose="02010800040101010101" pitchFamily="2" charset="-122"/>
                <a:sym typeface="Wingdings" panose="05000000000000000000" pitchFamily="2" charset="2"/>
              </a:rPr>
              <a:t>病、严重脏器病变或多脏器功能衰竭</a:t>
            </a:r>
            <a:endParaRPr lang="en-US" altLang="zh-CN" sz="3200" dirty="0">
              <a:latin typeface="华文新魏" panose="02010800040101010101" pitchFamily="2" charset="-122"/>
              <a:ea typeface="华文新魏" panose="02010800040101010101" pitchFamily="2" charset="-122"/>
              <a:sym typeface="Wingdings" panose="05000000000000000000" pitchFamily="2" charset="2"/>
            </a:endParaRPr>
          </a:p>
          <a:p>
            <a:pPr>
              <a:lnSpc>
                <a:spcPct val="120000"/>
              </a:lnSpc>
            </a:pPr>
            <a:r>
              <a:rPr lang="en-US" altLang="zh-CN" sz="3200" dirty="0" smtClean="0">
                <a:latin typeface="华文新魏" panose="02010800040101010101" pitchFamily="2" charset="-122"/>
                <a:ea typeface="华文新魏" panose="02010800040101010101" pitchFamily="2" charset="-122"/>
                <a:sym typeface="Wingdings" panose="05000000000000000000" pitchFamily="2" charset="2"/>
              </a:rPr>
              <a:t>3.</a:t>
            </a:r>
            <a:r>
              <a:rPr lang="zh-CN" altLang="en-US" sz="3200" dirty="0" smtClean="0">
                <a:solidFill>
                  <a:srgbClr val="FF0000"/>
                </a:solidFill>
                <a:latin typeface="华文新魏" panose="02010800040101010101" pitchFamily="2" charset="-122"/>
                <a:ea typeface="华文新魏" panose="02010800040101010101" pitchFamily="2" charset="-122"/>
                <a:sym typeface="Wingdings" panose="05000000000000000000" pitchFamily="2" charset="2"/>
              </a:rPr>
              <a:t>乙醇</a:t>
            </a:r>
            <a:endParaRPr lang="en-US" altLang="zh-CN" sz="3200" dirty="0">
              <a:solidFill>
                <a:srgbClr val="FF0000"/>
              </a:solidFill>
              <a:latin typeface="华文新魏" panose="02010800040101010101" pitchFamily="2" charset="-122"/>
              <a:ea typeface="华文新魏" panose="02010800040101010101" pitchFamily="2" charset="-122"/>
            </a:endParaRPr>
          </a:p>
        </p:txBody>
      </p:sp>
      <p:sp>
        <p:nvSpPr>
          <p:cNvPr id="7" name="矩形 6"/>
          <p:cNvSpPr/>
          <p:nvPr/>
        </p:nvSpPr>
        <p:spPr>
          <a:xfrm>
            <a:off x="598922" y="2048250"/>
            <a:ext cx="1696725" cy="1055498"/>
          </a:xfrm>
          <a:prstGeom prst="rect">
            <a:avLst/>
          </a:prstGeom>
          <a:solidFill>
            <a:srgbClr val="E40233"/>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936280" y="2251476"/>
            <a:ext cx="1500198" cy="584775"/>
          </a:xfrm>
          <a:prstGeom prst="rect">
            <a:avLst/>
          </a:prstGeom>
        </p:spPr>
        <p:txBody>
          <a:bodyPr wrap="square">
            <a:spAutoFit/>
          </a:bodyPr>
          <a:lstStyle/>
          <a:p>
            <a:r>
              <a:rPr lang="zh-CN" altLang="en-US" sz="3200" b="1" dirty="0" smtClean="0">
                <a:solidFill>
                  <a:schemeClr val="bg1"/>
                </a:solidFill>
                <a:latin typeface="微软雅黑" panose="020B0503020204020204" pitchFamily="34" charset="-122"/>
                <a:ea typeface="微软雅黑" panose="020B0503020204020204" pitchFamily="34" charset="-122"/>
              </a:rPr>
              <a:t> 病因</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sp>
        <p:nvSpPr>
          <p:cNvPr id="9" name="文本框 92">
            <a:extLst>
              <a:ext uri="{FF2B5EF4-FFF2-40B4-BE49-F238E27FC236}">
                <a16:creationId xmlns="" xmlns:a16="http://schemas.microsoft.com/office/drawing/2014/main" id="{C340928B-AB52-EE4F-9A7D-5399736D4F7E}"/>
              </a:ext>
            </a:extLst>
          </p:cNvPr>
          <p:cNvSpPr txBox="1"/>
          <p:nvPr/>
        </p:nvSpPr>
        <p:spPr>
          <a:xfrm rot="21172913">
            <a:off x="70244" y="203897"/>
            <a:ext cx="2329921"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常见疾病</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10" name="TextBox 33">
            <a:extLst>
              <a:ext uri="{FF2B5EF4-FFF2-40B4-BE49-F238E27FC236}">
                <a16:creationId xmlns="" xmlns:a16="http://schemas.microsoft.com/office/drawing/2014/main" id="{61FC74BB-A919-3E46-A2FC-7AC71532D64C}"/>
              </a:ext>
            </a:extLst>
          </p:cNvPr>
          <p:cNvSpPr txBox="1"/>
          <p:nvPr/>
        </p:nvSpPr>
        <p:spPr>
          <a:xfrm>
            <a:off x="3466915" y="688636"/>
            <a:ext cx="5256583" cy="683244"/>
          </a:xfrm>
          <a:prstGeom prst="rect">
            <a:avLst/>
          </a:prstGeom>
          <a:noFill/>
        </p:spPr>
        <p:txBody>
          <a:bodyPr wrap="square" lIns="91419" tIns="45710" rIns="91419" bIns="45710" rtlCol="0">
            <a:spAutoFit/>
          </a:bodyPr>
          <a:lstStyle/>
          <a:p>
            <a:pPr algn="ctr">
              <a:lnSpc>
                <a:spcPct val="120000"/>
              </a:lnSpc>
            </a:pPr>
            <a:r>
              <a:rPr lang="zh-CN" altLang="en-US" sz="3200" b="1" dirty="0" smtClean="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rPr>
              <a:t>急性糜烂出血性胃炎</a:t>
            </a:r>
            <a:endParaRPr lang="en-US" altLang="zh-CN" sz="3200" b="1" dirty="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矩形 10"/>
          <p:cNvSpPr/>
          <p:nvPr/>
        </p:nvSpPr>
        <p:spPr>
          <a:xfrm>
            <a:off x="598922" y="5215414"/>
            <a:ext cx="1832308" cy="1109669"/>
          </a:xfrm>
          <a:prstGeom prst="rect">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3200" dirty="0" smtClean="0">
                <a:latin typeface="微软雅黑" pitchFamily="34" charset="-122"/>
                <a:ea typeface="微软雅黑" pitchFamily="34" charset="-122"/>
              </a:rPr>
              <a:t>临床表现</a:t>
            </a:r>
            <a:endParaRPr lang="zh-CN" altLang="en-US" sz="3200" dirty="0">
              <a:latin typeface="微软雅黑" pitchFamily="34" charset="-122"/>
              <a:ea typeface="微软雅黑" pitchFamily="34" charset="-122"/>
            </a:endParaRPr>
          </a:p>
        </p:txBody>
      </p:sp>
      <p:sp>
        <p:nvSpPr>
          <p:cNvPr id="12" name="TextBox 12"/>
          <p:cNvSpPr txBox="1"/>
          <p:nvPr/>
        </p:nvSpPr>
        <p:spPr>
          <a:xfrm>
            <a:off x="2665768" y="5248549"/>
            <a:ext cx="8907016" cy="1109669"/>
          </a:xfrm>
          <a:prstGeom prst="rect">
            <a:avLst/>
          </a:prstGeom>
          <a:ln w="28575">
            <a:solidFill>
              <a:schemeClr val="tx2">
                <a:lumMod val="60000"/>
                <a:lumOff val="40000"/>
              </a:schemeClr>
            </a:solidFill>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pPr marL="0" indent="0">
              <a:buFontTx/>
              <a:buNone/>
            </a:pPr>
            <a:r>
              <a:rPr lang="zh-CN" altLang="en-US" sz="3200" dirty="0" smtClean="0">
                <a:latin typeface="华文新魏" panose="02010800040101010101" pitchFamily="2" charset="-122"/>
                <a:ea typeface="华文新魏" panose="02010800040101010101" pitchFamily="2" charset="-122"/>
              </a:rPr>
              <a:t>突然</a:t>
            </a:r>
            <a:r>
              <a:rPr lang="zh-CN" altLang="en-US" sz="3200" dirty="0">
                <a:latin typeface="华文新魏" panose="02010800040101010101" pitchFamily="2" charset="-122"/>
                <a:ea typeface="华文新魏" panose="02010800040101010101" pitchFamily="2" charset="-122"/>
              </a:rPr>
              <a:t>发生呕血和（或）黑便的上消化道出血，可有上腹部不适或</a:t>
            </a:r>
            <a:r>
              <a:rPr lang="zh-CN" altLang="en-US" sz="3200" dirty="0" smtClean="0">
                <a:latin typeface="华文新魏" panose="02010800040101010101" pitchFamily="2" charset="-122"/>
                <a:ea typeface="华文新魏" panose="02010800040101010101" pitchFamily="2" charset="-122"/>
              </a:rPr>
              <a:t>隐痛。</a:t>
            </a:r>
            <a:endParaRPr lang="en-US" altLang="zh-CN" sz="32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6881626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18D5ACA-62CA-46DB-AD6B-12EDD6D51A23}" type="slidenum">
              <a:rPr lang="zh-CN" altLang="en-US" smtClean="0"/>
              <a:pPr/>
              <a:t>35</a:t>
            </a:fld>
            <a:endParaRPr lang="zh-CN" altLang="en-US" dirty="0"/>
          </a:p>
        </p:txBody>
      </p:sp>
      <p:sp>
        <p:nvSpPr>
          <p:cNvPr id="4" name="TextBox 14"/>
          <p:cNvSpPr txBox="1"/>
          <p:nvPr/>
        </p:nvSpPr>
        <p:spPr>
          <a:xfrm>
            <a:off x="1990750" y="1702188"/>
            <a:ext cx="10081119" cy="1384995"/>
          </a:xfrm>
          <a:prstGeom prst="rect">
            <a:avLst/>
          </a:prstGeom>
          <a:ln w="28575">
            <a:solidFill>
              <a:srgbClr val="58008E"/>
            </a:solidFill>
            <a:prstDash val="sysDot"/>
          </a:ln>
        </p:spPr>
        <p:style>
          <a:lnRef idx="2">
            <a:schemeClr val="accent3"/>
          </a:lnRef>
          <a:fillRef idx="1">
            <a:schemeClr val="lt1"/>
          </a:fillRef>
          <a:effectRef idx="0">
            <a:schemeClr val="accent3"/>
          </a:effectRef>
          <a:fontRef idx="minor">
            <a:schemeClr val="dk1"/>
          </a:fontRef>
        </p:style>
        <p:txBody>
          <a:bodyPr wrap="square" rtlCol="0">
            <a:spAutoFit/>
          </a:bodyPr>
          <a:lstStyle>
            <a:defPPr>
              <a:defRPr lang="zh-CN"/>
            </a:defPPr>
            <a:lvl1pPr marL="285750" indent="-285750">
              <a:lnSpc>
                <a:spcPct val="150000"/>
              </a:lnSpc>
              <a:buFont typeface="Wingdings" panose="05000000000000000000" pitchFamily="2" charset="2"/>
              <a:buChar char="ü"/>
            </a:lvl1pPr>
          </a:lstStyle>
          <a:p>
            <a:pPr marL="0" indent="0"/>
            <a:r>
              <a:rPr lang="zh-CN" altLang="en-US" sz="2800" dirty="0">
                <a:latin typeface="华文新魏" panose="02010800040101010101" pitchFamily="2" charset="-122"/>
                <a:ea typeface="华文新魏" panose="02010800040101010101" pitchFamily="2" charset="-122"/>
              </a:rPr>
              <a:t>近期有服用</a:t>
            </a:r>
            <a:r>
              <a:rPr lang="en-US" altLang="zh-CN" sz="2800" dirty="0">
                <a:latin typeface="华文新魏" panose="02010800040101010101" pitchFamily="2" charset="-122"/>
                <a:ea typeface="华文新魏" panose="02010800040101010101" pitchFamily="2" charset="-122"/>
              </a:rPr>
              <a:t>NSAID</a:t>
            </a:r>
            <a:r>
              <a:rPr lang="zh-CN" altLang="en-US" sz="2800" dirty="0">
                <a:latin typeface="华文新魏" panose="02010800040101010101" pitchFamily="2" charset="-122"/>
                <a:ea typeface="华文新魏" panose="02010800040101010101" pitchFamily="2" charset="-122"/>
              </a:rPr>
              <a:t>史、严重疾病状态或大量饮酒患者</a:t>
            </a:r>
            <a:endParaRPr lang="en-US" altLang="zh-CN" sz="2800" dirty="0">
              <a:latin typeface="华文新魏" panose="02010800040101010101" pitchFamily="2" charset="-122"/>
              <a:ea typeface="华文新魏" panose="02010800040101010101" pitchFamily="2" charset="-122"/>
            </a:endParaRPr>
          </a:p>
          <a:p>
            <a:pPr marL="0" indent="0"/>
            <a:r>
              <a:rPr lang="zh-CN" altLang="en-US" sz="2800" dirty="0">
                <a:latin typeface="华文新魏" panose="02010800040101010101" pitchFamily="2" charset="-122"/>
                <a:ea typeface="华文新魏" panose="02010800040101010101" pitchFamily="2" charset="-122"/>
              </a:rPr>
              <a:t>急诊胃镜检查可见弥漫分布的多发性糜烂、出血灶和表浅溃疡    </a:t>
            </a:r>
            <a:endParaRPr lang="en-US" altLang="zh-CN" sz="2800" dirty="0">
              <a:latin typeface="华文新魏" panose="02010800040101010101" pitchFamily="2" charset="-122"/>
              <a:ea typeface="华文新魏" panose="02010800040101010101" pitchFamily="2" charset="-122"/>
            </a:endParaRPr>
          </a:p>
        </p:txBody>
      </p:sp>
      <p:sp>
        <p:nvSpPr>
          <p:cNvPr id="5" name="矩形 4"/>
          <p:cNvSpPr/>
          <p:nvPr/>
        </p:nvSpPr>
        <p:spPr>
          <a:xfrm>
            <a:off x="175558" y="2127665"/>
            <a:ext cx="1521444" cy="922040"/>
          </a:xfrm>
          <a:prstGeom prst="rect">
            <a:avLst/>
          </a:prstGeom>
          <a:solidFill>
            <a:srgbClr val="58008E"/>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400" dirty="0" smtClean="0">
                <a:latin typeface="微软雅黑" pitchFamily="34" charset="-122"/>
                <a:ea typeface="微软雅黑" pitchFamily="34" charset="-122"/>
              </a:rPr>
              <a:t>诊断</a:t>
            </a:r>
            <a:endParaRPr lang="zh-CN" altLang="en-US" sz="2400" dirty="0">
              <a:latin typeface="微软雅黑" pitchFamily="34" charset="-122"/>
              <a:ea typeface="微软雅黑" pitchFamily="34" charset="-122"/>
            </a:endParaRPr>
          </a:p>
        </p:txBody>
      </p:sp>
      <p:sp>
        <p:nvSpPr>
          <p:cNvPr id="9" name="文本框 92">
            <a:extLst>
              <a:ext uri="{FF2B5EF4-FFF2-40B4-BE49-F238E27FC236}">
                <a16:creationId xmlns="" xmlns:a16="http://schemas.microsoft.com/office/drawing/2014/main" id="{C340928B-AB52-EE4F-9A7D-5399736D4F7E}"/>
              </a:ext>
            </a:extLst>
          </p:cNvPr>
          <p:cNvSpPr txBox="1"/>
          <p:nvPr/>
        </p:nvSpPr>
        <p:spPr>
          <a:xfrm rot="21172913">
            <a:off x="70244" y="203897"/>
            <a:ext cx="2329921"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常见疾病</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10" name="TextBox 33">
            <a:extLst>
              <a:ext uri="{FF2B5EF4-FFF2-40B4-BE49-F238E27FC236}">
                <a16:creationId xmlns="" xmlns:a16="http://schemas.microsoft.com/office/drawing/2014/main" id="{61FC74BB-A919-3E46-A2FC-7AC71532D64C}"/>
              </a:ext>
            </a:extLst>
          </p:cNvPr>
          <p:cNvSpPr txBox="1"/>
          <p:nvPr/>
        </p:nvSpPr>
        <p:spPr>
          <a:xfrm>
            <a:off x="3466915" y="688636"/>
            <a:ext cx="5256583" cy="683244"/>
          </a:xfrm>
          <a:prstGeom prst="rect">
            <a:avLst/>
          </a:prstGeom>
          <a:noFill/>
        </p:spPr>
        <p:txBody>
          <a:bodyPr wrap="square" lIns="91419" tIns="45710" rIns="91419" bIns="45710" rtlCol="0">
            <a:spAutoFit/>
          </a:bodyPr>
          <a:lstStyle/>
          <a:p>
            <a:pPr algn="ctr">
              <a:lnSpc>
                <a:spcPct val="120000"/>
              </a:lnSpc>
            </a:pPr>
            <a:r>
              <a:rPr lang="zh-CN" altLang="en-US" sz="3200" b="1" dirty="0" smtClean="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rPr>
              <a:t>急性糜烂出血性胃炎</a:t>
            </a:r>
            <a:endParaRPr lang="en-US" altLang="zh-CN" sz="3200" b="1" dirty="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矩形 12"/>
          <p:cNvSpPr/>
          <p:nvPr/>
        </p:nvSpPr>
        <p:spPr>
          <a:xfrm>
            <a:off x="175558" y="4558371"/>
            <a:ext cx="1521444" cy="922040"/>
          </a:xfrm>
          <a:prstGeom prst="rect">
            <a:avLst/>
          </a:prstGeom>
          <a:solidFill>
            <a:schemeClr val="accent3"/>
          </a:solid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400" dirty="0">
                <a:latin typeface="微软雅黑" pitchFamily="34" charset="-122"/>
                <a:ea typeface="微软雅黑" pitchFamily="34" charset="-122"/>
              </a:rPr>
              <a:t>治疗</a:t>
            </a:r>
          </a:p>
        </p:txBody>
      </p:sp>
      <p:sp>
        <p:nvSpPr>
          <p:cNvPr id="14" name="TextBox 14"/>
          <p:cNvSpPr txBox="1"/>
          <p:nvPr/>
        </p:nvSpPr>
        <p:spPr>
          <a:xfrm>
            <a:off x="1947984" y="3680563"/>
            <a:ext cx="10081119" cy="2677656"/>
          </a:xfrm>
          <a:prstGeom prst="rect">
            <a:avLst/>
          </a:prstGeom>
          <a:ln w="28575">
            <a:solidFill>
              <a:schemeClr val="accent6">
                <a:lumMod val="75000"/>
              </a:schemeClr>
            </a:solidFill>
            <a:prstDash val="sysDot"/>
          </a:ln>
        </p:spPr>
        <p:style>
          <a:lnRef idx="2">
            <a:schemeClr val="accent3"/>
          </a:lnRef>
          <a:fillRef idx="1">
            <a:schemeClr val="lt1"/>
          </a:fillRef>
          <a:effectRef idx="0">
            <a:schemeClr val="accent3"/>
          </a:effectRef>
          <a:fontRef idx="minor">
            <a:schemeClr val="dk1"/>
          </a:fontRef>
        </p:style>
        <p:txBody>
          <a:bodyPr wrap="square" rtlCol="0">
            <a:spAutoFit/>
          </a:bodyPr>
          <a:lstStyle>
            <a:defPPr>
              <a:defRPr lang="zh-CN"/>
            </a:defPPr>
            <a:lvl1pPr marL="285750" indent="-285750">
              <a:lnSpc>
                <a:spcPct val="150000"/>
              </a:lnSpc>
              <a:buFont typeface="Wingdings" panose="05000000000000000000" pitchFamily="2" charset="2"/>
              <a:buChar char="ü"/>
            </a:lvl1pPr>
          </a:lstStyle>
          <a:p>
            <a:pPr marL="0" indent="0"/>
            <a:r>
              <a:rPr lang="zh-CN" altLang="en-US" sz="2800" dirty="0" smtClean="0">
                <a:latin typeface="华文新魏" panose="02010800040101010101" pitchFamily="2" charset="-122"/>
                <a:ea typeface="华文新魏" panose="02010800040101010101" pitchFamily="2" charset="-122"/>
              </a:rPr>
              <a:t>针对原发病及病因采取防治措施</a:t>
            </a:r>
            <a:endParaRPr lang="en-US" altLang="zh-CN" sz="2800" dirty="0" smtClean="0">
              <a:latin typeface="华文新魏" panose="02010800040101010101" pitchFamily="2" charset="-122"/>
              <a:ea typeface="华文新魏" panose="02010800040101010101" pitchFamily="2" charset="-122"/>
            </a:endParaRPr>
          </a:p>
          <a:p>
            <a:pPr marL="0" indent="0"/>
            <a:r>
              <a:rPr lang="zh-CN" altLang="en-US" sz="2800" dirty="0" smtClean="0">
                <a:latin typeface="华文新魏" panose="02010800040101010101" pitchFamily="2" charset="-122"/>
                <a:ea typeface="华文新魏" panose="02010800040101010101" pitchFamily="2" charset="-122"/>
              </a:rPr>
              <a:t>常规给予抑制胃酸分泌的质子泵抑制剂或硫糖铝保护胃黏膜治疗</a:t>
            </a:r>
            <a:endParaRPr lang="en-US" altLang="zh-CN" sz="2800" dirty="0" smtClean="0">
              <a:latin typeface="华文新魏" panose="02010800040101010101" pitchFamily="2" charset="-122"/>
              <a:ea typeface="华文新魏" panose="02010800040101010101" pitchFamily="2" charset="-122"/>
            </a:endParaRPr>
          </a:p>
          <a:p>
            <a:pPr marL="0" indent="0"/>
            <a:r>
              <a:rPr lang="zh-CN" altLang="en-US" sz="2800" dirty="0" smtClean="0">
                <a:latin typeface="华文新魏" panose="02010800040101010101" pitchFamily="2" charset="-122"/>
                <a:ea typeface="华文新魏" panose="02010800040101010101" pitchFamily="2" charset="-122"/>
              </a:rPr>
              <a:t>已发生消化道上消化道大出血的采取止血等综合措施进行治疗。</a:t>
            </a:r>
            <a:endParaRPr lang="en-US" altLang="zh-CN" sz="2800"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356091430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18D5ACA-62CA-46DB-AD6B-12EDD6D51A23}" type="slidenum">
              <a:rPr lang="zh-CN" altLang="en-US" smtClean="0"/>
              <a:pPr/>
              <a:t>36</a:t>
            </a:fld>
            <a:endParaRPr lang="zh-CN" altLang="en-US" dirty="0"/>
          </a:p>
        </p:txBody>
      </p:sp>
      <p:sp>
        <p:nvSpPr>
          <p:cNvPr id="3" name="TextBox 12"/>
          <p:cNvSpPr txBox="1"/>
          <p:nvPr/>
        </p:nvSpPr>
        <p:spPr>
          <a:xfrm>
            <a:off x="2666182" y="1786720"/>
            <a:ext cx="8668400" cy="2677656"/>
          </a:xfrm>
          <a:prstGeom prst="rect">
            <a:avLst/>
          </a:prstGeom>
          <a:ln w="28575">
            <a:solidFill>
              <a:srgbClr val="CC0050"/>
            </a:solidFill>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pPr marL="0" indent="0"/>
            <a:r>
              <a:rPr kumimoji="1" lang="zh-CN" altLang="en-US" sz="2800" dirty="0" smtClean="0">
                <a:latin typeface="华文新魏" panose="02010800040101010101" pitchFamily="2" charset="-122"/>
                <a:ea typeface="华文新魏" panose="02010800040101010101" pitchFamily="2" charset="-122"/>
              </a:rPr>
              <a:t>幽门</a:t>
            </a:r>
            <a:r>
              <a:rPr kumimoji="1" lang="zh-CN" altLang="en-US" sz="2800" dirty="0">
                <a:latin typeface="华文新魏" panose="02010800040101010101" pitchFamily="2" charset="-122"/>
                <a:ea typeface="华文新魏" panose="02010800040101010101" pitchFamily="2" charset="-122"/>
              </a:rPr>
              <a:t>螺杆菌</a:t>
            </a:r>
            <a:r>
              <a:rPr kumimoji="1" lang="zh-CN" altLang="en-US" sz="2800" dirty="0" smtClean="0">
                <a:latin typeface="华文新魏" panose="02010800040101010101" pitchFamily="2" charset="-122"/>
                <a:ea typeface="华文新魏" panose="02010800040101010101" pitchFamily="2" charset="-122"/>
              </a:rPr>
              <a:t>感染（最主要的病因）</a:t>
            </a:r>
            <a:endParaRPr kumimoji="1" lang="en-US" altLang="zh-CN" sz="2800" dirty="0">
              <a:latin typeface="华文新魏" panose="02010800040101010101" pitchFamily="2" charset="-122"/>
              <a:ea typeface="华文新魏" panose="02010800040101010101" pitchFamily="2" charset="-122"/>
            </a:endParaRPr>
          </a:p>
          <a:p>
            <a:pPr marL="0" indent="0"/>
            <a:r>
              <a:rPr kumimoji="1" lang="zh-CN" altLang="en-US" sz="2800" dirty="0">
                <a:latin typeface="华文新魏" panose="02010800040101010101" pitchFamily="2" charset="-122"/>
                <a:ea typeface="华文新魏" panose="02010800040101010101" pitchFamily="2" charset="-122"/>
              </a:rPr>
              <a:t>饮食和</a:t>
            </a:r>
            <a:r>
              <a:rPr kumimoji="1" lang="zh-CN" altLang="en-US" sz="2800" dirty="0" smtClean="0">
                <a:latin typeface="华文新魏" panose="02010800040101010101" pitchFamily="2" charset="-122"/>
                <a:ea typeface="华文新魏" panose="02010800040101010101" pitchFamily="2" charset="-122"/>
              </a:rPr>
              <a:t>环境因素：流行病学研究显示，饮食中高盐和缺乏新鲜蔬菜水果与胃黏膜萎缩、肠化生以及胃癌的发生密切相关。</a:t>
            </a:r>
            <a:endParaRPr kumimoji="1" lang="en-US" altLang="zh-CN" sz="2800" dirty="0">
              <a:latin typeface="华文新魏" panose="02010800040101010101" pitchFamily="2" charset="-122"/>
              <a:ea typeface="华文新魏" panose="02010800040101010101" pitchFamily="2" charset="-122"/>
            </a:endParaRPr>
          </a:p>
          <a:p>
            <a:pPr marL="0" indent="0"/>
            <a:r>
              <a:rPr kumimoji="1" lang="zh-CN" altLang="en-US" sz="2800" dirty="0" smtClean="0">
                <a:latin typeface="华文新魏" panose="02010800040101010101" pitchFamily="2" charset="-122"/>
                <a:ea typeface="华文新魏" panose="02010800040101010101" pitchFamily="2" charset="-122"/>
              </a:rPr>
              <a:t>自身免疫及酗酒、服用</a:t>
            </a:r>
            <a:r>
              <a:rPr kumimoji="1" lang="en-US" altLang="zh-CN" sz="2800" dirty="0" smtClean="0">
                <a:latin typeface="华文新魏" panose="02010800040101010101" pitchFamily="2" charset="-122"/>
                <a:ea typeface="华文新魏" panose="02010800040101010101" pitchFamily="2" charset="-122"/>
              </a:rPr>
              <a:t>NSAID</a:t>
            </a:r>
            <a:r>
              <a:rPr kumimoji="1" lang="zh-CN" altLang="en-US" sz="2800" dirty="0" smtClean="0">
                <a:latin typeface="华文新魏" panose="02010800040101010101" pitchFamily="2" charset="-122"/>
                <a:ea typeface="华文新魏" panose="02010800040101010101" pitchFamily="2" charset="-122"/>
              </a:rPr>
              <a:t>药物、刺激性食物反复损伤胃黏膜的外源因素</a:t>
            </a:r>
            <a:endParaRPr kumimoji="1" lang="en-US" altLang="zh-CN" sz="2800" dirty="0">
              <a:latin typeface="华文新魏" panose="02010800040101010101" pitchFamily="2" charset="-122"/>
              <a:ea typeface="华文新魏" panose="02010800040101010101" pitchFamily="2" charset="-122"/>
            </a:endParaRPr>
          </a:p>
        </p:txBody>
      </p:sp>
      <p:sp>
        <p:nvSpPr>
          <p:cNvPr id="7" name="矩形 6"/>
          <p:cNvSpPr/>
          <p:nvPr/>
        </p:nvSpPr>
        <p:spPr>
          <a:xfrm>
            <a:off x="685330" y="2086265"/>
            <a:ext cx="1521444" cy="792088"/>
          </a:xfrm>
          <a:prstGeom prst="rect">
            <a:avLst/>
          </a:prstGeom>
          <a:solidFill>
            <a:srgbClr val="E40233"/>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936280" y="2251476"/>
            <a:ext cx="1500198" cy="461665"/>
          </a:xfrm>
          <a:prstGeom prst="rect">
            <a:avLst/>
          </a:prstGeom>
        </p:spPr>
        <p:txBody>
          <a:bodyPr wrap="square">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 病因</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9" name="文本框 92">
            <a:extLst>
              <a:ext uri="{FF2B5EF4-FFF2-40B4-BE49-F238E27FC236}">
                <a16:creationId xmlns="" xmlns:a16="http://schemas.microsoft.com/office/drawing/2014/main" id="{C340928B-AB52-EE4F-9A7D-5399736D4F7E}"/>
              </a:ext>
            </a:extLst>
          </p:cNvPr>
          <p:cNvSpPr txBox="1"/>
          <p:nvPr/>
        </p:nvSpPr>
        <p:spPr>
          <a:xfrm rot="21172913">
            <a:off x="70244" y="203897"/>
            <a:ext cx="2329921"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常见疾病</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10" name="TextBox 33">
            <a:extLst>
              <a:ext uri="{FF2B5EF4-FFF2-40B4-BE49-F238E27FC236}">
                <a16:creationId xmlns="" xmlns:a16="http://schemas.microsoft.com/office/drawing/2014/main" id="{61FC74BB-A919-3E46-A2FC-7AC71532D64C}"/>
              </a:ext>
            </a:extLst>
          </p:cNvPr>
          <p:cNvSpPr txBox="1"/>
          <p:nvPr/>
        </p:nvSpPr>
        <p:spPr>
          <a:xfrm>
            <a:off x="3466915" y="688636"/>
            <a:ext cx="5256583" cy="683244"/>
          </a:xfrm>
          <a:prstGeom prst="rect">
            <a:avLst/>
          </a:prstGeom>
          <a:noFill/>
        </p:spPr>
        <p:txBody>
          <a:bodyPr wrap="square" lIns="91419" tIns="45710" rIns="91419" bIns="45710" rtlCol="0">
            <a:spAutoFit/>
          </a:bodyPr>
          <a:lstStyle/>
          <a:p>
            <a:pPr algn="ctr">
              <a:lnSpc>
                <a:spcPct val="120000"/>
              </a:lnSpc>
            </a:pPr>
            <a:r>
              <a:rPr lang="zh-CN" altLang="en-US" sz="3200" b="1" dirty="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rPr>
              <a:t>慢</a:t>
            </a:r>
            <a:r>
              <a:rPr lang="zh-CN" altLang="en-US" sz="3200" b="1" dirty="0" smtClean="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rPr>
              <a:t>性胃炎</a:t>
            </a:r>
            <a:endParaRPr lang="en-US" altLang="zh-CN" sz="3200" b="1" dirty="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矩形 10"/>
          <p:cNvSpPr/>
          <p:nvPr/>
        </p:nvSpPr>
        <p:spPr>
          <a:xfrm>
            <a:off x="686758" y="4869954"/>
            <a:ext cx="1521444" cy="862086"/>
          </a:xfrm>
          <a:prstGeom prst="rect">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400" dirty="0" smtClean="0">
                <a:latin typeface="微软雅黑" pitchFamily="34" charset="-122"/>
                <a:ea typeface="微软雅黑" pitchFamily="34" charset="-122"/>
              </a:rPr>
              <a:t>临床表现</a:t>
            </a:r>
            <a:endParaRPr lang="zh-CN" altLang="en-US" sz="2400" dirty="0">
              <a:latin typeface="微软雅黑" pitchFamily="34" charset="-122"/>
              <a:ea typeface="微软雅黑" pitchFamily="34" charset="-122"/>
            </a:endParaRPr>
          </a:p>
        </p:txBody>
      </p:sp>
      <p:sp>
        <p:nvSpPr>
          <p:cNvPr id="12" name="TextBox 12"/>
          <p:cNvSpPr txBox="1"/>
          <p:nvPr/>
        </p:nvSpPr>
        <p:spPr>
          <a:xfrm>
            <a:off x="2715866" y="4879216"/>
            <a:ext cx="8569032" cy="1384995"/>
          </a:xfrm>
          <a:prstGeom prst="rect">
            <a:avLst/>
          </a:prstGeom>
          <a:ln w="28575">
            <a:solidFill>
              <a:schemeClr val="tx2">
                <a:lumMod val="60000"/>
                <a:lumOff val="40000"/>
              </a:schemeClr>
            </a:solidFill>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pPr marL="0" indent="0"/>
            <a:r>
              <a:rPr kumimoji="1" lang="zh-CN" altLang="en-US" sz="2800" dirty="0">
                <a:latin typeface="华文新魏" panose="02010800040101010101" pitchFamily="2" charset="-122"/>
                <a:ea typeface="华文新魏" panose="02010800040101010101" pitchFamily="2" charset="-122"/>
              </a:rPr>
              <a:t>多数患者无症状</a:t>
            </a:r>
            <a:endParaRPr kumimoji="1" lang="en-US" altLang="zh-CN" sz="2800" dirty="0">
              <a:latin typeface="华文新魏" panose="02010800040101010101" pitchFamily="2" charset="-122"/>
              <a:ea typeface="华文新魏" panose="02010800040101010101" pitchFamily="2" charset="-122"/>
            </a:endParaRPr>
          </a:p>
          <a:p>
            <a:pPr marL="0" indent="0"/>
            <a:r>
              <a:rPr kumimoji="1" lang="zh-CN" altLang="en-US" sz="2800" dirty="0">
                <a:latin typeface="华文新魏" panose="02010800040101010101" pitchFamily="2" charset="-122"/>
                <a:ea typeface="华文新魏" panose="02010800040101010101" pitchFamily="2" charset="-122"/>
              </a:rPr>
              <a:t>有症状者表现为上腹痛或不适、上腹胀、早饱、嗳气、</a:t>
            </a:r>
            <a:r>
              <a:rPr kumimoji="1" lang="zh-CN" altLang="en-US" sz="2800" dirty="0" smtClean="0">
                <a:latin typeface="华文新魏" panose="02010800040101010101" pitchFamily="2" charset="-122"/>
                <a:ea typeface="华文新魏" panose="02010800040101010101" pitchFamily="2" charset="-122"/>
              </a:rPr>
              <a:t>恶心。</a:t>
            </a:r>
            <a:endParaRPr kumimoji="1" lang="en-US" altLang="zh-CN" sz="2800" dirty="0">
              <a:latin typeface="华文新魏" panose="02010800040101010101" pitchFamily="2" charset="-122"/>
              <a:ea typeface="华文新魏" panose="02010800040101010101" pitchFamily="2" charset="-122"/>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35277" y="527056"/>
            <a:ext cx="2880320" cy="1612980"/>
          </a:xfrm>
          <a:prstGeom prst="rect">
            <a:avLst/>
          </a:prstGeom>
        </p:spPr>
      </p:pic>
      <p:cxnSp>
        <p:nvCxnSpPr>
          <p:cNvPr id="18" name="直接箭头连接符 17"/>
          <p:cNvCxnSpPr/>
          <p:nvPr/>
        </p:nvCxnSpPr>
        <p:spPr>
          <a:xfrm flipH="1" flipV="1">
            <a:off x="7724030" y="1054386"/>
            <a:ext cx="1251496" cy="468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云形 20"/>
          <p:cNvSpPr/>
          <p:nvPr/>
        </p:nvSpPr>
        <p:spPr>
          <a:xfrm>
            <a:off x="7413740" y="752662"/>
            <a:ext cx="498874" cy="516892"/>
          </a:xfrm>
          <a:prstGeom prst="cloud">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rgbClr val="C00000"/>
                </a:solidFill>
              </a:rPr>
              <a:t>鞭</a:t>
            </a:r>
            <a:r>
              <a:rPr lang="zh-CN" altLang="en-US" sz="1400" b="1" dirty="0" smtClean="0">
                <a:solidFill>
                  <a:srgbClr val="C00000"/>
                </a:solidFill>
              </a:rPr>
              <a:t>毛</a:t>
            </a:r>
            <a:endParaRPr lang="zh-CN" altLang="en-US" sz="1400" b="1" dirty="0">
              <a:solidFill>
                <a:srgbClr val="C00000"/>
              </a:solidFill>
            </a:endParaRPr>
          </a:p>
        </p:txBody>
      </p:sp>
    </p:spTree>
    <p:extLst>
      <p:ext uri="{BB962C8B-B14F-4D97-AF65-F5344CB8AC3E}">
        <p14:creationId xmlns:p14="http://schemas.microsoft.com/office/powerpoint/2010/main" val="276848567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18D5ACA-62CA-46DB-AD6B-12EDD6D51A23}" type="slidenum">
              <a:rPr lang="zh-CN" altLang="en-US" smtClean="0"/>
              <a:pPr/>
              <a:t>37</a:t>
            </a:fld>
            <a:endParaRPr lang="zh-CN" altLang="en-US" dirty="0"/>
          </a:p>
        </p:txBody>
      </p:sp>
      <p:sp>
        <p:nvSpPr>
          <p:cNvPr id="4" name="TextBox 14"/>
          <p:cNvSpPr txBox="1"/>
          <p:nvPr/>
        </p:nvSpPr>
        <p:spPr>
          <a:xfrm>
            <a:off x="2648238" y="1761243"/>
            <a:ext cx="8668400" cy="1384995"/>
          </a:xfrm>
          <a:prstGeom prst="rect">
            <a:avLst/>
          </a:prstGeom>
          <a:ln w="28575">
            <a:solidFill>
              <a:srgbClr val="58008E"/>
            </a:solidFill>
            <a:prstDash val="sysDot"/>
          </a:ln>
        </p:spPr>
        <p:style>
          <a:lnRef idx="2">
            <a:schemeClr val="accent3"/>
          </a:lnRef>
          <a:fillRef idx="1">
            <a:schemeClr val="lt1"/>
          </a:fillRef>
          <a:effectRef idx="0">
            <a:schemeClr val="accent3"/>
          </a:effectRef>
          <a:fontRef idx="minor">
            <a:schemeClr val="dk1"/>
          </a:fontRef>
        </p:style>
        <p:txBody>
          <a:bodyPr wrap="square" rtlCol="0">
            <a:spAutoFit/>
          </a:bodyPr>
          <a:lstStyle>
            <a:defPPr>
              <a:defRPr lang="zh-CN"/>
            </a:defPPr>
            <a:lvl1pPr marL="285750" indent="-285750">
              <a:lnSpc>
                <a:spcPct val="150000"/>
              </a:lnSpc>
              <a:buFont typeface="Wingdings" panose="05000000000000000000" pitchFamily="2" charset="2"/>
              <a:buChar char="ü"/>
            </a:lvl1pPr>
          </a:lstStyle>
          <a:p>
            <a:pPr marL="0" indent="0">
              <a:buFontTx/>
              <a:buNone/>
            </a:pPr>
            <a:r>
              <a:rPr kumimoji="1" lang="zh-CN" altLang="en-US" sz="2800" dirty="0">
                <a:latin typeface="华文新魏" panose="02010800040101010101" pitchFamily="2" charset="-122"/>
                <a:ea typeface="华文新魏" panose="02010800040101010101" pitchFamily="2" charset="-122"/>
              </a:rPr>
              <a:t>胃镜检查及胃黏膜活组织病理学检查</a:t>
            </a:r>
            <a:endParaRPr kumimoji="1" lang="en-US" altLang="zh-CN" sz="2800" dirty="0">
              <a:latin typeface="华文新魏" panose="02010800040101010101" pitchFamily="2" charset="-122"/>
              <a:ea typeface="华文新魏" panose="02010800040101010101" pitchFamily="2" charset="-122"/>
            </a:endParaRPr>
          </a:p>
          <a:p>
            <a:pPr marL="0" indent="0">
              <a:buFontTx/>
              <a:buNone/>
            </a:pPr>
            <a:r>
              <a:rPr kumimoji="1" lang="zh-CN" altLang="en-US" sz="2800" dirty="0" smtClean="0">
                <a:latin typeface="华文新魏" panose="02010800040101010101" pitchFamily="2" charset="-122"/>
                <a:ea typeface="华文新魏" panose="02010800040101010101" pitchFamily="2" charset="-122"/>
              </a:rPr>
              <a:t>幽门</a:t>
            </a:r>
            <a:r>
              <a:rPr kumimoji="1" lang="zh-CN" altLang="en-US" sz="2800" dirty="0">
                <a:latin typeface="华文新魏" panose="02010800040101010101" pitchFamily="2" charset="-122"/>
                <a:ea typeface="华文新魏" panose="02010800040101010101" pitchFamily="2" charset="-122"/>
              </a:rPr>
              <a:t>螺杆菌检测</a:t>
            </a:r>
            <a:endParaRPr kumimoji="1" lang="en-US" altLang="zh-CN" sz="2800" dirty="0">
              <a:latin typeface="华文新魏" panose="02010800040101010101" pitchFamily="2" charset="-122"/>
              <a:ea typeface="华文新魏" panose="02010800040101010101" pitchFamily="2" charset="-122"/>
            </a:endParaRPr>
          </a:p>
        </p:txBody>
      </p:sp>
      <p:sp>
        <p:nvSpPr>
          <p:cNvPr id="5" name="矩形 4"/>
          <p:cNvSpPr/>
          <p:nvPr/>
        </p:nvSpPr>
        <p:spPr>
          <a:xfrm>
            <a:off x="675499" y="2021288"/>
            <a:ext cx="1521444" cy="922040"/>
          </a:xfrm>
          <a:prstGeom prst="rect">
            <a:avLst/>
          </a:prstGeom>
          <a:solidFill>
            <a:srgbClr val="58008E"/>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400" dirty="0" smtClean="0">
                <a:latin typeface="微软雅黑" pitchFamily="34" charset="-122"/>
                <a:ea typeface="微软雅黑" pitchFamily="34" charset="-122"/>
              </a:rPr>
              <a:t>诊断</a:t>
            </a:r>
            <a:endParaRPr lang="zh-CN" altLang="en-US" sz="2400" dirty="0">
              <a:latin typeface="微软雅黑" pitchFamily="34" charset="-122"/>
              <a:ea typeface="微软雅黑" pitchFamily="34" charset="-122"/>
            </a:endParaRPr>
          </a:p>
        </p:txBody>
      </p:sp>
      <p:sp>
        <p:nvSpPr>
          <p:cNvPr id="8" name="矩形 7"/>
          <p:cNvSpPr/>
          <p:nvPr/>
        </p:nvSpPr>
        <p:spPr>
          <a:xfrm>
            <a:off x="936280" y="2251476"/>
            <a:ext cx="1500198" cy="461665"/>
          </a:xfrm>
          <a:prstGeom prst="rect">
            <a:avLst/>
          </a:prstGeom>
        </p:spPr>
        <p:txBody>
          <a:bodyPr wrap="square">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 </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9" name="文本框 92">
            <a:extLst>
              <a:ext uri="{FF2B5EF4-FFF2-40B4-BE49-F238E27FC236}">
                <a16:creationId xmlns="" xmlns:a16="http://schemas.microsoft.com/office/drawing/2014/main" id="{C340928B-AB52-EE4F-9A7D-5399736D4F7E}"/>
              </a:ext>
            </a:extLst>
          </p:cNvPr>
          <p:cNvSpPr txBox="1"/>
          <p:nvPr/>
        </p:nvSpPr>
        <p:spPr>
          <a:xfrm rot="21172913">
            <a:off x="70244" y="203897"/>
            <a:ext cx="2329921"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常见疾病</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10" name="TextBox 33">
            <a:extLst>
              <a:ext uri="{FF2B5EF4-FFF2-40B4-BE49-F238E27FC236}">
                <a16:creationId xmlns="" xmlns:a16="http://schemas.microsoft.com/office/drawing/2014/main" id="{61FC74BB-A919-3E46-A2FC-7AC71532D64C}"/>
              </a:ext>
            </a:extLst>
          </p:cNvPr>
          <p:cNvSpPr txBox="1"/>
          <p:nvPr/>
        </p:nvSpPr>
        <p:spPr>
          <a:xfrm>
            <a:off x="3466915" y="688636"/>
            <a:ext cx="5256583" cy="683244"/>
          </a:xfrm>
          <a:prstGeom prst="rect">
            <a:avLst/>
          </a:prstGeom>
          <a:noFill/>
        </p:spPr>
        <p:txBody>
          <a:bodyPr wrap="square" lIns="91419" tIns="45710" rIns="91419" bIns="45710" rtlCol="0">
            <a:spAutoFit/>
          </a:bodyPr>
          <a:lstStyle/>
          <a:p>
            <a:pPr algn="ctr">
              <a:lnSpc>
                <a:spcPct val="120000"/>
              </a:lnSpc>
            </a:pPr>
            <a:r>
              <a:rPr lang="zh-CN" altLang="en-US" sz="3200" b="1" dirty="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rPr>
              <a:t>慢</a:t>
            </a:r>
            <a:r>
              <a:rPr lang="zh-CN" altLang="en-US" sz="3200" b="1" dirty="0" smtClean="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rPr>
              <a:t>性胃炎</a:t>
            </a:r>
            <a:endParaRPr lang="en-US" altLang="zh-CN" sz="3200" b="1" dirty="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矩形 12"/>
          <p:cNvSpPr/>
          <p:nvPr/>
        </p:nvSpPr>
        <p:spPr>
          <a:xfrm>
            <a:off x="692353" y="4422863"/>
            <a:ext cx="1521444" cy="922040"/>
          </a:xfrm>
          <a:prstGeom prst="rect">
            <a:avLst/>
          </a:prstGeom>
          <a:solidFill>
            <a:schemeClr val="accent3"/>
          </a:solid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400" dirty="0">
                <a:latin typeface="微软雅黑" pitchFamily="34" charset="-122"/>
                <a:ea typeface="微软雅黑" pitchFamily="34" charset="-122"/>
              </a:rPr>
              <a:t>治疗</a:t>
            </a:r>
          </a:p>
        </p:txBody>
      </p:sp>
      <p:sp>
        <p:nvSpPr>
          <p:cNvPr id="14" name="TextBox 14"/>
          <p:cNvSpPr txBox="1"/>
          <p:nvPr/>
        </p:nvSpPr>
        <p:spPr>
          <a:xfrm>
            <a:off x="2648238" y="3413070"/>
            <a:ext cx="8668400" cy="3323987"/>
          </a:xfrm>
          <a:prstGeom prst="rect">
            <a:avLst/>
          </a:prstGeom>
          <a:ln w="28575">
            <a:solidFill>
              <a:schemeClr val="accent6">
                <a:lumMod val="75000"/>
              </a:schemeClr>
            </a:solidFill>
            <a:prstDash val="sysDot"/>
          </a:ln>
        </p:spPr>
        <p:style>
          <a:lnRef idx="2">
            <a:schemeClr val="accent3"/>
          </a:lnRef>
          <a:fillRef idx="1">
            <a:schemeClr val="lt1"/>
          </a:fillRef>
          <a:effectRef idx="0">
            <a:schemeClr val="accent3"/>
          </a:effectRef>
          <a:fontRef idx="minor">
            <a:schemeClr val="dk1"/>
          </a:fontRef>
        </p:style>
        <p:txBody>
          <a:bodyPr wrap="square" rtlCol="0">
            <a:spAutoFit/>
          </a:bodyPr>
          <a:lstStyle>
            <a:defPPr>
              <a:defRPr lang="zh-CN"/>
            </a:defPPr>
            <a:lvl1pPr marL="285750" indent="-285750">
              <a:lnSpc>
                <a:spcPct val="150000"/>
              </a:lnSpc>
              <a:buFont typeface="Wingdings" panose="05000000000000000000" pitchFamily="2" charset="2"/>
              <a:buChar char="ü"/>
            </a:lvl1pPr>
          </a:lstStyle>
          <a:p>
            <a:pPr marL="0" indent="0">
              <a:buFontTx/>
              <a:buNone/>
            </a:pPr>
            <a:r>
              <a:rPr kumimoji="1" lang="zh-CN" altLang="en-US" sz="2800" dirty="0">
                <a:latin typeface="华文新魏" panose="02010800040101010101" pitchFamily="2" charset="-122"/>
                <a:ea typeface="华文新魏" panose="02010800040101010101" pitchFamily="2" charset="-122"/>
              </a:rPr>
              <a:t>根除幽门螺杆</a:t>
            </a:r>
            <a:r>
              <a:rPr kumimoji="1" lang="zh-CN" altLang="en-US" sz="2800" dirty="0" smtClean="0">
                <a:latin typeface="华文新魏" panose="02010800040101010101" pitchFamily="2" charset="-122"/>
                <a:ea typeface="华文新魏" panose="02010800040101010101" pitchFamily="2" charset="-122"/>
              </a:rPr>
              <a:t>菌：</a:t>
            </a:r>
            <a:r>
              <a:rPr kumimoji="1" lang="en-US" altLang="zh-CN" sz="2800" dirty="0" smtClean="0">
                <a:latin typeface="华文新魏" panose="02010800040101010101" pitchFamily="2" charset="-122"/>
                <a:ea typeface="华文新魏" panose="02010800040101010101" pitchFamily="2" charset="-122"/>
              </a:rPr>
              <a:t>2006</a:t>
            </a:r>
            <a:r>
              <a:rPr kumimoji="1" lang="zh-CN" altLang="en-US" sz="2800" dirty="0" smtClean="0">
                <a:latin typeface="华文新魏" panose="02010800040101010101" pitchFamily="2" charset="-122"/>
                <a:ea typeface="华文新魏" panose="02010800040101010101" pitchFamily="2" charset="-122"/>
              </a:rPr>
              <a:t>年中国慢性胃炎共识意建议根除</a:t>
            </a:r>
            <a:r>
              <a:rPr kumimoji="1" lang="en-US" altLang="zh-CN" sz="2800" dirty="0" smtClean="0">
                <a:latin typeface="华文新魏" panose="02010800040101010101" pitchFamily="2" charset="-122"/>
                <a:ea typeface="华文新魏" panose="02010800040101010101" pitchFamily="2" charset="-122"/>
              </a:rPr>
              <a:t>HP</a:t>
            </a:r>
            <a:r>
              <a:rPr kumimoji="1" lang="zh-CN" altLang="en-US" sz="2800" dirty="0" smtClean="0">
                <a:latin typeface="华文新魏" panose="02010800040101010101" pitchFamily="2" charset="-122"/>
                <a:ea typeface="华文新魏" panose="02010800040101010101" pitchFamily="2" charset="-122"/>
              </a:rPr>
              <a:t>适用（</a:t>
            </a:r>
            <a:r>
              <a:rPr kumimoji="1" lang="en-US" altLang="zh-CN" sz="2800" dirty="0">
                <a:latin typeface="华文新魏" panose="02010800040101010101" pitchFamily="2" charset="-122"/>
                <a:ea typeface="华文新魏" panose="02010800040101010101" pitchFamily="2" charset="-122"/>
              </a:rPr>
              <a:t>1.</a:t>
            </a:r>
            <a:r>
              <a:rPr kumimoji="1" lang="zh-CN" altLang="en-US" sz="2800" dirty="0">
                <a:latin typeface="华文新魏" panose="02010800040101010101" pitchFamily="2" charset="-122"/>
                <a:ea typeface="华文新魏" panose="02010800040101010101" pitchFamily="2" charset="-122"/>
              </a:rPr>
              <a:t>伴有胃黏膜糜烂、萎缩及肠化生、异型增生者</a:t>
            </a:r>
            <a:r>
              <a:rPr kumimoji="1" lang="en-US" altLang="zh-CN" sz="2800" dirty="0">
                <a:latin typeface="华文新魏" panose="02010800040101010101" pitchFamily="2" charset="-122"/>
                <a:ea typeface="华文新魏" panose="02010800040101010101" pitchFamily="2" charset="-122"/>
              </a:rPr>
              <a:t>2.</a:t>
            </a:r>
            <a:r>
              <a:rPr kumimoji="1" lang="zh-CN" altLang="en-US" sz="2800" dirty="0">
                <a:latin typeface="华文新魏" panose="02010800040101010101" pitchFamily="2" charset="-122"/>
                <a:ea typeface="华文新魏" panose="02010800040101010101" pitchFamily="2" charset="-122"/>
              </a:rPr>
              <a:t>有消化不良症状者</a:t>
            </a:r>
            <a:r>
              <a:rPr kumimoji="1" lang="en-US" altLang="zh-CN" sz="2800" dirty="0">
                <a:latin typeface="华文新魏" panose="02010800040101010101" pitchFamily="2" charset="-122"/>
                <a:ea typeface="华文新魏" panose="02010800040101010101" pitchFamily="2" charset="-122"/>
              </a:rPr>
              <a:t>3.</a:t>
            </a:r>
            <a:r>
              <a:rPr kumimoji="1" lang="zh-CN" altLang="en-US" sz="2800" dirty="0">
                <a:latin typeface="华文新魏" panose="02010800040101010101" pitchFamily="2" charset="-122"/>
                <a:ea typeface="华文新魏" panose="02010800040101010101" pitchFamily="2" charset="-122"/>
              </a:rPr>
              <a:t>有胃癌家族史者）</a:t>
            </a:r>
            <a:endParaRPr kumimoji="1" lang="en-US" altLang="zh-CN" sz="2800" dirty="0">
              <a:latin typeface="华文新魏" panose="02010800040101010101" pitchFamily="2" charset="-122"/>
              <a:ea typeface="华文新魏" panose="02010800040101010101" pitchFamily="2" charset="-122"/>
            </a:endParaRPr>
          </a:p>
          <a:p>
            <a:pPr marL="0" indent="0">
              <a:buFontTx/>
              <a:buNone/>
            </a:pPr>
            <a:r>
              <a:rPr kumimoji="1" lang="zh-CN" altLang="en-US" sz="2800" dirty="0">
                <a:latin typeface="华文新魏" panose="02010800040101010101" pitchFamily="2" charset="-122"/>
                <a:ea typeface="华文新魏" panose="02010800040101010101" pitchFamily="2" charset="-122"/>
              </a:rPr>
              <a:t>▸消化不良症状的治疗（抑酸、促进胃动力、保护胃黏膜、中药）</a:t>
            </a:r>
            <a:endParaRPr kumimoji="1" lang="en-US" altLang="zh-CN" sz="2800" dirty="0">
              <a:latin typeface="华文新魏" panose="02010800040101010101" pitchFamily="2" charset="-122"/>
              <a:ea typeface="华文新魏" panose="02010800040101010101" pitchFamily="2" charset="-122"/>
            </a:endParaRPr>
          </a:p>
        </p:txBody>
      </p:sp>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33066" y="1123423"/>
            <a:ext cx="2957347" cy="2123223"/>
          </a:xfrm>
          <a:prstGeom prst="rect">
            <a:avLst/>
          </a:prstGeom>
        </p:spPr>
      </p:pic>
    </p:spTree>
    <p:extLst>
      <p:ext uri="{BB962C8B-B14F-4D97-AF65-F5344CB8AC3E}">
        <p14:creationId xmlns:p14="http://schemas.microsoft.com/office/powerpoint/2010/main" val="326977251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18D5ACA-62CA-46DB-AD6B-12EDD6D51A23}" type="slidenum">
              <a:rPr lang="zh-CN" altLang="en-US" smtClean="0"/>
              <a:pPr/>
              <a:t>38</a:t>
            </a:fld>
            <a:endParaRPr lang="zh-CN" altLang="en-US" dirty="0"/>
          </a:p>
        </p:txBody>
      </p:sp>
      <p:sp>
        <p:nvSpPr>
          <p:cNvPr id="3" name="TextBox 12"/>
          <p:cNvSpPr txBox="1"/>
          <p:nvPr/>
        </p:nvSpPr>
        <p:spPr>
          <a:xfrm>
            <a:off x="2625571" y="2169875"/>
            <a:ext cx="8668400" cy="954107"/>
          </a:xfrm>
          <a:prstGeom prst="rect">
            <a:avLst/>
          </a:prstGeom>
          <a:ln w="28575">
            <a:solidFill>
              <a:srgbClr val="CC0050"/>
            </a:solidFill>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2800" dirty="0" smtClean="0">
                <a:solidFill>
                  <a:schemeClr val="tx1"/>
                </a:solidFill>
                <a:latin typeface="华文新魏" panose="02010800040101010101" pitchFamily="2" charset="-122"/>
                <a:ea typeface="华文新魏" panose="02010800040101010101" pitchFamily="2" charset="-122"/>
              </a:rPr>
              <a:t>1.</a:t>
            </a:r>
            <a:r>
              <a:rPr lang="zh-CN" altLang="en-US" sz="2800" dirty="0" smtClean="0">
                <a:solidFill>
                  <a:schemeClr val="tx1"/>
                </a:solidFill>
                <a:latin typeface="华文新魏" panose="02010800040101010101" pitchFamily="2" charset="-122"/>
                <a:ea typeface="华文新魏" panose="02010800040101010101" pitchFamily="2" charset="-122"/>
              </a:rPr>
              <a:t>病因：饮食</a:t>
            </a:r>
            <a:r>
              <a:rPr lang="zh-CN" altLang="en-US" sz="2800" dirty="0">
                <a:solidFill>
                  <a:schemeClr val="tx1"/>
                </a:solidFill>
                <a:latin typeface="华文新魏" panose="02010800040101010101" pitchFamily="2" charset="-122"/>
                <a:ea typeface="华文新魏" panose="02010800040101010101" pitchFamily="2" charset="-122"/>
              </a:rPr>
              <a:t>因素、细菌、病毒</a:t>
            </a:r>
            <a:r>
              <a:rPr lang="zh-CN" altLang="en-US" sz="2800" dirty="0" smtClean="0">
                <a:solidFill>
                  <a:schemeClr val="tx1"/>
                </a:solidFill>
                <a:latin typeface="华文新魏" panose="02010800040101010101" pitchFamily="2" charset="-122"/>
                <a:ea typeface="华文新魏" panose="02010800040101010101" pitchFamily="2" charset="-122"/>
              </a:rPr>
              <a:t>感染</a:t>
            </a:r>
            <a:endParaRPr lang="en-US" altLang="zh-CN" sz="2800" dirty="0" smtClean="0">
              <a:solidFill>
                <a:schemeClr val="tx1"/>
              </a:solidFill>
              <a:latin typeface="华文新魏" panose="02010800040101010101" pitchFamily="2" charset="-122"/>
              <a:ea typeface="华文新魏" panose="02010800040101010101" pitchFamily="2" charset="-122"/>
            </a:endParaRPr>
          </a:p>
          <a:p>
            <a:r>
              <a:rPr kumimoji="1" lang="en-US" altLang="zh-CN" sz="2800" dirty="0" smtClean="0">
                <a:solidFill>
                  <a:schemeClr val="tx1"/>
                </a:solidFill>
                <a:latin typeface="华文新魏" panose="02010800040101010101" pitchFamily="2" charset="-122"/>
                <a:ea typeface="华文新魏" panose="02010800040101010101" pitchFamily="2" charset="-122"/>
              </a:rPr>
              <a:t>2.</a:t>
            </a:r>
            <a:r>
              <a:rPr lang="zh-CN" altLang="en-US" sz="2800" dirty="0">
                <a:solidFill>
                  <a:schemeClr val="tx1"/>
                </a:solidFill>
                <a:latin typeface="华文新魏" panose="02010800040101010101" pitchFamily="2" charset="-122"/>
                <a:ea typeface="华文新魏" panose="02010800040101010101" pitchFamily="2" charset="-122"/>
              </a:rPr>
              <a:t>诱因</a:t>
            </a:r>
            <a:r>
              <a:rPr lang="zh-CN" altLang="en-US" sz="2800" b="1" dirty="0">
                <a:solidFill>
                  <a:schemeClr val="tx1"/>
                </a:solidFill>
                <a:latin typeface="华文新魏" panose="02010800040101010101" pitchFamily="2" charset="-122"/>
                <a:ea typeface="华文新魏" panose="02010800040101010101" pitchFamily="2" charset="-122"/>
              </a:rPr>
              <a:t>：</a:t>
            </a:r>
            <a:r>
              <a:rPr lang="zh-CN" altLang="en-US" sz="2800" dirty="0">
                <a:latin typeface="华文新魏" panose="02010800040101010101" pitchFamily="2" charset="-122"/>
                <a:ea typeface="华文新魏" panose="02010800040101010101" pitchFamily="2" charset="-122"/>
              </a:rPr>
              <a:t>受凉、过劳、心理压力过大</a:t>
            </a:r>
            <a:r>
              <a:rPr lang="zh-CN" altLang="en-US" sz="2800" dirty="0" smtClean="0">
                <a:latin typeface="华文新魏" panose="02010800040101010101" pitchFamily="2" charset="-122"/>
                <a:ea typeface="华文新魏" panose="02010800040101010101" pitchFamily="2" charset="-122"/>
              </a:rPr>
              <a:t>等</a:t>
            </a:r>
            <a:endParaRPr kumimoji="1" lang="zh-CN" altLang="en-US" sz="2800" dirty="0">
              <a:latin typeface="黑体" panose="02010609060101010101" pitchFamily="49" charset="-122"/>
              <a:ea typeface="黑体" panose="02010609060101010101" pitchFamily="49" charset="-122"/>
            </a:endParaRPr>
          </a:p>
        </p:txBody>
      </p:sp>
      <p:sp>
        <p:nvSpPr>
          <p:cNvPr id="4" name="TextBox 14"/>
          <p:cNvSpPr txBox="1"/>
          <p:nvPr/>
        </p:nvSpPr>
        <p:spPr>
          <a:xfrm>
            <a:off x="2683735" y="5332035"/>
            <a:ext cx="8668400" cy="1384995"/>
          </a:xfrm>
          <a:prstGeom prst="rect">
            <a:avLst/>
          </a:prstGeom>
          <a:ln w="28575">
            <a:solidFill>
              <a:srgbClr val="58008E"/>
            </a:solidFill>
            <a:prstDash val="sysDot"/>
          </a:ln>
        </p:spPr>
        <p:style>
          <a:lnRef idx="2">
            <a:schemeClr val="accent3"/>
          </a:lnRef>
          <a:fillRef idx="1">
            <a:schemeClr val="lt1"/>
          </a:fillRef>
          <a:effectRef idx="0">
            <a:schemeClr val="accent3"/>
          </a:effectRef>
          <a:fontRef idx="minor">
            <a:schemeClr val="dk1"/>
          </a:fontRef>
        </p:style>
        <p:txBody>
          <a:bodyPr wrap="square" rtlCol="0">
            <a:spAutoFit/>
          </a:bodyPr>
          <a:lstStyle>
            <a:defPPr>
              <a:defRPr lang="zh-CN"/>
            </a:defPPr>
            <a:lvl1pPr marL="285750" indent="-285750">
              <a:lnSpc>
                <a:spcPct val="150000"/>
              </a:lnSpc>
              <a:buFont typeface="Wingdings" panose="05000000000000000000" pitchFamily="2" charset="2"/>
              <a:buChar char="ü"/>
            </a:lvl1pPr>
          </a:lstStyle>
          <a:p>
            <a:pPr marL="0" indent="0">
              <a:buFontTx/>
              <a:buNone/>
            </a:pPr>
            <a:r>
              <a:rPr kumimoji="1" lang="zh-CN" altLang="en-US" sz="2800" dirty="0" smtClean="0">
                <a:latin typeface="华文新魏" panose="02010800040101010101" pitchFamily="2" charset="-122"/>
                <a:ea typeface="华文新魏" panose="02010800040101010101" pitchFamily="2" charset="-122"/>
              </a:rPr>
              <a:t>禁食水或清淡饮食，止泻，补充水及电解质，抗感染，抑制胃酸分泌对症等治疗。</a:t>
            </a:r>
            <a:endParaRPr kumimoji="1" lang="en-US" altLang="zh-CN" sz="2800" dirty="0">
              <a:latin typeface="华文新魏" panose="02010800040101010101" pitchFamily="2" charset="-122"/>
              <a:ea typeface="华文新魏" panose="02010800040101010101" pitchFamily="2" charset="-122"/>
            </a:endParaRPr>
          </a:p>
        </p:txBody>
      </p:sp>
      <p:sp>
        <p:nvSpPr>
          <p:cNvPr id="5" name="矩形 4"/>
          <p:cNvSpPr/>
          <p:nvPr/>
        </p:nvSpPr>
        <p:spPr>
          <a:xfrm>
            <a:off x="694606" y="5453652"/>
            <a:ext cx="1469988" cy="1157828"/>
          </a:xfrm>
          <a:prstGeom prst="rect">
            <a:avLst/>
          </a:prstGeom>
          <a:solidFill>
            <a:srgbClr val="58008E"/>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400" dirty="0">
                <a:latin typeface="微软雅黑" pitchFamily="34" charset="-122"/>
                <a:ea typeface="微软雅黑" pitchFamily="34" charset="-122"/>
              </a:rPr>
              <a:t>治疗</a:t>
            </a:r>
          </a:p>
        </p:txBody>
      </p:sp>
      <p:sp>
        <p:nvSpPr>
          <p:cNvPr id="7" name="矩形 6"/>
          <p:cNvSpPr/>
          <p:nvPr/>
        </p:nvSpPr>
        <p:spPr>
          <a:xfrm>
            <a:off x="685330" y="1947539"/>
            <a:ext cx="1410549" cy="1266231"/>
          </a:xfrm>
          <a:prstGeom prst="rect">
            <a:avLst/>
          </a:prstGeom>
          <a:solidFill>
            <a:srgbClr val="E40233"/>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880232" y="2358224"/>
            <a:ext cx="1500198" cy="461665"/>
          </a:xfrm>
          <a:prstGeom prst="rect">
            <a:avLst/>
          </a:prstGeom>
        </p:spPr>
        <p:txBody>
          <a:bodyPr wrap="square">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 病因</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9" name="文本框 92">
            <a:extLst>
              <a:ext uri="{FF2B5EF4-FFF2-40B4-BE49-F238E27FC236}">
                <a16:creationId xmlns="" xmlns:a16="http://schemas.microsoft.com/office/drawing/2014/main" id="{C340928B-AB52-EE4F-9A7D-5399736D4F7E}"/>
              </a:ext>
            </a:extLst>
          </p:cNvPr>
          <p:cNvSpPr txBox="1"/>
          <p:nvPr/>
        </p:nvSpPr>
        <p:spPr>
          <a:xfrm rot="21172913">
            <a:off x="70244" y="203897"/>
            <a:ext cx="2329921"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常见疾病</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10" name="TextBox 33">
            <a:extLst>
              <a:ext uri="{FF2B5EF4-FFF2-40B4-BE49-F238E27FC236}">
                <a16:creationId xmlns="" xmlns:a16="http://schemas.microsoft.com/office/drawing/2014/main" id="{61FC74BB-A919-3E46-A2FC-7AC71532D64C}"/>
              </a:ext>
            </a:extLst>
          </p:cNvPr>
          <p:cNvSpPr txBox="1"/>
          <p:nvPr/>
        </p:nvSpPr>
        <p:spPr>
          <a:xfrm>
            <a:off x="3466915" y="688636"/>
            <a:ext cx="5256583" cy="632332"/>
          </a:xfrm>
          <a:prstGeom prst="rect">
            <a:avLst/>
          </a:prstGeom>
          <a:noFill/>
        </p:spPr>
        <p:txBody>
          <a:bodyPr wrap="square" lIns="91419" tIns="45710" rIns="91419" bIns="45710" rtlCol="0">
            <a:spAutoFit/>
          </a:bodyPr>
          <a:lstStyle/>
          <a:p>
            <a:pPr algn="ctr">
              <a:lnSpc>
                <a:spcPct val="120000"/>
              </a:lnSpc>
            </a:pPr>
            <a:r>
              <a:rPr lang="zh-CN" altLang="en-US" sz="3200" b="1" dirty="0" smtClean="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rPr>
              <a:t>急性肠炎</a:t>
            </a:r>
            <a:endParaRPr lang="en-US" altLang="zh-CN" sz="3200" b="1" dirty="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矩形 10"/>
          <p:cNvSpPr/>
          <p:nvPr/>
        </p:nvSpPr>
        <p:spPr>
          <a:xfrm>
            <a:off x="694606" y="3814057"/>
            <a:ext cx="1469988" cy="1157828"/>
          </a:xfrm>
          <a:prstGeom prst="rect">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400" dirty="0" smtClean="0">
                <a:latin typeface="微软雅黑" pitchFamily="34" charset="-122"/>
                <a:ea typeface="微软雅黑" pitchFamily="34" charset="-122"/>
              </a:rPr>
              <a:t>临床表现</a:t>
            </a:r>
            <a:endParaRPr lang="zh-CN" altLang="en-US" sz="2400" dirty="0">
              <a:latin typeface="微软雅黑" pitchFamily="34" charset="-122"/>
              <a:ea typeface="微软雅黑" pitchFamily="34" charset="-122"/>
            </a:endParaRPr>
          </a:p>
        </p:txBody>
      </p:sp>
      <p:sp>
        <p:nvSpPr>
          <p:cNvPr id="12" name="TextBox 12"/>
          <p:cNvSpPr txBox="1"/>
          <p:nvPr/>
        </p:nvSpPr>
        <p:spPr>
          <a:xfrm>
            <a:off x="2683735" y="3863243"/>
            <a:ext cx="8668400" cy="954107"/>
          </a:xfrm>
          <a:prstGeom prst="rect">
            <a:avLst/>
          </a:prstGeom>
          <a:ln w="28575">
            <a:solidFill>
              <a:schemeClr val="tx2">
                <a:lumMod val="60000"/>
                <a:lumOff val="40000"/>
              </a:schemeClr>
            </a:solidFill>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800" dirty="0" smtClean="0">
                <a:solidFill>
                  <a:schemeClr val="tx1"/>
                </a:solidFill>
                <a:latin typeface="华文新魏" panose="02010800040101010101" pitchFamily="2" charset="-122"/>
                <a:ea typeface="华文新魏" panose="02010800040101010101" pitchFamily="2" charset="-122"/>
              </a:rPr>
              <a:t>急性</a:t>
            </a:r>
            <a:r>
              <a:rPr lang="zh-CN" altLang="en-US" sz="2800" dirty="0">
                <a:solidFill>
                  <a:schemeClr val="tx1"/>
                </a:solidFill>
                <a:latin typeface="华文新魏" panose="02010800040101010101" pitchFamily="2" charset="-122"/>
                <a:ea typeface="华文新魏" panose="02010800040101010101" pitchFamily="2" charset="-122"/>
              </a:rPr>
              <a:t>肠炎多见腹痛、腹泻</a:t>
            </a:r>
            <a:r>
              <a:rPr lang="zh-CN" altLang="en-US" sz="2800" dirty="0" smtClean="0">
                <a:solidFill>
                  <a:schemeClr val="tx1"/>
                </a:solidFill>
                <a:latin typeface="华文新魏" panose="02010800040101010101" pitchFamily="2" charset="-122"/>
                <a:ea typeface="华文新魏" panose="02010800040101010101" pitchFamily="2" charset="-122"/>
              </a:rPr>
              <a:t>，排</a:t>
            </a:r>
            <a:r>
              <a:rPr lang="zh-CN" altLang="en-US" sz="2800" dirty="0">
                <a:solidFill>
                  <a:schemeClr val="tx1"/>
                </a:solidFill>
                <a:latin typeface="华文新魏" panose="02010800040101010101" pitchFamily="2" charset="-122"/>
                <a:ea typeface="华文新魏" panose="02010800040101010101" pitchFamily="2" charset="-122"/>
              </a:rPr>
              <a:t>便</a:t>
            </a:r>
            <a:r>
              <a:rPr lang="en-US" altLang="en-US" sz="2800" dirty="0">
                <a:latin typeface="华文新魏" panose="02010800040101010101" pitchFamily="2" charset="-122"/>
                <a:ea typeface="华文新魏" panose="02010800040101010101" pitchFamily="2" charset="-122"/>
              </a:rPr>
              <a:t>﹥</a:t>
            </a:r>
            <a:r>
              <a:rPr lang="en-US" altLang="zh-CN" sz="2800" dirty="0">
                <a:solidFill>
                  <a:schemeClr val="tx1"/>
                </a:solidFill>
                <a:latin typeface="华文新魏" panose="02010800040101010101" pitchFamily="2" charset="-122"/>
                <a:ea typeface="华文新魏" panose="02010800040101010101" pitchFamily="2" charset="-122"/>
              </a:rPr>
              <a:t>3</a:t>
            </a:r>
            <a:r>
              <a:rPr lang="zh-CN" altLang="en-US" sz="2800" dirty="0">
                <a:solidFill>
                  <a:schemeClr val="tx1"/>
                </a:solidFill>
                <a:latin typeface="华文新魏" panose="02010800040101010101" pitchFamily="2" charset="-122"/>
                <a:ea typeface="华文新魏" panose="02010800040101010101" pitchFamily="2" charset="-122"/>
              </a:rPr>
              <a:t>次</a:t>
            </a:r>
            <a:r>
              <a:rPr lang="en-US" altLang="zh-CN" sz="2800" dirty="0">
                <a:solidFill>
                  <a:schemeClr val="tx1"/>
                </a:solidFill>
                <a:latin typeface="华文新魏" panose="02010800040101010101" pitchFamily="2" charset="-122"/>
                <a:ea typeface="华文新魏" panose="02010800040101010101" pitchFamily="2" charset="-122"/>
              </a:rPr>
              <a:t>/</a:t>
            </a:r>
            <a:r>
              <a:rPr lang="zh-CN" altLang="en-US" sz="2800" dirty="0">
                <a:solidFill>
                  <a:schemeClr val="tx1"/>
                </a:solidFill>
                <a:latin typeface="华文新魏" panose="02010800040101010101" pitchFamily="2" charset="-122"/>
                <a:ea typeface="华文新魏" panose="02010800040101010101" pitchFamily="2" charset="-122"/>
              </a:rPr>
              <a:t>天、水样便、</a:t>
            </a:r>
            <a:r>
              <a:rPr lang="zh-CN" altLang="en-US" sz="2800" dirty="0" smtClean="0">
                <a:solidFill>
                  <a:schemeClr val="tx1"/>
                </a:solidFill>
                <a:latin typeface="华文新魏" panose="02010800040101010101" pitchFamily="2" charset="-122"/>
                <a:ea typeface="华文新魏" panose="02010800040101010101" pitchFamily="2" charset="-122"/>
              </a:rPr>
              <a:t>粘液</a:t>
            </a:r>
            <a:r>
              <a:rPr lang="zh-CN" altLang="en-US" sz="2800" dirty="0">
                <a:solidFill>
                  <a:schemeClr val="tx1"/>
                </a:solidFill>
                <a:latin typeface="华文新魏" panose="02010800040101010101" pitchFamily="2" charset="-122"/>
                <a:ea typeface="华文新魏" panose="02010800040101010101" pitchFamily="2" charset="-122"/>
              </a:rPr>
              <a:t>血便、严重有发热、头晕</a:t>
            </a:r>
            <a:r>
              <a:rPr lang="zh-CN" altLang="en-US" sz="2800" dirty="0" smtClean="0">
                <a:solidFill>
                  <a:schemeClr val="tx1"/>
                </a:solidFill>
                <a:latin typeface="华文新魏" panose="02010800040101010101" pitchFamily="2" charset="-122"/>
                <a:ea typeface="华文新魏" panose="02010800040101010101" pitchFamily="2" charset="-122"/>
              </a:rPr>
              <a:t>、乏力</a:t>
            </a:r>
            <a:r>
              <a:rPr lang="zh-CN" altLang="en-US" sz="2800" dirty="0">
                <a:solidFill>
                  <a:schemeClr val="tx1"/>
                </a:solidFill>
                <a:latin typeface="华文新魏" panose="02010800040101010101" pitchFamily="2" charset="-122"/>
                <a:ea typeface="华文新魏" panose="02010800040101010101" pitchFamily="2" charset="-122"/>
              </a:rPr>
              <a:t>脱水等症状。</a:t>
            </a:r>
            <a:endParaRPr kumimoji="1" lang="zh-CN" altLang="en-US" sz="28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7635074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18D5ACA-62CA-46DB-AD6B-12EDD6D51A23}" type="slidenum">
              <a:rPr lang="zh-CN" altLang="en-US" smtClean="0"/>
              <a:pPr/>
              <a:t>39</a:t>
            </a:fld>
            <a:endParaRPr lang="zh-CN" altLang="en-US" dirty="0"/>
          </a:p>
        </p:txBody>
      </p:sp>
      <p:sp>
        <p:nvSpPr>
          <p:cNvPr id="3" name="TextBox 12"/>
          <p:cNvSpPr txBox="1"/>
          <p:nvPr/>
        </p:nvSpPr>
        <p:spPr>
          <a:xfrm>
            <a:off x="2683735" y="1956752"/>
            <a:ext cx="4621763" cy="1815882"/>
          </a:xfrm>
          <a:prstGeom prst="rect">
            <a:avLst/>
          </a:prstGeom>
          <a:ln w="28575">
            <a:solidFill>
              <a:srgbClr val="CC0050"/>
            </a:solidFill>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800" dirty="0">
                <a:latin typeface="华文新魏" panose="02010800040101010101" pitchFamily="2" charset="-122"/>
                <a:ea typeface="华文新魏" panose="02010800040101010101" pitchFamily="2" charset="-122"/>
              </a:rPr>
              <a:t>内分泌</a:t>
            </a:r>
            <a:r>
              <a:rPr lang="zh-CN" altLang="en-US" sz="2800" dirty="0" smtClean="0">
                <a:latin typeface="华文新魏" panose="02010800040101010101" pitchFamily="2" charset="-122"/>
                <a:ea typeface="华文新魏" panose="02010800040101010101" pitchFamily="2" charset="-122"/>
              </a:rPr>
              <a:t>因素</a:t>
            </a:r>
            <a:endParaRPr lang="en-US" altLang="zh-CN" sz="2800" dirty="0" smtClean="0">
              <a:latin typeface="华文新魏" panose="02010800040101010101" pitchFamily="2" charset="-122"/>
              <a:ea typeface="华文新魏" panose="02010800040101010101" pitchFamily="2" charset="-122"/>
            </a:endParaRPr>
          </a:p>
          <a:p>
            <a:r>
              <a:rPr lang="zh-CN" altLang="en-US" sz="2800" dirty="0" smtClean="0">
                <a:latin typeface="华文新魏" panose="02010800040101010101" pitchFamily="2" charset="-122"/>
                <a:ea typeface="华文新魏" panose="02010800040101010101" pitchFamily="2" charset="-122"/>
              </a:rPr>
              <a:t>心理社会因素</a:t>
            </a:r>
            <a:endParaRPr lang="en-US" altLang="zh-CN" sz="2800" dirty="0" smtClean="0">
              <a:latin typeface="华文新魏" panose="02010800040101010101" pitchFamily="2" charset="-122"/>
              <a:ea typeface="华文新魏" panose="02010800040101010101" pitchFamily="2" charset="-122"/>
            </a:endParaRPr>
          </a:p>
          <a:p>
            <a:r>
              <a:rPr lang="zh-CN" altLang="en-US" sz="2800" dirty="0" smtClean="0">
                <a:latin typeface="华文新魏" panose="02010800040101010101" pitchFamily="2" charset="-122"/>
                <a:ea typeface="华文新魏" panose="02010800040101010101" pitchFamily="2" charset="-122"/>
              </a:rPr>
              <a:t>饮食因素</a:t>
            </a:r>
            <a:endParaRPr lang="en-US" altLang="zh-CN" sz="2800" dirty="0" smtClean="0">
              <a:latin typeface="华文新魏" panose="02010800040101010101" pitchFamily="2" charset="-122"/>
              <a:ea typeface="华文新魏" panose="02010800040101010101" pitchFamily="2" charset="-122"/>
            </a:endParaRPr>
          </a:p>
          <a:p>
            <a:r>
              <a:rPr lang="zh-CN" altLang="en-US" sz="2800" dirty="0" smtClean="0">
                <a:latin typeface="华文新魏" panose="02010800040101010101" pitchFamily="2" charset="-122"/>
                <a:ea typeface="华文新魏" panose="02010800040101010101" pitchFamily="2" charset="-122"/>
              </a:rPr>
              <a:t>机体状态</a:t>
            </a:r>
            <a:endParaRPr kumimoji="1" lang="zh-CN" altLang="en-US" sz="2800" dirty="0">
              <a:latin typeface="黑体" panose="02010609060101010101" pitchFamily="49" charset="-122"/>
              <a:ea typeface="黑体" panose="02010609060101010101" pitchFamily="49" charset="-122"/>
            </a:endParaRPr>
          </a:p>
        </p:txBody>
      </p:sp>
      <p:sp>
        <p:nvSpPr>
          <p:cNvPr id="7" name="矩形 6"/>
          <p:cNvSpPr/>
          <p:nvPr/>
        </p:nvSpPr>
        <p:spPr>
          <a:xfrm>
            <a:off x="685330" y="1947539"/>
            <a:ext cx="1410549" cy="1266231"/>
          </a:xfrm>
          <a:prstGeom prst="rect">
            <a:avLst/>
          </a:prstGeom>
          <a:solidFill>
            <a:srgbClr val="E40233"/>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880232" y="2358224"/>
            <a:ext cx="1500198" cy="461665"/>
          </a:xfrm>
          <a:prstGeom prst="rect">
            <a:avLst/>
          </a:prstGeom>
        </p:spPr>
        <p:txBody>
          <a:bodyPr wrap="square">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 病因</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9" name="文本框 92">
            <a:extLst>
              <a:ext uri="{FF2B5EF4-FFF2-40B4-BE49-F238E27FC236}">
                <a16:creationId xmlns="" xmlns:a16="http://schemas.microsoft.com/office/drawing/2014/main" id="{C340928B-AB52-EE4F-9A7D-5399736D4F7E}"/>
              </a:ext>
            </a:extLst>
          </p:cNvPr>
          <p:cNvSpPr txBox="1"/>
          <p:nvPr/>
        </p:nvSpPr>
        <p:spPr>
          <a:xfrm rot="21172913">
            <a:off x="70244" y="203897"/>
            <a:ext cx="2329921"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常见疾病</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10" name="TextBox 33">
            <a:extLst>
              <a:ext uri="{FF2B5EF4-FFF2-40B4-BE49-F238E27FC236}">
                <a16:creationId xmlns="" xmlns:a16="http://schemas.microsoft.com/office/drawing/2014/main" id="{61FC74BB-A919-3E46-A2FC-7AC71532D64C}"/>
              </a:ext>
            </a:extLst>
          </p:cNvPr>
          <p:cNvSpPr txBox="1"/>
          <p:nvPr/>
        </p:nvSpPr>
        <p:spPr>
          <a:xfrm>
            <a:off x="3384062" y="749757"/>
            <a:ext cx="5256583" cy="632332"/>
          </a:xfrm>
          <a:prstGeom prst="rect">
            <a:avLst/>
          </a:prstGeom>
          <a:noFill/>
        </p:spPr>
        <p:txBody>
          <a:bodyPr wrap="square" lIns="91419" tIns="45710" rIns="91419" bIns="45710" rtlCol="0">
            <a:spAutoFit/>
          </a:bodyPr>
          <a:lstStyle/>
          <a:p>
            <a:pPr algn="ctr">
              <a:lnSpc>
                <a:spcPct val="120000"/>
              </a:lnSpc>
            </a:pPr>
            <a:r>
              <a:rPr lang="zh-CN" altLang="en-US" sz="3200" b="1" dirty="0" smtClean="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rPr>
              <a:t>口腔溃疡</a:t>
            </a:r>
            <a:endParaRPr lang="en-US" altLang="zh-CN" sz="3200" b="1" dirty="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矩形 10"/>
          <p:cNvSpPr/>
          <p:nvPr/>
        </p:nvSpPr>
        <p:spPr>
          <a:xfrm>
            <a:off x="694606" y="3814057"/>
            <a:ext cx="1469988" cy="1157828"/>
          </a:xfrm>
          <a:prstGeom prst="rect">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400" dirty="0">
                <a:latin typeface="微软雅黑" pitchFamily="34" charset="-122"/>
                <a:ea typeface="微软雅黑" pitchFamily="34" charset="-122"/>
              </a:rPr>
              <a:t>预防</a:t>
            </a:r>
          </a:p>
        </p:txBody>
      </p:sp>
      <p:sp>
        <p:nvSpPr>
          <p:cNvPr id="12" name="TextBox 12"/>
          <p:cNvSpPr txBox="1"/>
          <p:nvPr/>
        </p:nvSpPr>
        <p:spPr>
          <a:xfrm>
            <a:off x="2683735" y="3863243"/>
            <a:ext cx="4621763" cy="2246769"/>
          </a:xfrm>
          <a:prstGeom prst="rect">
            <a:avLst/>
          </a:prstGeom>
          <a:ln w="28575">
            <a:solidFill>
              <a:schemeClr val="tx2">
                <a:lumMod val="60000"/>
                <a:lumOff val="40000"/>
              </a:schemeClr>
            </a:solidFill>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2800" dirty="0">
                <a:latin typeface="华文新魏" panose="02010800040101010101" pitchFamily="2" charset="-122"/>
                <a:ea typeface="华文新魏" panose="02010800040101010101" pitchFamily="2" charset="-122"/>
              </a:rPr>
              <a:t>均衡营养，避免粗糙食物的</a:t>
            </a:r>
            <a:r>
              <a:rPr lang="zh-CN" altLang="en-US" sz="2800" dirty="0" smtClean="0">
                <a:latin typeface="华文新魏" panose="02010800040101010101" pitchFamily="2" charset="-122"/>
                <a:ea typeface="华文新魏" panose="02010800040101010101" pitchFamily="2" charset="-122"/>
              </a:rPr>
              <a:t>刺激</a:t>
            </a:r>
            <a:endParaRPr lang="en-US" altLang="zh-CN" sz="2800" dirty="0" smtClean="0">
              <a:latin typeface="华文新魏" panose="02010800040101010101" pitchFamily="2" charset="-122"/>
              <a:ea typeface="华文新魏" panose="02010800040101010101" pitchFamily="2" charset="-122"/>
            </a:endParaRPr>
          </a:p>
          <a:p>
            <a:r>
              <a:rPr lang="zh-CN" altLang="en-US" sz="2800" dirty="0" smtClean="0">
                <a:latin typeface="华文新魏" panose="02010800040101010101" pitchFamily="2" charset="-122"/>
                <a:ea typeface="华文新魏" panose="02010800040101010101" pitchFamily="2" charset="-122"/>
              </a:rPr>
              <a:t>保持</a:t>
            </a:r>
            <a:r>
              <a:rPr lang="zh-CN" altLang="en-US" sz="2800" dirty="0">
                <a:latin typeface="华文新魏" panose="02010800040101010101" pitchFamily="2" charset="-122"/>
                <a:ea typeface="华文新魏" panose="02010800040101010101" pitchFamily="2" charset="-122"/>
              </a:rPr>
              <a:t>良好心态，避免过度紧张和</a:t>
            </a:r>
            <a:r>
              <a:rPr lang="zh-CN" altLang="en-US" sz="2800" dirty="0" smtClean="0">
                <a:latin typeface="华文新魏" panose="02010800040101010101" pitchFamily="2" charset="-122"/>
                <a:ea typeface="华文新魏" panose="02010800040101010101" pitchFamily="2" charset="-122"/>
              </a:rPr>
              <a:t>劳累</a:t>
            </a:r>
            <a:r>
              <a:rPr lang="zh-CN" altLang="en-US" sz="2800" dirty="0">
                <a:latin typeface="华文新魏" panose="02010800040101010101" pitchFamily="2" charset="-122"/>
                <a:ea typeface="华文新魏" panose="02010800040101010101" pitchFamily="2" charset="-122"/>
              </a:rPr>
              <a:t/>
            </a:r>
            <a:br>
              <a:rPr lang="zh-CN" altLang="en-US" sz="2800" dirty="0">
                <a:latin typeface="华文新魏" panose="02010800040101010101" pitchFamily="2" charset="-122"/>
                <a:ea typeface="华文新魏" panose="02010800040101010101" pitchFamily="2" charset="-122"/>
              </a:rPr>
            </a:br>
            <a:endParaRPr kumimoji="1" lang="zh-CN" altLang="en-US" sz="2800" dirty="0">
              <a:latin typeface="黑体" panose="02010609060101010101" pitchFamily="49" charset="-122"/>
              <a:ea typeface="黑体" panose="02010609060101010101" pitchFamily="49" charset="-122"/>
            </a:endParaRPr>
          </a:p>
        </p:txBody>
      </p:sp>
      <p:sp>
        <p:nvSpPr>
          <p:cNvPr id="13" name="云形 12"/>
          <p:cNvSpPr/>
          <p:nvPr/>
        </p:nvSpPr>
        <p:spPr>
          <a:xfrm>
            <a:off x="8399462" y="1108031"/>
            <a:ext cx="2160240" cy="848721"/>
          </a:xfrm>
          <a:prstGeom prst="cloud">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自限性疾病</a:t>
            </a:r>
            <a:endParaRPr lang="zh-CN" altLang="en-US" dirty="0">
              <a:solidFill>
                <a:schemeClr val="tx1"/>
              </a:solidFill>
            </a:endParaRPr>
          </a:p>
        </p:txBody>
      </p:sp>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63889" y="2199808"/>
            <a:ext cx="4103215" cy="3915355"/>
          </a:xfrm>
          <a:prstGeom prst="rect">
            <a:avLst/>
          </a:prstGeom>
        </p:spPr>
      </p:pic>
    </p:spTree>
    <p:extLst>
      <p:ext uri="{BB962C8B-B14F-4D97-AF65-F5344CB8AC3E}">
        <p14:creationId xmlns:p14="http://schemas.microsoft.com/office/powerpoint/2010/main" val="15297966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fld id="{118D5ACA-62CA-46DB-AD6B-12EDD6D51A23}" type="slidenum">
              <a:rPr lang="zh-CN" altLang="en-US" smtClean="0"/>
              <a:pPr/>
              <a:t>4</a:t>
            </a:fld>
            <a:endParaRPr lang="zh-CN" altLang="en-US" dirty="0"/>
          </a:p>
        </p:txBody>
      </p:sp>
      <p:pic>
        <p:nvPicPr>
          <p:cNvPr id="22" name="图片 21">
            <a:extLst>
              <a:ext uri="{FF2B5EF4-FFF2-40B4-BE49-F238E27FC236}">
                <a16:creationId xmlns="" xmlns:a16="http://schemas.microsoft.com/office/drawing/2014/main" id="{0884D811-B5E9-6046-BA53-CD55C13CEC04}"/>
              </a:ext>
            </a:extLst>
          </p:cNvPr>
          <p:cNvPicPr>
            <a:picLocks noChangeAspect="1"/>
          </p:cNvPicPr>
          <p:nvPr/>
        </p:nvPicPr>
        <p:blipFill>
          <a:blip r:embed="rId3" cstate="print"/>
          <a:stretch>
            <a:fillRect/>
          </a:stretch>
        </p:blipFill>
        <p:spPr>
          <a:xfrm>
            <a:off x="190550" y="117426"/>
            <a:ext cx="1599939" cy="549474"/>
          </a:xfrm>
          <a:prstGeom prst="rect">
            <a:avLst/>
          </a:prstGeom>
        </p:spPr>
      </p:pic>
      <p:sp>
        <p:nvSpPr>
          <p:cNvPr id="15" name="矩形 14">
            <a:extLst>
              <a:ext uri="{FF2B5EF4-FFF2-40B4-BE49-F238E27FC236}">
                <a16:creationId xmlns="" xmlns:a16="http://schemas.microsoft.com/office/drawing/2014/main" id="{24B503C1-5733-CC41-8BEB-2D0FE9BFBDF0}"/>
              </a:ext>
            </a:extLst>
          </p:cNvPr>
          <p:cNvSpPr/>
          <p:nvPr/>
        </p:nvSpPr>
        <p:spPr>
          <a:xfrm>
            <a:off x="2092154" y="3645818"/>
            <a:ext cx="8035500" cy="45719"/>
          </a:xfrm>
          <a:prstGeom prst="rect">
            <a:avLst/>
          </a:prstGeom>
          <a:gradFill>
            <a:gsLst>
              <a:gs pos="0">
                <a:srgbClr val="000082"/>
              </a:gs>
              <a:gs pos="30000">
                <a:srgbClr val="66008F"/>
              </a:gs>
              <a:gs pos="64999">
                <a:srgbClr val="BA0066"/>
              </a:gs>
              <a:gs pos="89999">
                <a:srgbClr val="FF0000"/>
              </a:gs>
              <a:gs pos="100000">
                <a:srgbClr val="FF820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7C2C6D"/>
              </a:solidFill>
            </a:endParaRPr>
          </a:p>
        </p:txBody>
      </p:sp>
      <p:sp>
        <p:nvSpPr>
          <p:cNvPr id="17" name="Rectangle 2">
            <a:extLst>
              <a:ext uri="{FF2B5EF4-FFF2-40B4-BE49-F238E27FC236}">
                <a16:creationId xmlns="" xmlns:a16="http://schemas.microsoft.com/office/drawing/2014/main" id="{34838D13-23F5-6849-BF39-ADD7FE61C664}"/>
              </a:ext>
            </a:extLst>
          </p:cNvPr>
          <p:cNvSpPr txBox="1">
            <a:spLocks noChangeArrowheads="1"/>
          </p:cNvSpPr>
          <p:nvPr/>
        </p:nvSpPr>
        <p:spPr>
          <a:xfrm>
            <a:off x="1980406" y="2133650"/>
            <a:ext cx="8229600" cy="1368152"/>
          </a:xfrm>
          <a:prstGeom prst="rect">
            <a:avLst/>
          </a:prstGeom>
        </p:spPr>
        <p:txBody>
          <a:bodyPr>
            <a:normAutofit fontScale="97500" lnSpcReduction="10000"/>
          </a:bodyPr>
          <a:lstStyle>
            <a:lvl1pPr algn="l" defTabSz="866775" rtl="0" eaLnBrk="1" latinLnBrk="0" hangingPunct="1">
              <a:lnSpc>
                <a:spcPct val="90000"/>
              </a:lnSpc>
              <a:spcBef>
                <a:spcPct val="0"/>
              </a:spcBef>
              <a:buNone/>
              <a:defRPr sz="4100" kern="1200">
                <a:solidFill>
                  <a:schemeClr val="tx1"/>
                </a:solidFill>
                <a:latin typeface="+mj-lt"/>
                <a:ea typeface="+mj-ea"/>
                <a:cs typeface="+mj-cs"/>
              </a:defRPr>
            </a:lvl1pPr>
          </a:lstStyle>
          <a:p>
            <a:pPr algn="ctr" fontAlgn="auto">
              <a:lnSpc>
                <a:spcPct val="150000"/>
              </a:lnSpc>
              <a:spcAft>
                <a:spcPts val="0"/>
              </a:spcAft>
            </a:pPr>
            <a:r>
              <a:rPr lang="zh-CN" altLang="en-US" sz="6000" b="1" dirty="0" smtClean="0">
                <a:gradFill>
                  <a:gsLst>
                    <a:gs pos="0">
                      <a:srgbClr val="000082"/>
                    </a:gs>
                    <a:gs pos="30000">
                      <a:srgbClr val="66008F"/>
                    </a:gs>
                    <a:gs pos="64999">
                      <a:srgbClr val="BA0066"/>
                    </a:gs>
                    <a:gs pos="89999">
                      <a:srgbClr val="FF0000"/>
                    </a:gs>
                    <a:gs pos="100000">
                      <a:srgbClr val="FF8200"/>
                    </a:gs>
                  </a:gsLst>
                  <a:lin ang="2700000" scaled="0"/>
                </a:gradFill>
                <a:latin typeface="微软雅黑" panose="020B0503020204020204" pitchFamily="34" charset="-122"/>
                <a:ea typeface="微软雅黑" panose="020B0503020204020204" pitchFamily="34" charset="-122"/>
              </a:rPr>
              <a:t>常见疾病及其预防</a:t>
            </a:r>
            <a:endParaRPr lang="zh-TW" altLang="en-US" sz="6000" b="1" dirty="0">
              <a:gradFill>
                <a:gsLst>
                  <a:gs pos="0">
                    <a:srgbClr val="000082"/>
                  </a:gs>
                  <a:gs pos="30000">
                    <a:srgbClr val="66008F"/>
                  </a:gs>
                  <a:gs pos="64999">
                    <a:srgbClr val="BA0066"/>
                  </a:gs>
                  <a:gs pos="89999">
                    <a:srgbClr val="FF0000"/>
                  </a:gs>
                  <a:gs pos="100000">
                    <a:srgbClr val="FF8200"/>
                  </a:gs>
                </a:gsLst>
                <a:lin ang="2700000" scaled="0"/>
              </a:gradFill>
              <a:latin typeface="微软雅黑" panose="020B0503020204020204" pitchFamily="34" charset="-122"/>
              <a:ea typeface="微软雅黑" panose="020B0503020204020204" pitchFamily="34" charset="-122"/>
            </a:endParaRPr>
          </a:p>
        </p:txBody>
      </p:sp>
      <p:sp>
        <p:nvSpPr>
          <p:cNvPr id="20" name="TextBox 16">
            <a:extLst>
              <a:ext uri="{FF2B5EF4-FFF2-40B4-BE49-F238E27FC236}">
                <a16:creationId xmlns="" xmlns:a16="http://schemas.microsoft.com/office/drawing/2014/main" id="{ED274A82-FFB1-754B-8CDE-348BE417ECDF}"/>
              </a:ext>
            </a:extLst>
          </p:cNvPr>
          <p:cNvSpPr txBox="1"/>
          <p:nvPr/>
        </p:nvSpPr>
        <p:spPr>
          <a:xfrm>
            <a:off x="5087094" y="1413570"/>
            <a:ext cx="2016224" cy="769441"/>
          </a:xfrm>
          <a:prstGeom prst="rect">
            <a:avLst/>
          </a:prstGeom>
          <a:noFill/>
        </p:spPr>
        <p:txBody>
          <a:bodyPr wrap="square" rtlCol="0">
            <a:spAutoFit/>
          </a:bodyPr>
          <a:lstStyle/>
          <a:p>
            <a:pPr algn="ctr"/>
            <a:r>
              <a:rPr lang="en-US" altLang="zh-CN" sz="4400" b="1" dirty="0">
                <a:gradFill>
                  <a:gsLst>
                    <a:gs pos="0">
                      <a:srgbClr val="000082"/>
                    </a:gs>
                    <a:gs pos="30000">
                      <a:srgbClr val="66008F"/>
                    </a:gs>
                    <a:gs pos="64999">
                      <a:srgbClr val="BA0066"/>
                    </a:gs>
                    <a:gs pos="89999">
                      <a:srgbClr val="FF0000"/>
                    </a:gs>
                    <a:gs pos="100000">
                      <a:srgbClr val="FF8200"/>
                    </a:gs>
                  </a:gsLst>
                  <a:lin ang="5400000" scaled="0"/>
                </a:gradFill>
                <a:latin typeface="Lucida Calligraphy" pitchFamily="66" charset="0"/>
              </a:rPr>
              <a:t>No.1</a:t>
            </a:r>
            <a:endParaRPr lang="zh-CN" altLang="en-US" sz="4400" b="1" dirty="0">
              <a:gradFill>
                <a:gsLst>
                  <a:gs pos="0">
                    <a:srgbClr val="000082"/>
                  </a:gs>
                  <a:gs pos="30000">
                    <a:srgbClr val="66008F"/>
                  </a:gs>
                  <a:gs pos="64999">
                    <a:srgbClr val="BA0066"/>
                  </a:gs>
                  <a:gs pos="89999">
                    <a:srgbClr val="FF0000"/>
                  </a:gs>
                  <a:gs pos="100000">
                    <a:srgbClr val="FF8200"/>
                  </a:gs>
                </a:gsLst>
                <a:lin ang="5400000" scaled="0"/>
              </a:gradFill>
              <a:latin typeface="Lucida Calligraphy" pitchFamily="66" charset="0"/>
            </a:endParaRPr>
          </a:p>
        </p:txBody>
      </p:sp>
      <p:pic>
        <p:nvPicPr>
          <p:cNvPr id="23" name="图片 22">
            <a:extLst>
              <a:ext uri="{FF2B5EF4-FFF2-40B4-BE49-F238E27FC236}">
                <a16:creationId xmlns="" xmlns:a16="http://schemas.microsoft.com/office/drawing/2014/main" id="{9B5B6E89-8FA7-AE48-8149-F1E5019E1F7D}"/>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0" y="4869954"/>
            <a:ext cx="2067153" cy="1989634"/>
          </a:xfrm>
          <a:prstGeom prst="rect">
            <a:avLst/>
          </a:prstGeom>
        </p:spPr>
      </p:pic>
    </p:spTree>
    <p:extLst>
      <p:ext uri="{BB962C8B-B14F-4D97-AF65-F5344CB8AC3E}">
        <p14:creationId xmlns:p14="http://schemas.microsoft.com/office/powerpoint/2010/main" val="2490034253"/>
      </p:ext>
    </p:extLst>
  </p:cSld>
  <p:clrMapOvr>
    <a:masterClrMapping/>
  </p:clrMapOvr>
  <p:transition spd="slow" advTm="4000">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18D5ACA-62CA-46DB-AD6B-12EDD6D51A23}" type="slidenum">
              <a:rPr lang="zh-CN" altLang="en-US" smtClean="0"/>
              <a:pPr/>
              <a:t>40</a:t>
            </a:fld>
            <a:endParaRPr lang="zh-CN" altLang="en-US" dirty="0"/>
          </a:p>
        </p:txBody>
      </p:sp>
      <p:sp>
        <p:nvSpPr>
          <p:cNvPr id="3" name="TextBox 12"/>
          <p:cNvSpPr txBox="1"/>
          <p:nvPr/>
        </p:nvSpPr>
        <p:spPr>
          <a:xfrm>
            <a:off x="2528237" y="2934692"/>
            <a:ext cx="4774161" cy="830997"/>
          </a:xfrm>
          <a:prstGeom prst="rect">
            <a:avLst/>
          </a:prstGeom>
          <a:ln w="28575">
            <a:solidFill>
              <a:srgbClr val="CC0050"/>
            </a:solidFill>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pPr marL="0" indent="0"/>
            <a:r>
              <a:rPr lang="zh-CN" altLang="en-US" sz="2400" dirty="0">
                <a:latin typeface="华文新魏" panose="02010800040101010101" pitchFamily="2" charset="-122"/>
                <a:ea typeface="华文新魏" panose="02010800040101010101" pitchFamily="2" charset="-122"/>
              </a:rPr>
              <a:t>牙垢牙石，不正确刷牙，牙齿排列不整</a:t>
            </a:r>
            <a:r>
              <a:rPr lang="zh-CN" altLang="en-US" sz="2400" dirty="0" smtClean="0">
                <a:latin typeface="华文新魏" panose="02010800040101010101" pitchFamily="2" charset="-122"/>
                <a:ea typeface="华文新魏" panose="02010800040101010101" pitchFamily="2" charset="-122"/>
              </a:rPr>
              <a:t>，营养缺乏</a:t>
            </a:r>
            <a:r>
              <a:rPr lang="zh-CN" altLang="en-US" sz="2400" dirty="0">
                <a:latin typeface="华文新魏" panose="02010800040101010101" pitchFamily="2" charset="-122"/>
                <a:ea typeface="华文新魏" panose="02010800040101010101" pitchFamily="2" charset="-122"/>
              </a:rPr>
              <a:t>，内分泌紊乱等</a:t>
            </a:r>
            <a:r>
              <a:rPr lang="zh-CN" altLang="en-US" sz="2400" dirty="0" smtClean="0">
                <a:latin typeface="华文新魏" panose="02010800040101010101" pitchFamily="2" charset="-122"/>
                <a:ea typeface="华文新魏" panose="02010800040101010101" pitchFamily="2" charset="-122"/>
              </a:rPr>
              <a:t>。</a:t>
            </a:r>
            <a:endParaRPr kumimoji="1" lang="en-US" altLang="zh-CN" sz="2400" dirty="0">
              <a:latin typeface="华文新魏" panose="02010800040101010101" pitchFamily="2" charset="-122"/>
              <a:ea typeface="华文新魏" panose="02010800040101010101" pitchFamily="2" charset="-122"/>
            </a:endParaRPr>
          </a:p>
        </p:txBody>
      </p:sp>
      <p:sp>
        <p:nvSpPr>
          <p:cNvPr id="7" name="矩形 6"/>
          <p:cNvSpPr/>
          <p:nvPr/>
        </p:nvSpPr>
        <p:spPr>
          <a:xfrm>
            <a:off x="755568" y="2922191"/>
            <a:ext cx="1521444" cy="792088"/>
          </a:xfrm>
          <a:prstGeom prst="rect">
            <a:avLst/>
          </a:prstGeom>
          <a:solidFill>
            <a:srgbClr val="E40233"/>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sz="2400" dirty="0" smtClean="0">
                <a:solidFill>
                  <a:schemeClr val="bg1"/>
                </a:solidFill>
                <a:latin typeface="微软雅黑" panose="020B0503020204020204" pitchFamily="34" charset="-122"/>
                <a:ea typeface="微软雅黑" panose="020B0503020204020204" pitchFamily="34" charset="-122"/>
              </a:rPr>
              <a:t>    病因</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936280" y="2251476"/>
            <a:ext cx="1500198" cy="461665"/>
          </a:xfrm>
          <a:prstGeom prst="rect">
            <a:avLst/>
          </a:prstGeom>
        </p:spPr>
        <p:txBody>
          <a:bodyPr wrap="square">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 病因</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9" name="文本框 92">
            <a:extLst>
              <a:ext uri="{FF2B5EF4-FFF2-40B4-BE49-F238E27FC236}">
                <a16:creationId xmlns="" xmlns:a16="http://schemas.microsoft.com/office/drawing/2014/main" id="{C340928B-AB52-EE4F-9A7D-5399736D4F7E}"/>
              </a:ext>
            </a:extLst>
          </p:cNvPr>
          <p:cNvSpPr txBox="1"/>
          <p:nvPr/>
        </p:nvSpPr>
        <p:spPr>
          <a:xfrm rot="21172913">
            <a:off x="70244" y="203897"/>
            <a:ext cx="2329921"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常见疾病</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10" name="TextBox 33">
            <a:extLst>
              <a:ext uri="{FF2B5EF4-FFF2-40B4-BE49-F238E27FC236}">
                <a16:creationId xmlns="" xmlns:a16="http://schemas.microsoft.com/office/drawing/2014/main" id="{61FC74BB-A919-3E46-A2FC-7AC71532D64C}"/>
              </a:ext>
            </a:extLst>
          </p:cNvPr>
          <p:cNvSpPr txBox="1"/>
          <p:nvPr/>
        </p:nvSpPr>
        <p:spPr>
          <a:xfrm>
            <a:off x="3466915" y="688636"/>
            <a:ext cx="5256583" cy="628935"/>
          </a:xfrm>
          <a:prstGeom prst="rect">
            <a:avLst/>
          </a:prstGeom>
          <a:noFill/>
        </p:spPr>
        <p:txBody>
          <a:bodyPr wrap="square" lIns="91419" tIns="45710" rIns="91419" bIns="45710" rtlCol="0">
            <a:spAutoFit/>
          </a:bodyPr>
          <a:lstStyle/>
          <a:p>
            <a:pPr algn="ctr">
              <a:lnSpc>
                <a:spcPct val="120000"/>
              </a:lnSpc>
            </a:pPr>
            <a:r>
              <a:rPr lang="zh-CN" altLang="en-US" sz="3200" b="1" dirty="0" smtClean="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rPr>
              <a:t>牙周病</a:t>
            </a:r>
            <a:endParaRPr lang="en-US" altLang="zh-CN" sz="3200" b="1" dirty="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矩形 10"/>
          <p:cNvSpPr/>
          <p:nvPr/>
        </p:nvSpPr>
        <p:spPr>
          <a:xfrm>
            <a:off x="755569" y="4058476"/>
            <a:ext cx="1521444" cy="862086"/>
          </a:xfrm>
          <a:prstGeom prst="rect">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400" dirty="0" smtClean="0">
                <a:latin typeface="微软雅黑" pitchFamily="34" charset="-122"/>
                <a:ea typeface="微软雅黑" pitchFamily="34" charset="-122"/>
              </a:rPr>
              <a:t>临床表现</a:t>
            </a:r>
            <a:endParaRPr lang="zh-CN" altLang="en-US" sz="2400" dirty="0">
              <a:latin typeface="微软雅黑" pitchFamily="34" charset="-122"/>
              <a:ea typeface="微软雅黑" pitchFamily="34" charset="-122"/>
            </a:endParaRPr>
          </a:p>
        </p:txBody>
      </p:sp>
      <p:sp>
        <p:nvSpPr>
          <p:cNvPr id="12" name="TextBox 12"/>
          <p:cNvSpPr txBox="1"/>
          <p:nvPr/>
        </p:nvSpPr>
        <p:spPr>
          <a:xfrm>
            <a:off x="2528237" y="4009831"/>
            <a:ext cx="4774161" cy="1200329"/>
          </a:xfrm>
          <a:prstGeom prst="rect">
            <a:avLst/>
          </a:prstGeom>
          <a:ln w="28575">
            <a:solidFill>
              <a:schemeClr val="tx2">
                <a:lumMod val="60000"/>
                <a:lumOff val="40000"/>
              </a:schemeClr>
            </a:solidFill>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pPr marL="0" indent="0"/>
            <a:r>
              <a:rPr lang="zh-CN" altLang="en-US" sz="2400" dirty="0">
                <a:latin typeface="华文新魏" panose="02010800040101010101" pitchFamily="2" charset="-122"/>
                <a:ea typeface="华文新魏" panose="02010800040101010101" pitchFamily="2" charset="-122"/>
              </a:rPr>
              <a:t>牙龈红肿易出血，牙垢沉积，口腔异味</a:t>
            </a:r>
            <a:r>
              <a:rPr lang="zh-CN" altLang="en-US" sz="2400" dirty="0" smtClean="0">
                <a:latin typeface="华文新魏" panose="02010800040101010101" pitchFamily="2" charset="-122"/>
                <a:ea typeface="华文新魏" panose="02010800040101010101" pitchFamily="2" charset="-122"/>
              </a:rPr>
              <a:t>，</a:t>
            </a:r>
            <a:endParaRPr lang="en-US" altLang="zh-CN" sz="2400" dirty="0" smtClean="0">
              <a:latin typeface="华文新魏" panose="02010800040101010101" pitchFamily="2" charset="-122"/>
              <a:ea typeface="华文新魏" panose="02010800040101010101" pitchFamily="2" charset="-122"/>
            </a:endParaRPr>
          </a:p>
          <a:p>
            <a:pPr marL="0" indent="0"/>
            <a:r>
              <a:rPr lang="zh-CN" altLang="en-US" sz="2400" dirty="0" smtClean="0">
                <a:latin typeface="华文新魏" panose="02010800040101010101" pitchFamily="2" charset="-122"/>
                <a:ea typeface="华文新魏" panose="02010800040101010101" pitchFamily="2" charset="-122"/>
              </a:rPr>
              <a:t>牙周脓肿</a:t>
            </a:r>
            <a:r>
              <a:rPr lang="zh-CN" altLang="en-US" sz="2400" dirty="0" smtClean="0">
                <a:latin typeface="华文新魏" panose="02010800040101010101" pitchFamily="2" charset="-122"/>
                <a:ea typeface="华文新魏" panose="02010800040101010101" pitchFamily="2" charset="-122"/>
              </a:rPr>
              <a:t>。</a:t>
            </a:r>
            <a:endParaRPr kumimoji="1" lang="en-US" altLang="zh-CN" sz="2000" dirty="0">
              <a:latin typeface="华文新魏" panose="02010800040101010101" pitchFamily="2" charset="-122"/>
              <a:ea typeface="华文新魏" panose="02010800040101010101" pitchFamily="2" charset="-122"/>
            </a:endParaRPr>
          </a:p>
        </p:txBody>
      </p:sp>
      <p:sp>
        <p:nvSpPr>
          <p:cNvPr id="13" name="矩形 12"/>
          <p:cNvSpPr/>
          <p:nvPr/>
        </p:nvSpPr>
        <p:spPr>
          <a:xfrm>
            <a:off x="755569" y="5401977"/>
            <a:ext cx="1521444" cy="922040"/>
          </a:xfrm>
          <a:prstGeom prst="rect">
            <a:avLst/>
          </a:prstGeom>
          <a:solidFill>
            <a:schemeClr val="accent3"/>
          </a:solid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400" dirty="0">
                <a:latin typeface="微软雅黑" pitchFamily="34" charset="-122"/>
                <a:ea typeface="微软雅黑" pitchFamily="34" charset="-122"/>
              </a:rPr>
              <a:t>预防</a:t>
            </a:r>
          </a:p>
        </p:txBody>
      </p:sp>
      <p:sp>
        <p:nvSpPr>
          <p:cNvPr id="14" name="TextBox 14"/>
          <p:cNvSpPr txBox="1"/>
          <p:nvPr/>
        </p:nvSpPr>
        <p:spPr>
          <a:xfrm>
            <a:off x="2528237" y="5401977"/>
            <a:ext cx="7721708" cy="1200329"/>
          </a:xfrm>
          <a:prstGeom prst="rect">
            <a:avLst/>
          </a:prstGeom>
          <a:ln w="28575">
            <a:solidFill>
              <a:schemeClr val="accent6">
                <a:lumMod val="75000"/>
              </a:schemeClr>
            </a:solidFill>
            <a:prstDash val="sysDot"/>
          </a:ln>
        </p:spPr>
        <p:style>
          <a:lnRef idx="2">
            <a:schemeClr val="accent3"/>
          </a:lnRef>
          <a:fillRef idx="1">
            <a:schemeClr val="lt1"/>
          </a:fillRef>
          <a:effectRef idx="0">
            <a:schemeClr val="accent3"/>
          </a:effectRef>
          <a:fontRef idx="minor">
            <a:schemeClr val="dk1"/>
          </a:fontRef>
        </p:style>
        <p:txBody>
          <a:bodyPr wrap="square" rtlCol="0">
            <a:spAutoFit/>
          </a:bodyPr>
          <a:lstStyle>
            <a:defPPr>
              <a:defRPr lang="zh-CN"/>
            </a:defPPr>
            <a:lvl1pPr marL="285750" indent="-285750">
              <a:lnSpc>
                <a:spcPct val="150000"/>
              </a:lnSpc>
              <a:buFont typeface="Wingdings" panose="05000000000000000000" pitchFamily="2" charset="2"/>
              <a:buChar char="ü"/>
            </a:lvl1pPr>
          </a:lstStyle>
          <a:p>
            <a:pPr marL="0" indent="0">
              <a:buFontTx/>
              <a:buNone/>
            </a:pPr>
            <a:r>
              <a:rPr lang="zh-CN" altLang="en-US" sz="2400" dirty="0">
                <a:latin typeface="华文新魏" panose="02010800040101010101" pitchFamily="2" charset="-122"/>
                <a:ea typeface="华文新魏" panose="02010800040101010101" pitchFamily="2" charset="-122"/>
              </a:rPr>
              <a:t>正确刷牙，增强维生素的摄入，不用牙齿  咬坚硬的东西，及时治疗牙病，注意牙齿保健。</a:t>
            </a:r>
            <a:endParaRPr kumimoji="1" lang="en-US" altLang="zh-CN" sz="2400" dirty="0">
              <a:latin typeface="华文新魏" panose="02010800040101010101" pitchFamily="2" charset="-122"/>
              <a:ea typeface="华文新魏" panose="02010800040101010101" pitchFamily="2" charset="-122"/>
            </a:endParaRPr>
          </a:p>
        </p:txBody>
      </p:sp>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34622" y="1620634"/>
            <a:ext cx="4781473" cy="2868885"/>
          </a:xfrm>
          <a:prstGeom prst="rect">
            <a:avLst/>
          </a:prstGeom>
        </p:spPr>
      </p:pic>
      <p:sp>
        <p:nvSpPr>
          <p:cNvPr id="19" name="矩形 18"/>
          <p:cNvSpPr/>
          <p:nvPr/>
        </p:nvSpPr>
        <p:spPr>
          <a:xfrm>
            <a:off x="698840" y="1948519"/>
            <a:ext cx="6635782" cy="714387"/>
          </a:xfrm>
          <a:prstGeom prst="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sz="2800" dirty="0">
                <a:solidFill>
                  <a:schemeClr val="tx1"/>
                </a:solidFill>
                <a:latin typeface="华文新魏" panose="02010800040101010101" pitchFamily="2" charset="-122"/>
                <a:ea typeface="华文新魏" panose="02010800040101010101" pitchFamily="2" charset="-122"/>
              </a:rPr>
              <a:t>包括牙龈炎、牙周炎、牙周萎缩等</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4480983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TextBox 21"/>
          <p:cNvSpPr txBox="1"/>
          <p:nvPr/>
        </p:nvSpPr>
        <p:spPr>
          <a:xfrm>
            <a:off x="1881981" y="757555"/>
            <a:ext cx="8595360" cy="703094"/>
          </a:xfrm>
          <a:prstGeom prst="rect">
            <a:avLst/>
          </a:prstGeom>
          <a:noFill/>
        </p:spPr>
        <p:txBody>
          <a:bodyPr wrap="square" lIns="86695" tIns="43347" rIns="86695" bIns="43347"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4000" b="1" i="0" u="none" strike="noStrike" kern="1200" cap="none" spc="0" normalizeH="0" baseline="0" noProof="0" dirty="0" smtClean="0">
                <a:ln>
                  <a:noFill/>
                </a:ln>
                <a:gradFill>
                  <a:gsLst>
                    <a:gs pos="0">
                      <a:srgbClr val="000082"/>
                    </a:gs>
                    <a:gs pos="30000">
                      <a:srgbClr val="66008F"/>
                    </a:gs>
                    <a:gs pos="64999">
                      <a:srgbClr val="BA0066"/>
                    </a:gs>
                    <a:gs pos="89999">
                      <a:srgbClr val="FF0000"/>
                    </a:gs>
                    <a:gs pos="100000">
                      <a:srgbClr val="FF8200"/>
                    </a:gs>
                  </a:gsLst>
                  <a:lin ang="13500000" scaled="0"/>
                </a:gradFill>
                <a:effectLst/>
                <a:uLnTx/>
                <a:uFillTx/>
                <a:latin typeface="Microsoft YaHei" panose="020B0503020204020204" pitchFamily="34" charset="-122"/>
                <a:ea typeface="Microsoft YaHei" panose="020B0503020204020204" pitchFamily="34" charset="-122"/>
                <a:cs typeface="华康隶书体W7" panose="03000709000000000000" charset="-122"/>
              </a:rPr>
              <a:t>消化系统疾病预防措施</a:t>
            </a:r>
            <a:endParaRPr kumimoji="0" lang="zh-CN" altLang="en-US" sz="4000" b="1" i="0" u="none" strike="noStrike" kern="1200" cap="none" spc="0" normalizeH="0" baseline="0" noProof="0" dirty="0">
              <a:ln>
                <a:noFill/>
              </a:ln>
              <a:gradFill>
                <a:gsLst>
                  <a:gs pos="0">
                    <a:srgbClr val="000082"/>
                  </a:gs>
                  <a:gs pos="30000">
                    <a:srgbClr val="66008F"/>
                  </a:gs>
                  <a:gs pos="64999">
                    <a:srgbClr val="BA0066"/>
                  </a:gs>
                  <a:gs pos="89999">
                    <a:srgbClr val="FF0000"/>
                  </a:gs>
                  <a:gs pos="100000">
                    <a:srgbClr val="FF8200"/>
                  </a:gs>
                </a:gsLst>
                <a:lin ang="13500000" scaled="0"/>
              </a:gradFill>
              <a:effectLst/>
              <a:uLnTx/>
              <a:uFillTx/>
              <a:latin typeface="Microsoft YaHei" panose="020B0503020204020204" pitchFamily="34" charset="-122"/>
              <a:ea typeface="Microsoft YaHei" panose="020B0503020204020204" pitchFamily="34" charset="-122"/>
              <a:cs typeface="华康隶书体W7" panose="03000709000000000000" charset="-122"/>
            </a:endParaRPr>
          </a:p>
        </p:txBody>
      </p:sp>
      <p:sp>
        <p:nvSpPr>
          <p:cNvPr id="23" name="灯片编号占位符 9"/>
          <p:cNvSpPr>
            <a:spLocks noGrp="1"/>
          </p:cNvSpPr>
          <p:nvPr>
            <p:ph type="sldNum" sz="quarter" idx="12"/>
          </p:nvPr>
        </p:nvSpPr>
        <p:spPr>
          <a:xfrm>
            <a:off x="8610044" y="6358219"/>
            <a:ext cx="2742091" cy="364359"/>
          </a:xfrm>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2F34C2B8-B519-4620-9BF5-835074449E9C}" type="slidenum">
              <a:rPr kumimoji="0" lang="zh-CN" altLang="en-US" sz="1600" b="1" i="0" u="none" strike="noStrike" kern="1200" cap="none" spc="0" normalizeH="0" baseline="0" noProof="0" smtClean="0">
                <a:ln>
                  <a:noFill/>
                </a:ln>
                <a:solidFill>
                  <a:prstClr val="black">
                    <a:tint val="75000"/>
                  </a:prstClr>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zh-CN" altLang="en-US" sz="1600" b="1" i="0" u="none" strike="noStrike" kern="1200" cap="none" spc="0" normalizeH="0" baseline="0" noProof="0" dirty="0">
              <a:ln>
                <a:noFill/>
              </a:ln>
              <a:solidFill>
                <a:prstClr val="black">
                  <a:tint val="75000"/>
                </a:prstClr>
              </a:solidFill>
              <a:effectLst/>
              <a:uLnTx/>
              <a:uFillTx/>
              <a:latin typeface="Calibri" panose="020F0502020204030204" pitchFamily="34" charset="0"/>
              <a:ea typeface="宋体" panose="02010600030101010101" pitchFamily="2" charset="-122"/>
              <a:cs typeface="+mn-cs"/>
            </a:endParaRPr>
          </a:p>
        </p:txBody>
      </p:sp>
      <p:sp>
        <p:nvSpPr>
          <p:cNvPr id="38" name="文本框 92"/>
          <p:cNvSpPr txBox="1"/>
          <p:nvPr/>
        </p:nvSpPr>
        <p:spPr>
          <a:xfrm rot="21172913">
            <a:off x="256570" y="174244"/>
            <a:ext cx="2748280" cy="643890"/>
          </a:xfrm>
          <a:prstGeom prst="rect">
            <a:avLst/>
          </a:prstGeom>
          <a:noFill/>
        </p:spPr>
        <p:txBody>
          <a:bodyPr wrap="square" lIns="91430" tIns="45714" rIns="91430" bIns="45714"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常见疾病</a:t>
            </a:r>
            <a:endParaRPr kumimoji="0" lang="zh-CN" altLang="en-US" sz="3600" b="0" i="0" u="none" strike="noStrike" kern="1200" cap="none" spc="0" normalizeH="0" baseline="0" noProof="0" dirty="0">
              <a:ln>
                <a:noFill/>
              </a:ln>
              <a:solidFill>
                <a:srgbClr val="933175"/>
              </a:solidFill>
              <a:effectLst/>
              <a:uLnTx/>
              <a:uFillTx/>
              <a:latin typeface="华文行楷" panose="02010800040101010101" pitchFamily="2" charset="-122"/>
              <a:ea typeface="华文行楷" panose="02010800040101010101" pitchFamily="2" charset="-122"/>
              <a:cs typeface="+mn-cs"/>
              <a:sym typeface="Arial" panose="020B0604020202020204" pitchFamily="34" charset="0"/>
            </a:endParaRPr>
          </a:p>
        </p:txBody>
      </p:sp>
      <p:sp>
        <p:nvSpPr>
          <p:cNvPr id="2" name="文本框 1"/>
          <p:cNvSpPr txBox="1"/>
          <p:nvPr/>
        </p:nvSpPr>
        <p:spPr>
          <a:xfrm>
            <a:off x="2854846" y="1810392"/>
            <a:ext cx="2353173" cy="701731"/>
          </a:xfrm>
          <a:prstGeom prst="rect">
            <a:avLst/>
          </a:prstGeom>
          <a:noFill/>
        </p:spPr>
        <p:txBody>
          <a:bodyPr wrap="square" rtlCol="0" anchor="t">
            <a:spAutoFit/>
          </a:bodyPr>
          <a:lstStyle/>
          <a:p>
            <a:pPr lvl="0">
              <a:lnSpc>
                <a:spcPct val="110000"/>
              </a:lnSpc>
              <a:defRPr/>
            </a:pPr>
            <a:r>
              <a:rPr lang="zh-CN" altLang="en-US" sz="3600" dirty="0">
                <a:latin typeface="华文新魏" panose="02010800040101010101" pitchFamily="2" charset="-122"/>
                <a:ea typeface="华文新魏" panose="02010800040101010101" pitchFamily="2" charset="-122"/>
              </a:rPr>
              <a:t>加强</a:t>
            </a:r>
            <a:r>
              <a:rPr lang="zh-CN" altLang="en-US" sz="3600" dirty="0" smtClean="0">
                <a:latin typeface="华文新魏" panose="02010800040101010101" pitchFamily="2" charset="-122"/>
                <a:ea typeface="华文新魏" panose="02010800040101010101" pitchFamily="2" charset="-122"/>
              </a:rPr>
              <a:t>锻炼</a:t>
            </a:r>
            <a:endParaRPr kumimoji="0" lang="zh-CN" altLang="en-US" sz="36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sym typeface="黑体" panose="02010609060101010101" pitchFamily="49" charset="-122"/>
            </a:endParaRPr>
          </a:p>
        </p:txBody>
      </p:sp>
      <p:sp>
        <p:nvSpPr>
          <p:cNvPr id="3" name="文本框 2"/>
          <p:cNvSpPr txBox="1"/>
          <p:nvPr/>
        </p:nvSpPr>
        <p:spPr>
          <a:xfrm>
            <a:off x="2844180" y="2764126"/>
            <a:ext cx="8753475" cy="646331"/>
          </a:xfrm>
          <a:prstGeom prst="rect">
            <a:avLst/>
          </a:prstGeom>
          <a:noFill/>
        </p:spPr>
        <p:txBody>
          <a:bodyPr wrap="square" rtlCol="0" anchor="t">
            <a:spAutoFit/>
          </a:bodyPr>
          <a:lstStyle/>
          <a:p>
            <a:pPr lvl="0">
              <a:defRPr/>
            </a:pPr>
            <a:r>
              <a:rPr lang="zh-CN" altLang="en-US" sz="3600" dirty="0">
                <a:latin typeface="华文新魏" panose="02010800040101010101" pitchFamily="2" charset="-122"/>
                <a:ea typeface="华文新魏" panose="02010800040101010101" pitchFamily="2" charset="-122"/>
              </a:rPr>
              <a:t>注意饮食卫生</a:t>
            </a:r>
            <a:endParaRPr kumimoji="0" lang="zh-CN" altLang="en-US" sz="3600" b="0" i="0" u="none" strike="noStrike" kern="1200" cap="none" spc="0" normalizeH="0" baseline="0" noProof="0" dirty="0">
              <a:ln>
                <a:noFill/>
              </a:ln>
              <a:solidFill>
                <a:prstClr val="black">
                  <a:lumMod val="65000"/>
                  <a:lumOff val="35000"/>
                </a:prstClr>
              </a:solidFill>
              <a:effectLst/>
              <a:uLnTx/>
              <a:uFillTx/>
            </a:endParaRPr>
          </a:p>
        </p:txBody>
      </p:sp>
      <p:sp>
        <p:nvSpPr>
          <p:cNvPr id="17" name="PA-文本 文本框 4627"/>
          <p:cNvSpPr txBox="1"/>
          <p:nvPr>
            <p:custDataLst>
              <p:tags r:id="rId1"/>
            </p:custDataLst>
          </p:nvPr>
        </p:nvSpPr>
        <p:spPr>
          <a:xfrm>
            <a:off x="2866676" y="3622778"/>
            <a:ext cx="8843010" cy="673711"/>
          </a:xfrm>
          <a:prstGeom prst="rect">
            <a:avLst/>
          </a:prstGeom>
          <a:noFill/>
        </p:spPr>
        <p:txBody>
          <a:bodyPr wrap="square" rtlCol="0">
            <a:spAutoFit/>
            <a:scene3d>
              <a:camera prst="orthographicFront"/>
              <a:lightRig rig="threePt" dir="t"/>
            </a:scene3d>
          </a:bodyPr>
          <a:lstStyle/>
          <a:p>
            <a:pPr lvl="0">
              <a:lnSpc>
                <a:spcPct val="110000"/>
              </a:lnSpc>
              <a:defRPr/>
            </a:pPr>
            <a:r>
              <a:rPr lang="zh-CN" altLang="en-US" sz="3600" dirty="0">
                <a:latin typeface="华文新魏" panose="02010800040101010101" pitchFamily="2" charset="-122"/>
                <a:ea typeface="华文新魏" panose="02010800040101010101" pitchFamily="2" charset="-122"/>
              </a:rPr>
              <a:t>纠正不良饮食习惯</a:t>
            </a:r>
            <a:endParaRPr kumimoji="0" lang="zh-CN" altLang="en-US" sz="24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sym typeface="黑体" panose="02010609060101010101" pitchFamily="49" charset="-122"/>
            </a:endParaRPr>
          </a:p>
        </p:txBody>
      </p:sp>
      <p:sp>
        <p:nvSpPr>
          <p:cNvPr id="19" name="文本框 18"/>
          <p:cNvSpPr txBox="1"/>
          <p:nvPr/>
        </p:nvSpPr>
        <p:spPr>
          <a:xfrm>
            <a:off x="2891103" y="4456524"/>
            <a:ext cx="8843010" cy="1015663"/>
          </a:xfrm>
          <a:prstGeom prst="rect">
            <a:avLst/>
          </a:prstGeom>
          <a:noFill/>
        </p:spPr>
        <p:txBody>
          <a:bodyPr wrap="square" rtlCol="0" anchor="t">
            <a:spAutoFit/>
            <a:scene3d>
              <a:camera prst="orthographicFront"/>
              <a:lightRig rig="threePt" dir="t"/>
            </a:scene3d>
          </a:bodyPr>
          <a:lstStyle/>
          <a:p>
            <a:pPr lvl="0">
              <a:defRPr/>
            </a:pPr>
            <a:r>
              <a:rPr lang="zh-CN" altLang="en-US" sz="3600" dirty="0">
                <a:latin typeface="华文新魏" panose="02010800040101010101" pitchFamily="2" charset="-122"/>
                <a:ea typeface="华文新魏" panose="02010800040101010101" pitchFamily="2" charset="-122"/>
              </a:rPr>
              <a:t>生活规律</a:t>
            </a:r>
            <a:r>
              <a:rPr lang="zh-CN" altLang="en-US" sz="3600" dirty="0" smtClean="0">
                <a:latin typeface="华文新魏" panose="02010800040101010101" pitchFamily="2" charset="-122"/>
                <a:ea typeface="华文新魏" panose="02010800040101010101" pitchFamily="2" charset="-122"/>
              </a:rPr>
              <a:t>劳逸结合</a:t>
            </a:r>
            <a:r>
              <a:rPr lang="zh-CN" altLang="en-US" sz="2400" dirty="0">
                <a:latin typeface="华文新魏" panose="02010800040101010101" pitchFamily="2" charset="-122"/>
                <a:ea typeface="华文新魏" panose="02010800040101010101" pitchFamily="2" charset="-122"/>
              </a:rPr>
              <a:t/>
            </a:r>
            <a:br>
              <a:rPr lang="zh-CN" altLang="en-US" sz="2400" dirty="0">
                <a:latin typeface="华文新魏" panose="02010800040101010101" pitchFamily="2" charset="-122"/>
                <a:ea typeface="华文新魏" panose="02010800040101010101" pitchFamily="2" charset="-122"/>
              </a:rPr>
            </a:br>
            <a:endParaRPr kumimoji="0" lang="zh-CN" altLang="en-US" sz="24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sym typeface="黑体" panose="02010609060101010101" pitchFamily="49" charset="-122"/>
            </a:endParaRPr>
          </a:p>
        </p:txBody>
      </p:sp>
      <p:pic>
        <p:nvPicPr>
          <p:cNvPr id="29" name="图形 15" descr="张开的捧着植物的手">
            <a:extLst>
              <a:ext uri="{FF2B5EF4-FFF2-40B4-BE49-F238E27FC236}">
                <a16:creationId xmlns="" xmlns:a16="http://schemas.microsoft.com/office/drawing/2014/main" id="{E5B7121A-E01E-FC49-BA28-6A0A830DBF0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557945" y="1815196"/>
            <a:ext cx="648072" cy="648072"/>
          </a:xfrm>
          <a:prstGeom prst="rect">
            <a:avLst/>
          </a:prstGeom>
        </p:spPr>
      </p:pic>
      <p:pic>
        <p:nvPicPr>
          <p:cNvPr id="30" name="图形 15" descr="张开的捧着植物的手">
            <a:extLst>
              <a:ext uri="{FF2B5EF4-FFF2-40B4-BE49-F238E27FC236}">
                <a16:creationId xmlns="" xmlns:a16="http://schemas.microsoft.com/office/drawing/2014/main" id="{27B08DBC-77D9-C84D-9122-9C5A48FB8DF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557945" y="2688143"/>
            <a:ext cx="648072" cy="648072"/>
          </a:xfrm>
          <a:prstGeom prst="rect">
            <a:avLst/>
          </a:prstGeom>
        </p:spPr>
      </p:pic>
      <p:pic>
        <p:nvPicPr>
          <p:cNvPr id="31" name="图形 15" descr="张开的捧着植物的手">
            <a:extLst>
              <a:ext uri="{FF2B5EF4-FFF2-40B4-BE49-F238E27FC236}">
                <a16:creationId xmlns="" xmlns:a16="http://schemas.microsoft.com/office/drawing/2014/main" id="{D07FB046-C0CB-FF41-9A81-DF31B297AAA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584341" y="3679787"/>
            <a:ext cx="648072" cy="648072"/>
          </a:xfrm>
          <a:prstGeom prst="rect">
            <a:avLst/>
          </a:prstGeom>
        </p:spPr>
      </p:pic>
      <p:pic>
        <p:nvPicPr>
          <p:cNvPr id="32" name="图形 15" descr="张开的捧着植物的手">
            <a:extLst>
              <a:ext uri="{FF2B5EF4-FFF2-40B4-BE49-F238E27FC236}">
                <a16:creationId xmlns="" xmlns:a16="http://schemas.microsoft.com/office/drawing/2014/main" id="{BD1AF2AC-8ED3-6541-8861-76CDF8748EC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603195" y="5360267"/>
            <a:ext cx="648072" cy="648072"/>
          </a:xfrm>
          <a:prstGeom prst="rect">
            <a:avLst/>
          </a:prstGeom>
        </p:spPr>
      </p:pic>
      <p:pic>
        <p:nvPicPr>
          <p:cNvPr id="13" name="图形 15" descr="张开的捧着植物的手">
            <a:extLst>
              <a:ext uri="{FF2B5EF4-FFF2-40B4-BE49-F238E27FC236}">
                <a16:creationId xmlns="" xmlns:a16="http://schemas.microsoft.com/office/drawing/2014/main" id="{BD1AF2AC-8ED3-6541-8861-76CDF8748ECB}"/>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1603195" y="4445784"/>
            <a:ext cx="648072" cy="648072"/>
          </a:xfrm>
          <a:prstGeom prst="rect">
            <a:avLst/>
          </a:prstGeom>
        </p:spPr>
      </p:pic>
      <p:sp>
        <p:nvSpPr>
          <p:cNvPr id="4" name="矩形 3"/>
          <p:cNvSpPr/>
          <p:nvPr/>
        </p:nvSpPr>
        <p:spPr>
          <a:xfrm>
            <a:off x="2900530" y="5309056"/>
            <a:ext cx="5262979" cy="646331"/>
          </a:xfrm>
          <a:prstGeom prst="rect">
            <a:avLst/>
          </a:prstGeom>
        </p:spPr>
        <p:txBody>
          <a:bodyPr wrap="none">
            <a:spAutoFit/>
          </a:bodyPr>
          <a:lstStyle/>
          <a:p>
            <a:r>
              <a:rPr lang="zh-CN" altLang="en-US" sz="3600" dirty="0">
                <a:latin typeface="华文新魏" panose="02010800040101010101" pitchFamily="2" charset="-122"/>
                <a:ea typeface="华文新魏" panose="02010800040101010101" pitchFamily="2" charset="-122"/>
              </a:rPr>
              <a:t>及时缓解或疏泄心理压力</a:t>
            </a:r>
            <a:endParaRPr lang="zh-CN" altLang="en-US" sz="3600" dirty="0"/>
          </a:p>
        </p:txBody>
      </p:sp>
      <p:pic>
        <p:nvPicPr>
          <p:cNvPr id="5" name="图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42249" y="1990539"/>
            <a:ext cx="4984805" cy="3369728"/>
          </a:xfrm>
          <a:prstGeom prst="rect">
            <a:avLst/>
          </a:prstGeom>
        </p:spPr>
      </p:pic>
    </p:spTree>
    <p:extLst>
      <p:ext uri="{BB962C8B-B14F-4D97-AF65-F5344CB8AC3E}">
        <p14:creationId xmlns:p14="http://schemas.microsoft.com/office/powerpoint/2010/main" val="2331762396"/>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92">
            <a:extLst>
              <a:ext uri="{FF2B5EF4-FFF2-40B4-BE49-F238E27FC236}">
                <a16:creationId xmlns="" xmlns:a16="http://schemas.microsoft.com/office/drawing/2014/main" id="{ADA3F542-D817-CF42-A609-912ACC9F96B3}"/>
              </a:ext>
            </a:extLst>
          </p:cNvPr>
          <p:cNvSpPr txBox="1"/>
          <p:nvPr/>
        </p:nvSpPr>
        <p:spPr>
          <a:xfrm rot="21172913">
            <a:off x="70244" y="203897"/>
            <a:ext cx="2329921"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常见疾病</a:t>
            </a:r>
            <a:r>
              <a:rPr lang="en-US" altLang="zh-CN"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2</a:t>
            </a:r>
            <a:endParaRPr lang="en-US" altLang="zh-CN"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28" name="TextBox 33">
            <a:extLst>
              <a:ext uri="{FF2B5EF4-FFF2-40B4-BE49-F238E27FC236}">
                <a16:creationId xmlns="" xmlns:a16="http://schemas.microsoft.com/office/drawing/2014/main" id="{DF1739A2-10B6-4D46-85BD-C5008609C7BC}"/>
              </a:ext>
            </a:extLst>
          </p:cNvPr>
          <p:cNvSpPr txBox="1"/>
          <p:nvPr/>
        </p:nvSpPr>
        <p:spPr>
          <a:xfrm>
            <a:off x="4014263" y="837506"/>
            <a:ext cx="4161887" cy="757110"/>
          </a:xfrm>
          <a:prstGeom prst="rect">
            <a:avLst/>
          </a:prstGeom>
          <a:noFill/>
        </p:spPr>
        <p:txBody>
          <a:bodyPr wrap="square" lIns="91419" tIns="45710" rIns="91419" bIns="45710" rtlCol="0">
            <a:spAutoFit/>
          </a:bodyPr>
          <a:lstStyle/>
          <a:p>
            <a:pPr algn="ctr">
              <a:lnSpc>
                <a:spcPct val="120000"/>
              </a:lnSpc>
            </a:pPr>
            <a:r>
              <a:rPr lang="zh-CN" altLang="en-US" sz="3600" b="1" dirty="0" smtClean="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rPr>
              <a:t>泌尿系统疾病</a:t>
            </a:r>
            <a:endParaRPr lang="en-US" altLang="zh-CN" sz="3600" b="1" dirty="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灯片编号占位符 5">
            <a:extLst>
              <a:ext uri="{FF2B5EF4-FFF2-40B4-BE49-F238E27FC236}">
                <a16:creationId xmlns="" xmlns:a16="http://schemas.microsoft.com/office/drawing/2014/main" id="{79240C64-A5E7-4448-921A-8A0FF9ACBCCD}"/>
              </a:ext>
            </a:extLst>
          </p:cNvPr>
          <p:cNvSpPr>
            <a:spLocks noGrp="1"/>
          </p:cNvSpPr>
          <p:nvPr>
            <p:ph type="sldNum" sz="quarter" idx="12"/>
          </p:nvPr>
        </p:nvSpPr>
        <p:spPr/>
        <p:txBody>
          <a:bodyPr/>
          <a:lstStyle/>
          <a:p>
            <a:fld id="{118D5ACA-62CA-46DB-AD6B-12EDD6D51A23}" type="slidenum">
              <a:rPr lang="zh-CN" altLang="en-US" smtClean="0"/>
              <a:pPr/>
              <a:t>42</a:t>
            </a:fld>
            <a:endParaRPr lang="zh-CN" altLang="en-US" dirty="0"/>
          </a:p>
        </p:txBody>
      </p:sp>
      <p:sp>
        <p:nvSpPr>
          <p:cNvPr id="11" name="矩形 10"/>
          <p:cNvSpPr/>
          <p:nvPr/>
        </p:nvSpPr>
        <p:spPr>
          <a:xfrm>
            <a:off x="2350790" y="1335438"/>
            <a:ext cx="8929750" cy="769441"/>
          </a:xfrm>
          <a:prstGeom prst="rect">
            <a:avLst/>
          </a:prstGeom>
        </p:spPr>
        <p:txBody>
          <a:bodyPr wrap="square">
            <a:spAutoFit/>
          </a:bodyPr>
          <a:lstStyle/>
          <a:p>
            <a:endParaRPr lang="zh-CN" altLang="en-US" sz="2400" b="1" dirty="0" smtClean="0">
              <a:latin typeface="华文新魏" pitchFamily="2" charset="-122"/>
              <a:ea typeface="华文新魏" pitchFamily="2" charset="-122"/>
            </a:endParaRPr>
          </a:p>
          <a:p>
            <a:endParaRPr lang="zh-CN" altLang="en-US" sz="2000" b="1" dirty="0"/>
          </a:p>
        </p:txBody>
      </p:sp>
      <p:pic>
        <p:nvPicPr>
          <p:cNvPr id="2" name="图片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51190" y="1861734"/>
            <a:ext cx="6125224" cy="4276452"/>
          </a:xfrm>
          <a:prstGeom prst="rect">
            <a:avLst/>
          </a:prstGeom>
        </p:spPr>
      </p:pic>
      <p:grpSp>
        <p:nvGrpSpPr>
          <p:cNvPr id="10" name="组合 9"/>
          <p:cNvGrpSpPr/>
          <p:nvPr/>
        </p:nvGrpSpPr>
        <p:grpSpPr>
          <a:xfrm>
            <a:off x="694606" y="2421682"/>
            <a:ext cx="636788" cy="2582192"/>
            <a:chOff x="5785" y="3347"/>
            <a:chExt cx="2442" cy="4489"/>
          </a:xfrm>
        </p:grpSpPr>
        <p:grpSp>
          <p:nvGrpSpPr>
            <p:cNvPr id="12" name="组合 11"/>
            <p:cNvGrpSpPr/>
            <p:nvPr>
              <p:custDataLst>
                <p:tags r:id="rId1"/>
              </p:custDataLst>
            </p:nvPr>
          </p:nvGrpSpPr>
          <p:grpSpPr>
            <a:xfrm>
              <a:off x="5785" y="3347"/>
              <a:ext cx="547" cy="474"/>
              <a:chOff x="7680326" y="3319463"/>
              <a:chExt cx="463550" cy="401637"/>
            </a:xfrm>
            <a:solidFill>
              <a:srgbClr val="FFFFFF"/>
            </a:solidFill>
          </p:grpSpPr>
          <p:sp>
            <p:nvSpPr>
              <p:cNvPr id="41" name="Freeform 104"/>
              <p:cNvSpPr/>
              <p:nvPr/>
            </p:nvSpPr>
            <p:spPr bwMode="auto">
              <a:xfrm>
                <a:off x="7743826" y="3382963"/>
                <a:ext cx="68263" cy="66675"/>
              </a:xfrm>
              <a:custGeom>
                <a:avLst/>
                <a:gdLst>
                  <a:gd name="T0" fmla="*/ 25 w 37"/>
                  <a:gd name="T1" fmla="*/ 34 h 36"/>
                  <a:gd name="T2" fmla="*/ 29 w 37"/>
                  <a:gd name="T3" fmla="*/ 36 h 36"/>
                  <a:gd name="T4" fmla="*/ 34 w 37"/>
                  <a:gd name="T5" fmla="*/ 34 h 36"/>
                  <a:gd name="T6" fmla="*/ 34 w 37"/>
                  <a:gd name="T7" fmla="*/ 25 h 36"/>
                  <a:gd name="T8" fmla="*/ 29 w 37"/>
                  <a:gd name="T9" fmla="*/ 20 h 36"/>
                  <a:gd name="T10" fmla="*/ 12 w 37"/>
                  <a:gd name="T11" fmla="*/ 3 h 36"/>
                  <a:gd name="T12" fmla="*/ 3 w 37"/>
                  <a:gd name="T13" fmla="*/ 3 h 36"/>
                  <a:gd name="T14" fmla="*/ 3 w 37"/>
                  <a:gd name="T15" fmla="*/ 12 h 36"/>
                  <a:gd name="T16" fmla="*/ 25 w 37"/>
                  <a:gd name="T17" fmla="*/ 3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6">
                    <a:moveTo>
                      <a:pt x="25" y="34"/>
                    </a:moveTo>
                    <a:cubicBezTo>
                      <a:pt x="26" y="35"/>
                      <a:pt x="27" y="36"/>
                      <a:pt x="29" y="36"/>
                    </a:cubicBezTo>
                    <a:cubicBezTo>
                      <a:pt x="31" y="36"/>
                      <a:pt x="33" y="36"/>
                      <a:pt x="34" y="34"/>
                    </a:cubicBezTo>
                    <a:cubicBezTo>
                      <a:pt x="37" y="32"/>
                      <a:pt x="37" y="28"/>
                      <a:pt x="34" y="25"/>
                    </a:cubicBezTo>
                    <a:cubicBezTo>
                      <a:pt x="29" y="20"/>
                      <a:pt x="29" y="20"/>
                      <a:pt x="29" y="20"/>
                    </a:cubicBezTo>
                    <a:cubicBezTo>
                      <a:pt x="12" y="3"/>
                      <a:pt x="12" y="3"/>
                      <a:pt x="12" y="3"/>
                    </a:cubicBezTo>
                    <a:cubicBezTo>
                      <a:pt x="9" y="0"/>
                      <a:pt x="5" y="0"/>
                      <a:pt x="3" y="3"/>
                    </a:cubicBezTo>
                    <a:cubicBezTo>
                      <a:pt x="0" y="5"/>
                      <a:pt x="0" y="9"/>
                      <a:pt x="3" y="12"/>
                    </a:cubicBezTo>
                    <a:lnTo>
                      <a:pt x="25"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2" name="Freeform 105"/>
              <p:cNvSpPr/>
              <p:nvPr/>
            </p:nvSpPr>
            <p:spPr bwMode="auto">
              <a:xfrm>
                <a:off x="7900988" y="3319463"/>
                <a:ext cx="23813" cy="82550"/>
              </a:xfrm>
              <a:custGeom>
                <a:avLst/>
                <a:gdLst>
                  <a:gd name="T0" fmla="*/ 6 w 13"/>
                  <a:gd name="T1" fmla="*/ 45 h 45"/>
                  <a:gd name="T2" fmla="*/ 7 w 13"/>
                  <a:gd name="T3" fmla="*/ 45 h 45"/>
                  <a:gd name="T4" fmla="*/ 13 w 13"/>
                  <a:gd name="T5" fmla="*/ 38 h 45"/>
                  <a:gd name="T6" fmla="*/ 13 w 13"/>
                  <a:gd name="T7" fmla="*/ 7 h 45"/>
                  <a:gd name="T8" fmla="*/ 7 w 13"/>
                  <a:gd name="T9" fmla="*/ 0 h 45"/>
                  <a:gd name="T10" fmla="*/ 6 w 13"/>
                  <a:gd name="T11" fmla="*/ 0 h 45"/>
                  <a:gd name="T12" fmla="*/ 0 w 13"/>
                  <a:gd name="T13" fmla="*/ 7 h 45"/>
                  <a:gd name="T14" fmla="*/ 0 w 13"/>
                  <a:gd name="T15" fmla="*/ 38 h 45"/>
                  <a:gd name="T16" fmla="*/ 6 w 13"/>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5">
                    <a:moveTo>
                      <a:pt x="6" y="45"/>
                    </a:moveTo>
                    <a:cubicBezTo>
                      <a:pt x="7" y="45"/>
                      <a:pt x="7" y="45"/>
                      <a:pt x="7" y="45"/>
                    </a:cubicBezTo>
                    <a:cubicBezTo>
                      <a:pt x="10" y="45"/>
                      <a:pt x="13" y="42"/>
                      <a:pt x="13" y="38"/>
                    </a:cubicBezTo>
                    <a:cubicBezTo>
                      <a:pt x="13" y="7"/>
                      <a:pt x="13" y="7"/>
                      <a:pt x="13" y="7"/>
                    </a:cubicBezTo>
                    <a:cubicBezTo>
                      <a:pt x="13" y="3"/>
                      <a:pt x="10" y="0"/>
                      <a:pt x="7" y="0"/>
                    </a:cubicBezTo>
                    <a:cubicBezTo>
                      <a:pt x="6" y="0"/>
                      <a:pt x="6" y="0"/>
                      <a:pt x="6" y="0"/>
                    </a:cubicBezTo>
                    <a:cubicBezTo>
                      <a:pt x="3" y="1"/>
                      <a:pt x="0" y="4"/>
                      <a:pt x="0" y="7"/>
                    </a:cubicBezTo>
                    <a:cubicBezTo>
                      <a:pt x="0" y="38"/>
                      <a:pt x="0" y="38"/>
                      <a:pt x="0" y="38"/>
                    </a:cubicBezTo>
                    <a:cubicBezTo>
                      <a:pt x="0" y="42"/>
                      <a:pt x="3" y="45"/>
                      <a:pt x="6"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3" name="Freeform 106"/>
              <p:cNvSpPr/>
              <p:nvPr/>
            </p:nvSpPr>
            <p:spPr bwMode="auto">
              <a:xfrm>
                <a:off x="8015288" y="3382963"/>
                <a:ext cx="66675" cy="66675"/>
              </a:xfrm>
              <a:custGeom>
                <a:avLst/>
                <a:gdLst>
                  <a:gd name="T0" fmla="*/ 7 w 37"/>
                  <a:gd name="T1" fmla="*/ 36 h 36"/>
                  <a:gd name="T2" fmla="*/ 12 w 37"/>
                  <a:gd name="T3" fmla="*/ 34 h 36"/>
                  <a:gd name="T4" fmla="*/ 34 w 37"/>
                  <a:gd name="T5" fmla="*/ 12 h 36"/>
                  <a:gd name="T6" fmla="*/ 34 w 37"/>
                  <a:gd name="T7" fmla="*/ 3 h 36"/>
                  <a:gd name="T8" fmla="*/ 25 w 37"/>
                  <a:gd name="T9" fmla="*/ 3 h 36"/>
                  <a:gd name="T10" fmla="*/ 7 w 37"/>
                  <a:gd name="T11" fmla="*/ 20 h 36"/>
                  <a:gd name="T12" fmla="*/ 3 w 37"/>
                  <a:gd name="T13" fmla="*/ 25 h 36"/>
                  <a:gd name="T14" fmla="*/ 3 w 37"/>
                  <a:gd name="T15" fmla="*/ 34 h 36"/>
                  <a:gd name="T16" fmla="*/ 7 w 37"/>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6">
                    <a:moveTo>
                      <a:pt x="7" y="36"/>
                    </a:moveTo>
                    <a:cubicBezTo>
                      <a:pt x="9" y="36"/>
                      <a:pt x="10" y="36"/>
                      <a:pt x="12" y="34"/>
                    </a:cubicBezTo>
                    <a:cubicBezTo>
                      <a:pt x="34" y="12"/>
                      <a:pt x="34" y="12"/>
                      <a:pt x="34" y="12"/>
                    </a:cubicBezTo>
                    <a:cubicBezTo>
                      <a:pt x="37" y="9"/>
                      <a:pt x="37" y="5"/>
                      <a:pt x="34" y="3"/>
                    </a:cubicBezTo>
                    <a:cubicBezTo>
                      <a:pt x="31" y="0"/>
                      <a:pt x="27" y="0"/>
                      <a:pt x="25" y="3"/>
                    </a:cubicBezTo>
                    <a:cubicBezTo>
                      <a:pt x="7" y="20"/>
                      <a:pt x="7" y="20"/>
                      <a:pt x="7" y="20"/>
                    </a:cubicBezTo>
                    <a:cubicBezTo>
                      <a:pt x="3" y="25"/>
                      <a:pt x="3" y="25"/>
                      <a:pt x="3" y="25"/>
                    </a:cubicBezTo>
                    <a:cubicBezTo>
                      <a:pt x="0" y="28"/>
                      <a:pt x="0" y="32"/>
                      <a:pt x="3" y="34"/>
                    </a:cubicBezTo>
                    <a:cubicBezTo>
                      <a:pt x="4" y="36"/>
                      <a:pt x="6" y="36"/>
                      <a:pt x="7"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4" name="Freeform 107"/>
              <p:cNvSpPr/>
              <p:nvPr/>
            </p:nvSpPr>
            <p:spPr bwMode="auto">
              <a:xfrm>
                <a:off x="7680326" y="3540125"/>
                <a:ext cx="82550" cy="23812"/>
              </a:xfrm>
              <a:custGeom>
                <a:avLst/>
                <a:gdLst>
                  <a:gd name="T0" fmla="*/ 45 w 45"/>
                  <a:gd name="T1" fmla="*/ 7 h 13"/>
                  <a:gd name="T2" fmla="*/ 38 w 45"/>
                  <a:gd name="T3" fmla="*/ 0 h 13"/>
                  <a:gd name="T4" fmla="*/ 7 w 45"/>
                  <a:gd name="T5" fmla="*/ 0 h 13"/>
                  <a:gd name="T6" fmla="*/ 0 w 45"/>
                  <a:gd name="T7" fmla="*/ 7 h 13"/>
                  <a:gd name="T8" fmla="*/ 7 w 45"/>
                  <a:gd name="T9" fmla="*/ 13 h 13"/>
                  <a:gd name="T10" fmla="*/ 38 w 45"/>
                  <a:gd name="T11" fmla="*/ 13 h 13"/>
                  <a:gd name="T12" fmla="*/ 45 w 45"/>
                  <a:gd name="T13" fmla="*/ 7 h 13"/>
                </a:gdLst>
                <a:ahLst/>
                <a:cxnLst>
                  <a:cxn ang="0">
                    <a:pos x="T0" y="T1"/>
                  </a:cxn>
                  <a:cxn ang="0">
                    <a:pos x="T2" y="T3"/>
                  </a:cxn>
                  <a:cxn ang="0">
                    <a:pos x="T4" y="T5"/>
                  </a:cxn>
                  <a:cxn ang="0">
                    <a:pos x="T6" y="T7"/>
                  </a:cxn>
                  <a:cxn ang="0">
                    <a:pos x="T8" y="T9"/>
                  </a:cxn>
                  <a:cxn ang="0">
                    <a:pos x="T10" y="T11"/>
                  </a:cxn>
                  <a:cxn ang="0">
                    <a:pos x="T12" y="T13"/>
                  </a:cxn>
                </a:cxnLst>
                <a:rect l="0" t="0" r="r" b="b"/>
                <a:pathLst>
                  <a:path w="45" h="13">
                    <a:moveTo>
                      <a:pt x="45" y="7"/>
                    </a:moveTo>
                    <a:cubicBezTo>
                      <a:pt x="45" y="3"/>
                      <a:pt x="42" y="0"/>
                      <a:pt x="38" y="0"/>
                    </a:cubicBezTo>
                    <a:cubicBezTo>
                      <a:pt x="7" y="0"/>
                      <a:pt x="7" y="0"/>
                      <a:pt x="7" y="0"/>
                    </a:cubicBezTo>
                    <a:cubicBezTo>
                      <a:pt x="3" y="0"/>
                      <a:pt x="0" y="3"/>
                      <a:pt x="0" y="7"/>
                    </a:cubicBezTo>
                    <a:cubicBezTo>
                      <a:pt x="0" y="11"/>
                      <a:pt x="3" y="13"/>
                      <a:pt x="7" y="13"/>
                    </a:cubicBezTo>
                    <a:cubicBezTo>
                      <a:pt x="38" y="13"/>
                      <a:pt x="38" y="13"/>
                      <a:pt x="38" y="13"/>
                    </a:cubicBezTo>
                    <a:cubicBezTo>
                      <a:pt x="42" y="13"/>
                      <a:pt x="45" y="11"/>
                      <a:pt x="45"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5" name="Freeform 108"/>
              <p:cNvSpPr/>
              <p:nvPr/>
            </p:nvSpPr>
            <p:spPr bwMode="auto">
              <a:xfrm>
                <a:off x="8064501" y="3540125"/>
                <a:ext cx="79375" cy="23812"/>
              </a:xfrm>
              <a:custGeom>
                <a:avLst/>
                <a:gdLst>
                  <a:gd name="T0" fmla="*/ 38 w 44"/>
                  <a:gd name="T1" fmla="*/ 0 h 13"/>
                  <a:gd name="T2" fmla="*/ 6 w 44"/>
                  <a:gd name="T3" fmla="*/ 0 h 13"/>
                  <a:gd name="T4" fmla="*/ 0 w 44"/>
                  <a:gd name="T5" fmla="*/ 7 h 13"/>
                  <a:gd name="T6" fmla="*/ 6 w 44"/>
                  <a:gd name="T7" fmla="*/ 13 h 13"/>
                  <a:gd name="T8" fmla="*/ 38 w 44"/>
                  <a:gd name="T9" fmla="*/ 13 h 13"/>
                  <a:gd name="T10" fmla="*/ 44 w 44"/>
                  <a:gd name="T11" fmla="*/ 7 h 13"/>
                  <a:gd name="T12" fmla="*/ 38 w 44"/>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44" h="13">
                    <a:moveTo>
                      <a:pt x="38" y="0"/>
                    </a:moveTo>
                    <a:cubicBezTo>
                      <a:pt x="6" y="0"/>
                      <a:pt x="6" y="0"/>
                      <a:pt x="6" y="0"/>
                    </a:cubicBezTo>
                    <a:cubicBezTo>
                      <a:pt x="3" y="0"/>
                      <a:pt x="0" y="3"/>
                      <a:pt x="0" y="7"/>
                    </a:cubicBezTo>
                    <a:cubicBezTo>
                      <a:pt x="0" y="11"/>
                      <a:pt x="3" y="13"/>
                      <a:pt x="6" y="13"/>
                    </a:cubicBezTo>
                    <a:cubicBezTo>
                      <a:pt x="38" y="13"/>
                      <a:pt x="38" y="13"/>
                      <a:pt x="38" y="13"/>
                    </a:cubicBezTo>
                    <a:cubicBezTo>
                      <a:pt x="41" y="13"/>
                      <a:pt x="44" y="11"/>
                      <a:pt x="44" y="7"/>
                    </a:cubicBezTo>
                    <a:cubicBezTo>
                      <a:pt x="44" y="3"/>
                      <a:pt x="41" y="0"/>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6" name="Freeform 109"/>
              <p:cNvSpPr/>
              <p:nvPr/>
            </p:nvSpPr>
            <p:spPr bwMode="auto">
              <a:xfrm>
                <a:off x="8015288" y="3656013"/>
                <a:ext cx="66675" cy="65087"/>
              </a:xfrm>
              <a:custGeom>
                <a:avLst/>
                <a:gdLst>
                  <a:gd name="T0" fmla="*/ 12 w 37"/>
                  <a:gd name="T1" fmla="*/ 2 h 36"/>
                  <a:gd name="T2" fmla="*/ 7 w 37"/>
                  <a:gd name="T3" fmla="*/ 0 h 36"/>
                  <a:gd name="T4" fmla="*/ 3 w 37"/>
                  <a:gd name="T5" fmla="*/ 2 h 36"/>
                  <a:gd name="T6" fmla="*/ 3 w 37"/>
                  <a:gd name="T7" fmla="*/ 11 h 36"/>
                  <a:gd name="T8" fmla="*/ 7 w 37"/>
                  <a:gd name="T9" fmla="*/ 16 h 36"/>
                  <a:gd name="T10" fmla="*/ 25 w 37"/>
                  <a:gd name="T11" fmla="*/ 33 h 36"/>
                  <a:gd name="T12" fmla="*/ 34 w 37"/>
                  <a:gd name="T13" fmla="*/ 33 h 36"/>
                  <a:gd name="T14" fmla="*/ 34 w 37"/>
                  <a:gd name="T15" fmla="*/ 24 h 36"/>
                  <a:gd name="T16" fmla="*/ 12 w 37"/>
                  <a:gd name="T17"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6">
                    <a:moveTo>
                      <a:pt x="12" y="2"/>
                    </a:moveTo>
                    <a:cubicBezTo>
                      <a:pt x="10" y="0"/>
                      <a:pt x="9" y="0"/>
                      <a:pt x="7" y="0"/>
                    </a:cubicBezTo>
                    <a:cubicBezTo>
                      <a:pt x="6" y="0"/>
                      <a:pt x="4" y="0"/>
                      <a:pt x="3" y="2"/>
                    </a:cubicBezTo>
                    <a:cubicBezTo>
                      <a:pt x="0" y="4"/>
                      <a:pt x="0" y="8"/>
                      <a:pt x="3" y="11"/>
                    </a:cubicBezTo>
                    <a:cubicBezTo>
                      <a:pt x="7" y="16"/>
                      <a:pt x="7" y="16"/>
                      <a:pt x="7" y="16"/>
                    </a:cubicBezTo>
                    <a:cubicBezTo>
                      <a:pt x="25" y="33"/>
                      <a:pt x="25" y="33"/>
                      <a:pt x="25" y="33"/>
                    </a:cubicBezTo>
                    <a:cubicBezTo>
                      <a:pt x="27" y="36"/>
                      <a:pt x="31" y="36"/>
                      <a:pt x="34" y="33"/>
                    </a:cubicBezTo>
                    <a:cubicBezTo>
                      <a:pt x="37" y="31"/>
                      <a:pt x="37" y="26"/>
                      <a:pt x="34" y="24"/>
                    </a:cubicBezTo>
                    <a:lnTo>
                      <a:pt x="1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7" name="Freeform 110"/>
              <p:cNvSpPr/>
              <p:nvPr/>
            </p:nvSpPr>
            <p:spPr bwMode="auto">
              <a:xfrm>
                <a:off x="7743826" y="3656013"/>
                <a:ext cx="68263" cy="65087"/>
              </a:xfrm>
              <a:custGeom>
                <a:avLst/>
                <a:gdLst>
                  <a:gd name="T0" fmla="*/ 29 w 37"/>
                  <a:gd name="T1" fmla="*/ 0 h 36"/>
                  <a:gd name="T2" fmla="*/ 25 w 37"/>
                  <a:gd name="T3" fmla="*/ 2 h 36"/>
                  <a:gd name="T4" fmla="*/ 3 w 37"/>
                  <a:gd name="T5" fmla="*/ 24 h 36"/>
                  <a:gd name="T6" fmla="*/ 3 w 37"/>
                  <a:gd name="T7" fmla="*/ 33 h 36"/>
                  <a:gd name="T8" fmla="*/ 12 w 37"/>
                  <a:gd name="T9" fmla="*/ 33 h 36"/>
                  <a:gd name="T10" fmla="*/ 29 w 37"/>
                  <a:gd name="T11" fmla="*/ 16 h 36"/>
                  <a:gd name="T12" fmla="*/ 34 w 37"/>
                  <a:gd name="T13" fmla="*/ 11 h 36"/>
                  <a:gd name="T14" fmla="*/ 34 w 37"/>
                  <a:gd name="T15" fmla="*/ 2 h 36"/>
                  <a:gd name="T16" fmla="*/ 29 w 37"/>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6">
                    <a:moveTo>
                      <a:pt x="29" y="0"/>
                    </a:moveTo>
                    <a:cubicBezTo>
                      <a:pt x="27" y="0"/>
                      <a:pt x="26" y="0"/>
                      <a:pt x="25" y="2"/>
                    </a:cubicBezTo>
                    <a:cubicBezTo>
                      <a:pt x="3" y="24"/>
                      <a:pt x="3" y="24"/>
                      <a:pt x="3" y="24"/>
                    </a:cubicBezTo>
                    <a:cubicBezTo>
                      <a:pt x="0" y="26"/>
                      <a:pt x="0" y="31"/>
                      <a:pt x="3" y="33"/>
                    </a:cubicBezTo>
                    <a:cubicBezTo>
                      <a:pt x="5" y="36"/>
                      <a:pt x="9" y="36"/>
                      <a:pt x="12" y="33"/>
                    </a:cubicBezTo>
                    <a:cubicBezTo>
                      <a:pt x="29" y="16"/>
                      <a:pt x="29" y="16"/>
                      <a:pt x="29" y="16"/>
                    </a:cubicBezTo>
                    <a:cubicBezTo>
                      <a:pt x="34" y="11"/>
                      <a:pt x="34" y="11"/>
                      <a:pt x="34" y="11"/>
                    </a:cubicBezTo>
                    <a:cubicBezTo>
                      <a:pt x="37" y="8"/>
                      <a:pt x="37" y="4"/>
                      <a:pt x="34" y="2"/>
                    </a:cubicBezTo>
                    <a:cubicBezTo>
                      <a:pt x="33" y="0"/>
                      <a:pt x="31" y="0"/>
                      <a:pt x="2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nvGrpSpPr>
            <p:cNvPr id="14" name="组合 13"/>
            <p:cNvGrpSpPr/>
            <p:nvPr>
              <p:custDataLst>
                <p:tags r:id="rId2"/>
              </p:custDataLst>
            </p:nvPr>
          </p:nvGrpSpPr>
          <p:grpSpPr>
            <a:xfrm>
              <a:off x="7589" y="7272"/>
              <a:ext cx="638" cy="564"/>
              <a:chOff x="6427788" y="3384550"/>
              <a:chExt cx="1144587" cy="1011238"/>
            </a:xfrm>
            <a:solidFill>
              <a:srgbClr val="FFFFFF"/>
            </a:solidFill>
          </p:grpSpPr>
          <p:sp>
            <p:nvSpPr>
              <p:cNvPr id="32" name="Freeform 28"/>
              <p:cNvSpPr>
                <a:spLocks noEditPoints="1"/>
              </p:cNvSpPr>
              <p:nvPr/>
            </p:nvSpPr>
            <p:spPr bwMode="auto">
              <a:xfrm>
                <a:off x="6569075" y="3590925"/>
                <a:ext cx="425450" cy="427037"/>
              </a:xfrm>
              <a:custGeom>
                <a:avLst/>
                <a:gdLst>
                  <a:gd name="T0" fmla="*/ 0 w 153"/>
                  <a:gd name="T1" fmla="*/ 0 h 154"/>
                  <a:gd name="T2" fmla="*/ 0 w 153"/>
                  <a:gd name="T3" fmla="*/ 154 h 154"/>
                  <a:gd name="T4" fmla="*/ 153 w 153"/>
                  <a:gd name="T5" fmla="*/ 154 h 154"/>
                  <a:gd name="T6" fmla="*/ 153 w 153"/>
                  <a:gd name="T7" fmla="*/ 0 h 154"/>
                  <a:gd name="T8" fmla="*/ 0 w 153"/>
                  <a:gd name="T9" fmla="*/ 0 h 154"/>
                  <a:gd name="T10" fmla="*/ 145 w 153"/>
                  <a:gd name="T11" fmla="*/ 8 h 154"/>
                  <a:gd name="T12" fmla="*/ 145 w 153"/>
                  <a:gd name="T13" fmla="*/ 125 h 154"/>
                  <a:gd name="T14" fmla="*/ 143 w 153"/>
                  <a:gd name="T15" fmla="*/ 125 h 154"/>
                  <a:gd name="T16" fmla="*/ 110 w 153"/>
                  <a:gd name="T17" fmla="*/ 110 h 154"/>
                  <a:gd name="T18" fmla="*/ 96 w 153"/>
                  <a:gd name="T19" fmla="*/ 96 h 154"/>
                  <a:gd name="T20" fmla="*/ 98 w 153"/>
                  <a:gd name="T21" fmla="*/ 100 h 154"/>
                  <a:gd name="T22" fmla="*/ 88 w 153"/>
                  <a:gd name="T23" fmla="*/ 145 h 154"/>
                  <a:gd name="T24" fmla="*/ 82 w 153"/>
                  <a:gd name="T25" fmla="*/ 129 h 154"/>
                  <a:gd name="T26" fmla="*/ 83 w 153"/>
                  <a:gd name="T27" fmla="*/ 119 h 154"/>
                  <a:gd name="T28" fmla="*/ 68 w 153"/>
                  <a:gd name="T29" fmla="*/ 120 h 154"/>
                  <a:gd name="T30" fmla="*/ 73 w 153"/>
                  <a:gd name="T31" fmla="*/ 130 h 154"/>
                  <a:gd name="T32" fmla="*/ 71 w 153"/>
                  <a:gd name="T33" fmla="*/ 140 h 154"/>
                  <a:gd name="T34" fmla="*/ 68 w 153"/>
                  <a:gd name="T35" fmla="*/ 146 h 154"/>
                  <a:gd name="T36" fmla="*/ 65 w 153"/>
                  <a:gd name="T37" fmla="*/ 146 h 154"/>
                  <a:gd name="T38" fmla="*/ 57 w 153"/>
                  <a:gd name="T39" fmla="*/ 100 h 154"/>
                  <a:gd name="T40" fmla="*/ 60 w 153"/>
                  <a:gd name="T41" fmla="*/ 97 h 154"/>
                  <a:gd name="T42" fmla="*/ 62 w 153"/>
                  <a:gd name="T43" fmla="*/ 101 h 154"/>
                  <a:gd name="T44" fmla="*/ 77 w 153"/>
                  <a:gd name="T45" fmla="*/ 114 h 154"/>
                  <a:gd name="T46" fmla="*/ 89 w 153"/>
                  <a:gd name="T47" fmla="*/ 105 h 154"/>
                  <a:gd name="T48" fmla="*/ 96 w 153"/>
                  <a:gd name="T49" fmla="*/ 96 h 154"/>
                  <a:gd name="T50" fmla="*/ 95 w 153"/>
                  <a:gd name="T51" fmla="*/ 87 h 154"/>
                  <a:gd name="T52" fmla="*/ 100 w 153"/>
                  <a:gd name="T53" fmla="*/ 75 h 154"/>
                  <a:gd name="T54" fmla="*/ 104 w 153"/>
                  <a:gd name="T55" fmla="*/ 56 h 154"/>
                  <a:gd name="T56" fmla="*/ 74 w 153"/>
                  <a:gd name="T57" fmla="*/ 19 h 154"/>
                  <a:gd name="T58" fmla="*/ 53 w 153"/>
                  <a:gd name="T59" fmla="*/ 58 h 154"/>
                  <a:gd name="T60" fmla="*/ 56 w 153"/>
                  <a:gd name="T61" fmla="*/ 73 h 154"/>
                  <a:gd name="T62" fmla="*/ 59 w 153"/>
                  <a:gd name="T63" fmla="*/ 84 h 154"/>
                  <a:gd name="T64" fmla="*/ 60 w 153"/>
                  <a:gd name="T65" fmla="*/ 95 h 154"/>
                  <a:gd name="T66" fmla="*/ 48 w 153"/>
                  <a:gd name="T67" fmla="*/ 107 h 154"/>
                  <a:gd name="T68" fmla="*/ 15 w 153"/>
                  <a:gd name="T69" fmla="*/ 122 h 154"/>
                  <a:gd name="T70" fmla="*/ 8 w 153"/>
                  <a:gd name="T71" fmla="*/ 125 h 154"/>
                  <a:gd name="T72" fmla="*/ 8 w 153"/>
                  <a:gd name="T73" fmla="*/ 8 h 154"/>
                  <a:gd name="T74" fmla="*/ 145 w 153"/>
                  <a:gd name="T75" fmla="*/ 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154">
                    <a:moveTo>
                      <a:pt x="0" y="0"/>
                    </a:moveTo>
                    <a:cubicBezTo>
                      <a:pt x="0" y="154"/>
                      <a:pt x="0" y="154"/>
                      <a:pt x="0" y="154"/>
                    </a:cubicBezTo>
                    <a:cubicBezTo>
                      <a:pt x="153" y="154"/>
                      <a:pt x="153" y="154"/>
                      <a:pt x="153" y="154"/>
                    </a:cubicBezTo>
                    <a:cubicBezTo>
                      <a:pt x="153" y="0"/>
                      <a:pt x="153" y="0"/>
                      <a:pt x="153" y="0"/>
                    </a:cubicBezTo>
                    <a:lnTo>
                      <a:pt x="0" y="0"/>
                    </a:lnTo>
                    <a:close/>
                    <a:moveTo>
                      <a:pt x="145" y="8"/>
                    </a:moveTo>
                    <a:cubicBezTo>
                      <a:pt x="145" y="125"/>
                      <a:pt x="145" y="125"/>
                      <a:pt x="145" y="125"/>
                    </a:cubicBezTo>
                    <a:cubicBezTo>
                      <a:pt x="144" y="124"/>
                      <a:pt x="143" y="125"/>
                      <a:pt x="143" y="125"/>
                    </a:cubicBezTo>
                    <a:cubicBezTo>
                      <a:pt x="140" y="120"/>
                      <a:pt x="110" y="110"/>
                      <a:pt x="110" y="110"/>
                    </a:cubicBezTo>
                    <a:cubicBezTo>
                      <a:pt x="96" y="96"/>
                      <a:pt x="96" y="96"/>
                      <a:pt x="96" y="96"/>
                    </a:cubicBezTo>
                    <a:cubicBezTo>
                      <a:pt x="98" y="100"/>
                      <a:pt x="98" y="100"/>
                      <a:pt x="98" y="100"/>
                    </a:cubicBezTo>
                    <a:cubicBezTo>
                      <a:pt x="99" y="110"/>
                      <a:pt x="88" y="145"/>
                      <a:pt x="88" y="145"/>
                    </a:cubicBezTo>
                    <a:cubicBezTo>
                      <a:pt x="89" y="141"/>
                      <a:pt x="82" y="129"/>
                      <a:pt x="82" y="129"/>
                    </a:cubicBezTo>
                    <a:cubicBezTo>
                      <a:pt x="80" y="126"/>
                      <a:pt x="83" y="119"/>
                      <a:pt x="83" y="119"/>
                    </a:cubicBezTo>
                    <a:cubicBezTo>
                      <a:pt x="74" y="107"/>
                      <a:pt x="68" y="120"/>
                      <a:pt x="68" y="120"/>
                    </a:cubicBezTo>
                    <a:cubicBezTo>
                      <a:pt x="66" y="123"/>
                      <a:pt x="73" y="130"/>
                      <a:pt x="73" y="130"/>
                    </a:cubicBezTo>
                    <a:cubicBezTo>
                      <a:pt x="71" y="132"/>
                      <a:pt x="71" y="140"/>
                      <a:pt x="71" y="140"/>
                    </a:cubicBezTo>
                    <a:cubicBezTo>
                      <a:pt x="70" y="141"/>
                      <a:pt x="69" y="144"/>
                      <a:pt x="68" y="146"/>
                    </a:cubicBezTo>
                    <a:cubicBezTo>
                      <a:pt x="65" y="146"/>
                      <a:pt x="65" y="146"/>
                      <a:pt x="65" y="146"/>
                    </a:cubicBezTo>
                    <a:cubicBezTo>
                      <a:pt x="59" y="128"/>
                      <a:pt x="57" y="100"/>
                      <a:pt x="57" y="100"/>
                    </a:cubicBezTo>
                    <a:cubicBezTo>
                      <a:pt x="56" y="98"/>
                      <a:pt x="60" y="97"/>
                      <a:pt x="60" y="97"/>
                    </a:cubicBezTo>
                    <a:cubicBezTo>
                      <a:pt x="62" y="101"/>
                      <a:pt x="62" y="101"/>
                      <a:pt x="62" y="101"/>
                    </a:cubicBezTo>
                    <a:cubicBezTo>
                      <a:pt x="65" y="106"/>
                      <a:pt x="77" y="114"/>
                      <a:pt x="77" y="114"/>
                    </a:cubicBezTo>
                    <a:cubicBezTo>
                      <a:pt x="89" y="105"/>
                      <a:pt x="89" y="105"/>
                      <a:pt x="89" y="105"/>
                    </a:cubicBezTo>
                    <a:cubicBezTo>
                      <a:pt x="97" y="101"/>
                      <a:pt x="96" y="96"/>
                      <a:pt x="96" y="96"/>
                    </a:cubicBezTo>
                    <a:cubicBezTo>
                      <a:pt x="94" y="95"/>
                      <a:pt x="95" y="87"/>
                      <a:pt x="95" y="87"/>
                    </a:cubicBezTo>
                    <a:cubicBezTo>
                      <a:pt x="97" y="86"/>
                      <a:pt x="100" y="75"/>
                      <a:pt x="100" y="75"/>
                    </a:cubicBezTo>
                    <a:cubicBezTo>
                      <a:pt x="106" y="68"/>
                      <a:pt x="104" y="56"/>
                      <a:pt x="104" y="56"/>
                    </a:cubicBezTo>
                    <a:cubicBezTo>
                      <a:pt x="112" y="16"/>
                      <a:pt x="74" y="19"/>
                      <a:pt x="74" y="19"/>
                    </a:cubicBezTo>
                    <a:cubicBezTo>
                      <a:pt x="46" y="23"/>
                      <a:pt x="53" y="58"/>
                      <a:pt x="53" y="58"/>
                    </a:cubicBezTo>
                    <a:cubicBezTo>
                      <a:pt x="49" y="59"/>
                      <a:pt x="56" y="73"/>
                      <a:pt x="56" y="73"/>
                    </a:cubicBezTo>
                    <a:cubicBezTo>
                      <a:pt x="55" y="74"/>
                      <a:pt x="59" y="84"/>
                      <a:pt x="59" y="84"/>
                    </a:cubicBezTo>
                    <a:cubicBezTo>
                      <a:pt x="60" y="95"/>
                      <a:pt x="60" y="95"/>
                      <a:pt x="60" y="95"/>
                    </a:cubicBezTo>
                    <a:cubicBezTo>
                      <a:pt x="57" y="95"/>
                      <a:pt x="48" y="107"/>
                      <a:pt x="48" y="107"/>
                    </a:cubicBezTo>
                    <a:cubicBezTo>
                      <a:pt x="32" y="108"/>
                      <a:pt x="15" y="122"/>
                      <a:pt x="15" y="122"/>
                    </a:cubicBezTo>
                    <a:cubicBezTo>
                      <a:pt x="11" y="121"/>
                      <a:pt x="9" y="122"/>
                      <a:pt x="8" y="125"/>
                    </a:cubicBezTo>
                    <a:cubicBezTo>
                      <a:pt x="8" y="8"/>
                      <a:pt x="8" y="8"/>
                      <a:pt x="8" y="8"/>
                    </a:cubicBezTo>
                    <a:lnTo>
                      <a:pt x="14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3" name="Freeform 29"/>
              <p:cNvSpPr>
                <a:spLocks noEditPoints="1"/>
              </p:cNvSpPr>
              <p:nvPr/>
            </p:nvSpPr>
            <p:spPr bwMode="auto">
              <a:xfrm>
                <a:off x="6427788" y="3459163"/>
                <a:ext cx="1144587" cy="936625"/>
              </a:xfrm>
              <a:custGeom>
                <a:avLst/>
                <a:gdLst>
                  <a:gd name="T0" fmla="*/ 397 w 412"/>
                  <a:gd name="T1" fmla="*/ 337 h 337"/>
                  <a:gd name="T2" fmla="*/ 16 w 412"/>
                  <a:gd name="T3" fmla="*/ 337 h 337"/>
                  <a:gd name="T4" fmla="*/ 0 w 412"/>
                  <a:gd name="T5" fmla="*/ 322 h 337"/>
                  <a:gd name="T6" fmla="*/ 0 w 412"/>
                  <a:gd name="T7" fmla="*/ 16 h 337"/>
                  <a:gd name="T8" fmla="*/ 16 w 412"/>
                  <a:gd name="T9" fmla="*/ 0 h 337"/>
                  <a:gd name="T10" fmla="*/ 397 w 412"/>
                  <a:gd name="T11" fmla="*/ 0 h 337"/>
                  <a:gd name="T12" fmla="*/ 412 w 412"/>
                  <a:gd name="T13" fmla="*/ 16 h 337"/>
                  <a:gd name="T14" fmla="*/ 412 w 412"/>
                  <a:gd name="T15" fmla="*/ 322 h 337"/>
                  <a:gd name="T16" fmla="*/ 397 w 412"/>
                  <a:gd name="T17" fmla="*/ 337 h 337"/>
                  <a:gd name="T18" fmla="*/ 25 w 412"/>
                  <a:gd name="T19" fmla="*/ 20 h 337"/>
                  <a:gd name="T20" fmla="*/ 18 w 412"/>
                  <a:gd name="T21" fmla="*/ 26 h 337"/>
                  <a:gd name="T22" fmla="*/ 18 w 412"/>
                  <a:gd name="T23" fmla="*/ 311 h 337"/>
                  <a:gd name="T24" fmla="*/ 25 w 412"/>
                  <a:gd name="T25" fmla="*/ 318 h 337"/>
                  <a:gd name="T26" fmla="*/ 388 w 412"/>
                  <a:gd name="T27" fmla="*/ 318 h 337"/>
                  <a:gd name="T28" fmla="*/ 395 w 412"/>
                  <a:gd name="T29" fmla="*/ 311 h 337"/>
                  <a:gd name="T30" fmla="*/ 395 w 412"/>
                  <a:gd name="T31" fmla="*/ 26 h 337"/>
                  <a:gd name="T32" fmla="*/ 388 w 412"/>
                  <a:gd name="T33" fmla="*/ 20 h 337"/>
                  <a:gd name="T34" fmla="*/ 25 w 412"/>
                  <a:gd name="T35" fmla="*/ 2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2" h="337">
                    <a:moveTo>
                      <a:pt x="397" y="337"/>
                    </a:moveTo>
                    <a:cubicBezTo>
                      <a:pt x="16" y="337"/>
                      <a:pt x="16" y="337"/>
                      <a:pt x="16" y="337"/>
                    </a:cubicBezTo>
                    <a:cubicBezTo>
                      <a:pt x="7" y="337"/>
                      <a:pt x="0" y="330"/>
                      <a:pt x="0" y="322"/>
                    </a:cubicBezTo>
                    <a:cubicBezTo>
                      <a:pt x="0" y="16"/>
                      <a:pt x="0" y="16"/>
                      <a:pt x="0" y="16"/>
                    </a:cubicBezTo>
                    <a:cubicBezTo>
                      <a:pt x="0" y="7"/>
                      <a:pt x="7" y="0"/>
                      <a:pt x="16" y="0"/>
                    </a:cubicBezTo>
                    <a:cubicBezTo>
                      <a:pt x="397" y="0"/>
                      <a:pt x="397" y="0"/>
                      <a:pt x="397" y="0"/>
                    </a:cubicBezTo>
                    <a:cubicBezTo>
                      <a:pt x="405" y="0"/>
                      <a:pt x="412" y="7"/>
                      <a:pt x="412" y="16"/>
                    </a:cubicBezTo>
                    <a:cubicBezTo>
                      <a:pt x="412" y="322"/>
                      <a:pt x="412" y="322"/>
                      <a:pt x="412" y="322"/>
                    </a:cubicBezTo>
                    <a:cubicBezTo>
                      <a:pt x="412" y="330"/>
                      <a:pt x="405" y="337"/>
                      <a:pt x="397" y="337"/>
                    </a:cubicBezTo>
                    <a:close/>
                    <a:moveTo>
                      <a:pt x="25" y="20"/>
                    </a:moveTo>
                    <a:cubicBezTo>
                      <a:pt x="21" y="20"/>
                      <a:pt x="18" y="23"/>
                      <a:pt x="18" y="26"/>
                    </a:cubicBezTo>
                    <a:cubicBezTo>
                      <a:pt x="18" y="311"/>
                      <a:pt x="18" y="311"/>
                      <a:pt x="18" y="311"/>
                    </a:cubicBezTo>
                    <a:cubicBezTo>
                      <a:pt x="18" y="315"/>
                      <a:pt x="21" y="318"/>
                      <a:pt x="25" y="318"/>
                    </a:cubicBezTo>
                    <a:cubicBezTo>
                      <a:pt x="388" y="318"/>
                      <a:pt x="388" y="318"/>
                      <a:pt x="388" y="318"/>
                    </a:cubicBezTo>
                    <a:cubicBezTo>
                      <a:pt x="392" y="318"/>
                      <a:pt x="395" y="315"/>
                      <a:pt x="395" y="311"/>
                    </a:cubicBezTo>
                    <a:cubicBezTo>
                      <a:pt x="395" y="26"/>
                      <a:pt x="395" y="26"/>
                      <a:pt x="395" y="26"/>
                    </a:cubicBezTo>
                    <a:cubicBezTo>
                      <a:pt x="395" y="23"/>
                      <a:pt x="392" y="20"/>
                      <a:pt x="388" y="20"/>
                    </a:cubicBezTo>
                    <a:lnTo>
                      <a:pt x="25"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4" name="Freeform 30"/>
              <p:cNvSpPr/>
              <p:nvPr/>
            </p:nvSpPr>
            <p:spPr bwMode="auto">
              <a:xfrm>
                <a:off x="6572250" y="4084638"/>
                <a:ext cx="863600" cy="61912"/>
              </a:xfrm>
              <a:custGeom>
                <a:avLst/>
                <a:gdLst>
                  <a:gd name="T0" fmla="*/ 305 w 311"/>
                  <a:gd name="T1" fmla="*/ 0 h 22"/>
                  <a:gd name="T2" fmla="*/ 196 w 311"/>
                  <a:gd name="T3" fmla="*/ 0 h 22"/>
                  <a:gd name="T4" fmla="*/ 183 w 311"/>
                  <a:gd name="T5" fmla="*/ 0 h 22"/>
                  <a:gd name="T6" fmla="*/ 127 w 311"/>
                  <a:gd name="T7" fmla="*/ 0 h 22"/>
                  <a:gd name="T8" fmla="*/ 74 w 311"/>
                  <a:gd name="T9" fmla="*/ 0 h 22"/>
                  <a:gd name="T10" fmla="*/ 5 w 311"/>
                  <a:gd name="T11" fmla="*/ 0 h 22"/>
                  <a:gd name="T12" fmla="*/ 0 w 311"/>
                  <a:gd name="T13" fmla="*/ 11 h 22"/>
                  <a:gd name="T14" fmla="*/ 5 w 311"/>
                  <a:gd name="T15" fmla="*/ 22 h 22"/>
                  <a:gd name="T16" fmla="*/ 74 w 311"/>
                  <a:gd name="T17" fmla="*/ 22 h 22"/>
                  <a:gd name="T18" fmla="*/ 127 w 311"/>
                  <a:gd name="T19" fmla="*/ 22 h 22"/>
                  <a:gd name="T20" fmla="*/ 183 w 311"/>
                  <a:gd name="T21" fmla="*/ 22 h 22"/>
                  <a:gd name="T22" fmla="*/ 196 w 311"/>
                  <a:gd name="T23" fmla="*/ 22 h 22"/>
                  <a:gd name="T24" fmla="*/ 305 w 311"/>
                  <a:gd name="T25" fmla="*/ 22 h 22"/>
                  <a:gd name="T26" fmla="*/ 311 w 311"/>
                  <a:gd name="T27" fmla="*/ 11 h 22"/>
                  <a:gd name="T28" fmla="*/ 305 w 311"/>
                  <a:gd name="T2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1" h="22">
                    <a:moveTo>
                      <a:pt x="305" y="0"/>
                    </a:moveTo>
                    <a:cubicBezTo>
                      <a:pt x="196" y="0"/>
                      <a:pt x="196" y="0"/>
                      <a:pt x="196" y="0"/>
                    </a:cubicBezTo>
                    <a:cubicBezTo>
                      <a:pt x="183" y="0"/>
                      <a:pt x="183" y="0"/>
                      <a:pt x="183" y="0"/>
                    </a:cubicBezTo>
                    <a:cubicBezTo>
                      <a:pt x="127" y="0"/>
                      <a:pt x="127" y="0"/>
                      <a:pt x="127" y="0"/>
                    </a:cubicBezTo>
                    <a:cubicBezTo>
                      <a:pt x="74" y="0"/>
                      <a:pt x="74" y="0"/>
                      <a:pt x="74" y="0"/>
                    </a:cubicBezTo>
                    <a:cubicBezTo>
                      <a:pt x="5" y="0"/>
                      <a:pt x="5" y="0"/>
                      <a:pt x="5" y="0"/>
                    </a:cubicBezTo>
                    <a:cubicBezTo>
                      <a:pt x="2" y="0"/>
                      <a:pt x="0" y="5"/>
                      <a:pt x="0" y="11"/>
                    </a:cubicBezTo>
                    <a:cubicBezTo>
                      <a:pt x="0" y="18"/>
                      <a:pt x="2" y="22"/>
                      <a:pt x="5" y="22"/>
                    </a:cubicBezTo>
                    <a:cubicBezTo>
                      <a:pt x="74" y="22"/>
                      <a:pt x="74" y="22"/>
                      <a:pt x="74" y="22"/>
                    </a:cubicBezTo>
                    <a:cubicBezTo>
                      <a:pt x="127" y="22"/>
                      <a:pt x="127" y="22"/>
                      <a:pt x="127" y="22"/>
                    </a:cubicBezTo>
                    <a:cubicBezTo>
                      <a:pt x="183" y="22"/>
                      <a:pt x="183" y="22"/>
                      <a:pt x="183" y="22"/>
                    </a:cubicBezTo>
                    <a:cubicBezTo>
                      <a:pt x="196" y="22"/>
                      <a:pt x="196" y="22"/>
                      <a:pt x="196" y="22"/>
                    </a:cubicBezTo>
                    <a:cubicBezTo>
                      <a:pt x="305" y="22"/>
                      <a:pt x="305" y="22"/>
                      <a:pt x="305" y="22"/>
                    </a:cubicBezTo>
                    <a:cubicBezTo>
                      <a:pt x="309" y="22"/>
                      <a:pt x="311" y="18"/>
                      <a:pt x="311" y="11"/>
                    </a:cubicBezTo>
                    <a:cubicBezTo>
                      <a:pt x="311" y="5"/>
                      <a:pt x="309" y="0"/>
                      <a:pt x="30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 name="Freeform 31"/>
              <p:cNvSpPr/>
              <p:nvPr/>
            </p:nvSpPr>
            <p:spPr bwMode="auto">
              <a:xfrm>
                <a:off x="6572250" y="4213225"/>
                <a:ext cx="863600" cy="60325"/>
              </a:xfrm>
              <a:custGeom>
                <a:avLst/>
                <a:gdLst>
                  <a:gd name="T0" fmla="*/ 305 w 311"/>
                  <a:gd name="T1" fmla="*/ 0 h 22"/>
                  <a:gd name="T2" fmla="*/ 196 w 311"/>
                  <a:gd name="T3" fmla="*/ 0 h 22"/>
                  <a:gd name="T4" fmla="*/ 183 w 311"/>
                  <a:gd name="T5" fmla="*/ 0 h 22"/>
                  <a:gd name="T6" fmla="*/ 127 w 311"/>
                  <a:gd name="T7" fmla="*/ 0 h 22"/>
                  <a:gd name="T8" fmla="*/ 74 w 311"/>
                  <a:gd name="T9" fmla="*/ 0 h 22"/>
                  <a:gd name="T10" fmla="*/ 5 w 311"/>
                  <a:gd name="T11" fmla="*/ 0 h 22"/>
                  <a:gd name="T12" fmla="*/ 0 w 311"/>
                  <a:gd name="T13" fmla="*/ 11 h 22"/>
                  <a:gd name="T14" fmla="*/ 5 w 311"/>
                  <a:gd name="T15" fmla="*/ 22 h 22"/>
                  <a:gd name="T16" fmla="*/ 74 w 311"/>
                  <a:gd name="T17" fmla="*/ 22 h 22"/>
                  <a:gd name="T18" fmla="*/ 127 w 311"/>
                  <a:gd name="T19" fmla="*/ 22 h 22"/>
                  <a:gd name="T20" fmla="*/ 183 w 311"/>
                  <a:gd name="T21" fmla="*/ 22 h 22"/>
                  <a:gd name="T22" fmla="*/ 196 w 311"/>
                  <a:gd name="T23" fmla="*/ 22 h 22"/>
                  <a:gd name="T24" fmla="*/ 305 w 311"/>
                  <a:gd name="T25" fmla="*/ 22 h 22"/>
                  <a:gd name="T26" fmla="*/ 311 w 311"/>
                  <a:gd name="T27" fmla="*/ 11 h 22"/>
                  <a:gd name="T28" fmla="*/ 305 w 311"/>
                  <a:gd name="T2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1" h="22">
                    <a:moveTo>
                      <a:pt x="305" y="0"/>
                    </a:moveTo>
                    <a:cubicBezTo>
                      <a:pt x="196" y="0"/>
                      <a:pt x="196" y="0"/>
                      <a:pt x="196" y="0"/>
                    </a:cubicBezTo>
                    <a:cubicBezTo>
                      <a:pt x="183" y="0"/>
                      <a:pt x="183" y="0"/>
                      <a:pt x="183" y="0"/>
                    </a:cubicBezTo>
                    <a:cubicBezTo>
                      <a:pt x="127" y="0"/>
                      <a:pt x="127" y="0"/>
                      <a:pt x="127" y="0"/>
                    </a:cubicBezTo>
                    <a:cubicBezTo>
                      <a:pt x="74" y="0"/>
                      <a:pt x="74" y="0"/>
                      <a:pt x="74" y="0"/>
                    </a:cubicBezTo>
                    <a:cubicBezTo>
                      <a:pt x="5" y="0"/>
                      <a:pt x="5" y="0"/>
                      <a:pt x="5" y="0"/>
                    </a:cubicBezTo>
                    <a:cubicBezTo>
                      <a:pt x="2" y="0"/>
                      <a:pt x="0" y="5"/>
                      <a:pt x="0" y="11"/>
                    </a:cubicBezTo>
                    <a:cubicBezTo>
                      <a:pt x="0" y="18"/>
                      <a:pt x="2" y="22"/>
                      <a:pt x="5" y="22"/>
                    </a:cubicBezTo>
                    <a:cubicBezTo>
                      <a:pt x="74" y="22"/>
                      <a:pt x="74" y="22"/>
                      <a:pt x="74" y="22"/>
                    </a:cubicBezTo>
                    <a:cubicBezTo>
                      <a:pt x="127" y="22"/>
                      <a:pt x="127" y="22"/>
                      <a:pt x="127" y="22"/>
                    </a:cubicBezTo>
                    <a:cubicBezTo>
                      <a:pt x="183" y="22"/>
                      <a:pt x="183" y="22"/>
                      <a:pt x="183" y="22"/>
                    </a:cubicBezTo>
                    <a:cubicBezTo>
                      <a:pt x="196" y="22"/>
                      <a:pt x="196" y="22"/>
                      <a:pt x="196" y="22"/>
                    </a:cubicBezTo>
                    <a:cubicBezTo>
                      <a:pt x="305" y="22"/>
                      <a:pt x="305" y="22"/>
                      <a:pt x="305" y="22"/>
                    </a:cubicBezTo>
                    <a:cubicBezTo>
                      <a:pt x="309" y="22"/>
                      <a:pt x="311" y="18"/>
                      <a:pt x="311" y="11"/>
                    </a:cubicBezTo>
                    <a:cubicBezTo>
                      <a:pt x="311" y="5"/>
                      <a:pt x="309" y="0"/>
                      <a:pt x="30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 name="Freeform 32"/>
              <p:cNvSpPr/>
              <p:nvPr/>
            </p:nvSpPr>
            <p:spPr bwMode="auto">
              <a:xfrm>
                <a:off x="7031038" y="3806825"/>
                <a:ext cx="420687" cy="33337"/>
              </a:xfrm>
              <a:custGeom>
                <a:avLst/>
                <a:gdLst>
                  <a:gd name="T0" fmla="*/ 147 w 152"/>
                  <a:gd name="T1" fmla="*/ 0 h 12"/>
                  <a:gd name="T2" fmla="*/ 122 w 152"/>
                  <a:gd name="T3" fmla="*/ 0 h 12"/>
                  <a:gd name="T4" fmla="*/ 30 w 152"/>
                  <a:gd name="T5" fmla="*/ 0 h 12"/>
                  <a:gd name="T6" fmla="*/ 5 w 152"/>
                  <a:gd name="T7" fmla="*/ 0 h 12"/>
                  <a:gd name="T8" fmla="*/ 0 w 152"/>
                  <a:gd name="T9" fmla="*/ 6 h 12"/>
                  <a:gd name="T10" fmla="*/ 5 w 152"/>
                  <a:gd name="T11" fmla="*/ 12 h 12"/>
                  <a:gd name="T12" fmla="*/ 30 w 152"/>
                  <a:gd name="T13" fmla="*/ 12 h 12"/>
                  <a:gd name="T14" fmla="*/ 122 w 152"/>
                  <a:gd name="T15" fmla="*/ 12 h 12"/>
                  <a:gd name="T16" fmla="*/ 147 w 152"/>
                  <a:gd name="T17" fmla="*/ 12 h 12"/>
                  <a:gd name="T18" fmla="*/ 152 w 152"/>
                  <a:gd name="T19" fmla="*/ 6 h 12"/>
                  <a:gd name="T20" fmla="*/ 147 w 152"/>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2" h="12">
                    <a:moveTo>
                      <a:pt x="147" y="0"/>
                    </a:moveTo>
                    <a:cubicBezTo>
                      <a:pt x="122" y="0"/>
                      <a:pt x="122" y="0"/>
                      <a:pt x="122" y="0"/>
                    </a:cubicBezTo>
                    <a:cubicBezTo>
                      <a:pt x="30" y="0"/>
                      <a:pt x="30" y="0"/>
                      <a:pt x="30" y="0"/>
                    </a:cubicBezTo>
                    <a:cubicBezTo>
                      <a:pt x="5" y="0"/>
                      <a:pt x="5" y="0"/>
                      <a:pt x="5" y="0"/>
                    </a:cubicBezTo>
                    <a:cubicBezTo>
                      <a:pt x="2" y="0"/>
                      <a:pt x="0" y="3"/>
                      <a:pt x="0" y="6"/>
                    </a:cubicBezTo>
                    <a:cubicBezTo>
                      <a:pt x="0" y="9"/>
                      <a:pt x="2" y="12"/>
                      <a:pt x="5" y="12"/>
                    </a:cubicBezTo>
                    <a:cubicBezTo>
                      <a:pt x="30" y="12"/>
                      <a:pt x="30" y="12"/>
                      <a:pt x="30" y="12"/>
                    </a:cubicBezTo>
                    <a:cubicBezTo>
                      <a:pt x="122" y="12"/>
                      <a:pt x="122" y="12"/>
                      <a:pt x="122" y="12"/>
                    </a:cubicBezTo>
                    <a:cubicBezTo>
                      <a:pt x="147" y="12"/>
                      <a:pt x="147" y="12"/>
                      <a:pt x="147" y="12"/>
                    </a:cubicBezTo>
                    <a:cubicBezTo>
                      <a:pt x="150" y="12"/>
                      <a:pt x="152" y="9"/>
                      <a:pt x="152" y="6"/>
                    </a:cubicBezTo>
                    <a:cubicBezTo>
                      <a:pt x="152" y="3"/>
                      <a:pt x="150" y="0"/>
                      <a:pt x="1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7" name="Freeform 33"/>
              <p:cNvSpPr/>
              <p:nvPr/>
            </p:nvSpPr>
            <p:spPr bwMode="auto">
              <a:xfrm>
                <a:off x="7031038" y="3740150"/>
                <a:ext cx="423862" cy="33337"/>
              </a:xfrm>
              <a:custGeom>
                <a:avLst/>
                <a:gdLst>
                  <a:gd name="T0" fmla="*/ 147 w 153"/>
                  <a:gd name="T1" fmla="*/ 0 h 12"/>
                  <a:gd name="T2" fmla="*/ 122 w 153"/>
                  <a:gd name="T3" fmla="*/ 0 h 12"/>
                  <a:gd name="T4" fmla="*/ 30 w 153"/>
                  <a:gd name="T5" fmla="*/ 0 h 12"/>
                  <a:gd name="T6" fmla="*/ 5 w 153"/>
                  <a:gd name="T7" fmla="*/ 0 h 12"/>
                  <a:gd name="T8" fmla="*/ 0 w 153"/>
                  <a:gd name="T9" fmla="*/ 6 h 12"/>
                  <a:gd name="T10" fmla="*/ 5 w 153"/>
                  <a:gd name="T11" fmla="*/ 12 h 12"/>
                  <a:gd name="T12" fmla="*/ 30 w 153"/>
                  <a:gd name="T13" fmla="*/ 12 h 12"/>
                  <a:gd name="T14" fmla="*/ 122 w 153"/>
                  <a:gd name="T15" fmla="*/ 12 h 12"/>
                  <a:gd name="T16" fmla="*/ 147 w 153"/>
                  <a:gd name="T17" fmla="*/ 12 h 12"/>
                  <a:gd name="T18" fmla="*/ 153 w 153"/>
                  <a:gd name="T19" fmla="*/ 6 h 12"/>
                  <a:gd name="T20" fmla="*/ 147 w 153"/>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12">
                    <a:moveTo>
                      <a:pt x="147" y="0"/>
                    </a:moveTo>
                    <a:cubicBezTo>
                      <a:pt x="122" y="0"/>
                      <a:pt x="122" y="0"/>
                      <a:pt x="122" y="0"/>
                    </a:cubicBezTo>
                    <a:cubicBezTo>
                      <a:pt x="30" y="0"/>
                      <a:pt x="30" y="0"/>
                      <a:pt x="30" y="0"/>
                    </a:cubicBezTo>
                    <a:cubicBezTo>
                      <a:pt x="5" y="0"/>
                      <a:pt x="5" y="0"/>
                      <a:pt x="5" y="0"/>
                    </a:cubicBezTo>
                    <a:cubicBezTo>
                      <a:pt x="2" y="0"/>
                      <a:pt x="0" y="3"/>
                      <a:pt x="0" y="6"/>
                    </a:cubicBezTo>
                    <a:cubicBezTo>
                      <a:pt x="0" y="9"/>
                      <a:pt x="2" y="12"/>
                      <a:pt x="5" y="12"/>
                    </a:cubicBezTo>
                    <a:cubicBezTo>
                      <a:pt x="30" y="12"/>
                      <a:pt x="30" y="12"/>
                      <a:pt x="30" y="12"/>
                    </a:cubicBezTo>
                    <a:cubicBezTo>
                      <a:pt x="122" y="12"/>
                      <a:pt x="122" y="12"/>
                      <a:pt x="122" y="12"/>
                    </a:cubicBezTo>
                    <a:cubicBezTo>
                      <a:pt x="147" y="12"/>
                      <a:pt x="147" y="12"/>
                      <a:pt x="147" y="12"/>
                    </a:cubicBezTo>
                    <a:cubicBezTo>
                      <a:pt x="150" y="12"/>
                      <a:pt x="153" y="9"/>
                      <a:pt x="153" y="6"/>
                    </a:cubicBezTo>
                    <a:cubicBezTo>
                      <a:pt x="153" y="3"/>
                      <a:pt x="150" y="0"/>
                      <a:pt x="1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8" name="Freeform 34"/>
              <p:cNvSpPr/>
              <p:nvPr/>
            </p:nvSpPr>
            <p:spPr bwMode="auto">
              <a:xfrm>
                <a:off x="7031038" y="3673475"/>
                <a:ext cx="420687" cy="33337"/>
              </a:xfrm>
              <a:custGeom>
                <a:avLst/>
                <a:gdLst>
                  <a:gd name="T0" fmla="*/ 147 w 152"/>
                  <a:gd name="T1" fmla="*/ 0 h 12"/>
                  <a:gd name="T2" fmla="*/ 122 w 152"/>
                  <a:gd name="T3" fmla="*/ 0 h 12"/>
                  <a:gd name="T4" fmla="*/ 30 w 152"/>
                  <a:gd name="T5" fmla="*/ 0 h 12"/>
                  <a:gd name="T6" fmla="*/ 5 w 152"/>
                  <a:gd name="T7" fmla="*/ 0 h 12"/>
                  <a:gd name="T8" fmla="*/ 0 w 152"/>
                  <a:gd name="T9" fmla="*/ 6 h 12"/>
                  <a:gd name="T10" fmla="*/ 5 w 152"/>
                  <a:gd name="T11" fmla="*/ 12 h 12"/>
                  <a:gd name="T12" fmla="*/ 30 w 152"/>
                  <a:gd name="T13" fmla="*/ 12 h 12"/>
                  <a:gd name="T14" fmla="*/ 122 w 152"/>
                  <a:gd name="T15" fmla="*/ 12 h 12"/>
                  <a:gd name="T16" fmla="*/ 147 w 152"/>
                  <a:gd name="T17" fmla="*/ 12 h 12"/>
                  <a:gd name="T18" fmla="*/ 152 w 152"/>
                  <a:gd name="T19" fmla="*/ 6 h 12"/>
                  <a:gd name="T20" fmla="*/ 147 w 152"/>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2" h="12">
                    <a:moveTo>
                      <a:pt x="147" y="0"/>
                    </a:moveTo>
                    <a:cubicBezTo>
                      <a:pt x="122" y="0"/>
                      <a:pt x="122" y="0"/>
                      <a:pt x="122" y="0"/>
                    </a:cubicBezTo>
                    <a:cubicBezTo>
                      <a:pt x="30" y="0"/>
                      <a:pt x="30" y="0"/>
                      <a:pt x="30" y="0"/>
                    </a:cubicBezTo>
                    <a:cubicBezTo>
                      <a:pt x="5" y="0"/>
                      <a:pt x="5" y="0"/>
                      <a:pt x="5" y="0"/>
                    </a:cubicBezTo>
                    <a:cubicBezTo>
                      <a:pt x="2" y="0"/>
                      <a:pt x="0" y="3"/>
                      <a:pt x="0" y="6"/>
                    </a:cubicBezTo>
                    <a:cubicBezTo>
                      <a:pt x="0" y="10"/>
                      <a:pt x="2" y="12"/>
                      <a:pt x="5" y="12"/>
                    </a:cubicBezTo>
                    <a:cubicBezTo>
                      <a:pt x="30" y="12"/>
                      <a:pt x="30" y="12"/>
                      <a:pt x="30" y="12"/>
                    </a:cubicBezTo>
                    <a:cubicBezTo>
                      <a:pt x="122" y="12"/>
                      <a:pt x="122" y="12"/>
                      <a:pt x="122" y="12"/>
                    </a:cubicBezTo>
                    <a:cubicBezTo>
                      <a:pt x="147" y="12"/>
                      <a:pt x="147" y="12"/>
                      <a:pt x="147" y="12"/>
                    </a:cubicBezTo>
                    <a:cubicBezTo>
                      <a:pt x="150" y="12"/>
                      <a:pt x="152" y="10"/>
                      <a:pt x="152" y="6"/>
                    </a:cubicBezTo>
                    <a:cubicBezTo>
                      <a:pt x="152" y="3"/>
                      <a:pt x="150" y="0"/>
                      <a:pt x="1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9" name="Freeform 35"/>
              <p:cNvSpPr/>
              <p:nvPr/>
            </p:nvSpPr>
            <p:spPr bwMode="auto">
              <a:xfrm>
                <a:off x="7031038" y="3606800"/>
                <a:ext cx="423862" cy="33337"/>
              </a:xfrm>
              <a:custGeom>
                <a:avLst/>
                <a:gdLst>
                  <a:gd name="T0" fmla="*/ 147 w 153"/>
                  <a:gd name="T1" fmla="*/ 0 h 12"/>
                  <a:gd name="T2" fmla="*/ 122 w 153"/>
                  <a:gd name="T3" fmla="*/ 0 h 12"/>
                  <a:gd name="T4" fmla="*/ 30 w 153"/>
                  <a:gd name="T5" fmla="*/ 0 h 12"/>
                  <a:gd name="T6" fmla="*/ 5 w 153"/>
                  <a:gd name="T7" fmla="*/ 0 h 12"/>
                  <a:gd name="T8" fmla="*/ 0 w 153"/>
                  <a:gd name="T9" fmla="*/ 6 h 12"/>
                  <a:gd name="T10" fmla="*/ 5 w 153"/>
                  <a:gd name="T11" fmla="*/ 12 h 12"/>
                  <a:gd name="T12" fmla="*/ 30 w 153"/>
                  <a:gd name="T13" fmla="*/ 12 h 12"/>
                  <a:gd name="T14" fmla="*/ 122 w 153"/>
                  <a:gd name="T15" fmla="*/ 12 h 12"/>
                  <a:gd name="T16" fmla="*/ 147 w 153"/>
                  <a:gd name="T17" fmla="*/ 12 h 12"/>
                  <a:gd name="T18" fmla="*/ 153 w 153"/>
                  <a:gd name="T19" fmla="*/ 6 h 12"/>
                  <a:gd name="T20" fmla="*/ 147 w 153"/>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12">
                    <a:moveTo>
                      <a:pt x="147" y="0"/>
                    </a:moveTo>
                    <a:cubicBezTo>
                      <a:pt x="122" y="0"/>
                      <a:pt x="122" y="0"/>
                      <a:pt x="122" y="0"/>
                    </a:cubicBezTo>
                    <a:cubicBezTo>
                      <a:pt x="30" y="0"/>
                      <a:pt x="30" y="0"/>
                      <a:pt x="30" y="0"/>
                    </a:cubicBezTo>
                    <a:cubicBezTo>
                      <a:pt x="5" y="0"/>
                      <a:pt x="5" y="0"/>
                      <a:pt x="5" y="0"/>
                    </a:cubicBezTo>
                    <a:cubicBezTo>
                      <a:pt x="2" y="0"/>
                      <a:pt x="0" y="3"/>
                      <a:pt x="0" y="6"/>
                    </a:cubicBezTo>
                    <a:cubicBezTo>
                      <a:pt x="0" y="10"/>
                      <a:pt x="2" y="12"/>
                      <a:pt x="5" y="12"/>
                    </a:cubicBezTo>
                    <a:cubicBezTo>
                      <a:pt x="30" y="12"/>
                      <a:pt x="30" y="12"/>
                      <a:pt x="30" y="12"/>
                    </a:cubicBezTo>
                    <a:cubicBezTo>
                      <a:pt x="122" y="12"/>
                      <a:pt x="122" y="12"/>
                      <a:pt x="122" y="12"/>
                    </a:cubicBezTo>
                    <a:cubicBezTo>
                      <a:pt x="147" y="12"/>
                      <a:pt x="147" y="12"/>
                      <a:pt x="147" y="12"/>
                    </a:cubicBezTo>
                    <a:cubicBezTo>
                      <a:pt x="150" y="12"/>
                      <a:pt x="153" y="10"/>
                      <a:pt x="153" y="6"/>
                    </a:cubicBezTo>
                    <a:cubicBezTo>
                      <a:pt x="153" y="3"/>
                      <a:pt x="150" y="0"/>
                      <a:pt x="1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0" name="Freeform 36"/>
              <p:cNvSpPr/>
              <p:nvPr/>
            </p:nvSpPr>
            <p:spPr bwMode="auto">
              <a:xfrm>
                <a:off x="6899275" y="3384550"/>
                <a:ext cx="187325" cy="88900"/>
              </a:xfrm>
              <a:custGeom>
                <a:avLst/>
                <a:gdLst>
                  <a:gd name="T0" fmla="*/ 16 w 67"/>
                  <a:gd name="T1" fmla="*/ 32 h 32"/>
                  <a:gd name="T2" fmla="*/ 34 w 67"/>
                  <a:gd name="T3" fmla="*/ 16 h 32"/>
                  <a:gd name="T4" fmla="*/ 52 w 67"/>
                  <a:gd name="T5" fmla="*/ 32 h 32"/>
                  <a:gd name="T6" fmla="*/ 67 w 67"/>
                  <a:gd name="T7" fmla="*/ 32 h 32"/>
                  <a:gd name="T8" fmla="*/ 34 w 67"/>
                  <a:gd name="T9" fmla="*/ 0 h 32"/>
                  <a:gd name="T10" fmla="*/ 0 w 67"/>
                  <a:gd name="T11" fmla="*/ 32 h 32"/>
                  <a:gd name="T12" fmla="*/ 16 w 67"/>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67" h="32">
                    <a:moveTo>
                      <a:pt x="16" y="32"/>
                    </a:moveTo>
                    <a:cubicBezTo>
                      <a:pt x="17" y="23"/>
                      <a:pt x="24" y="16"/>
                      <a:pt x="34" y="16"/>
                    </a:cubicBezTo>
                    <a:cubicBezTo>
                      <a:pt x="43" y="16"/>
                      <a:pt x="51" y="23"/>
                      <a:pt x="52" y="32"/>
                    </a:cubicBezTo>
                    <a:cubicBezTo>
                      <a:pt x="67" y="32"/>
                      <a:pt x="67" y="32"/>
                      <a:pt x="67" y="32"/>
                    </a:cubicBezTo>
                    <a:cubicBezTo>
                      <a:pt x="66" y="14"/>
                      <a:pt x="52" y="0"/>
                      <a:pt x="34" y="0"/>
                    </a:cubicBezTo>
                    <a:cubicBezTo>
                      <a:pt x="16" y="0"/>
                      <a:pt x="1" y="14"/>
                      <a:pt x="0" y="32"/>
                    </a:cubicBezTo>
                    <a:lnTo>
                      <a:pt x="16"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nvGrpSpPr>
            <p:cNvPr id="16" name="组合 15"/>
            <p:cNvGrpSpPr/>
            <p:nvPr>
              <p:custDataLst>
                <p:tags r:id="rId3"/>
              </p:custDataLst>
            </p:nvPr>
          </p:nvGrpSpPr>
          <p:grpSpPr>
            <a:xfrm>
              <a:off x="6952" y="5884"/>
              <a:ext cx="570" cy="596"/>
              <a:chOff x="7519988" y="1903413"/>
              <a:chExt cx="482600" cy="504825"/>
            </a:xfrm>
            <a:solidFill>
              <a:srgbClr val="FFFFFF"/>
            </a:solidFill>
          </p:grpSpPr>
          <p:sp>
            <p:nvSpPr>
              <p:cNvPr id="27" name="Freeform 32"/>
              <p:cNvSpPr>
                <a:spLocks noEditPoints="1"/>
              </p:cNvSpPr>
              <p:nvPr/>
            </p:nvSpPr>
            <p:spPr bwMode="auto">
              <a:xfrm>
                <a:off x="7519988" y="1903413"/>
                <a:ext cx="482600" cy="504825"/>
              </a:xfrm>
              <a:custGeom>
                <a:avLst/>
                <a:gdLst>
                  <a:gd name="T0" fmla="*/ 238 w 266"/>
                  <a:gd name="T1" fmla="*/ 238 h 278"/>
                  <a:gd name="T2" fmla="*/ 259 w 266"/>
                  <a:gd name="T3" fmla="*/ 206 h 278"/>
                  <a:gd name="T4" fmla="*/ 243 w 266"/>
                  <a:gd name="T5" fmla="*/ 183 h 278"/>
                  <a:gd name="T6" fmla="*/ 222 w 266"/>
                  <a:gd name="T7" fmla="*/ 141 h 278"/>
                  <a:gd name="T8" fmla="*/ 228 w 266"/>
                  <a:gd name="T9" fmla="*/ 108 h 278"/>
                  <a:gd name="T10" fmla="*/ 241 w 266"/>
                  <a:gd name="T11" fmla="*/ 85 h 278"/>
                  <a:gd name="T12" fmla="*/ 202 w 266"/>
                  <a:gd name="T13" fmla="*/ 58 h 278"/>
                  <a:gd name="T14" fmla="*/ 182 w 266"/>
                  <a:gd name="T15" fmla="*/ 38 h 278"/>
                  <a:gd name="T16" fmla="*/ 146 w 266"/>
                  <a:gd name="T17" fmla="*/ 56 h 278"/>
                  <a:gd name="T18" fmla="*/ 126 w 266"/>
                  <a:gd name="T19" fmla="*/ 50 h 278"/>
                  <a:gd name="T20" fmla="*/ 104 w 266"/>
                  <a:gd name="T21" fmla="*/ 7 h 278"/>
                  <a:gd name="T22" fmla="*/ 80 w 266"/>
                  <a:gd name="T23" fmla="*/ 17 h 278"/>
                  <a:gd name="T24" fmla="*/ 47 w 266"/>
                  <a:gd name="T25" fmla="*/ 19 h 278"/>
                  <a:gd name="T26" fmla="*/ 26 w 266"/>
                  <a:gd name="T27" fmla="*/ 38 h 278"/>
                  <a:gd name="T28" fmla="*/ 19 w 266"/>
                  <a:gd name="T29" fmla="*/ 69 h 278"/>
                  <a:gd name="T30" fmla="*/ 5 w 266"/>
                  <a:gd name="T31" fmla="*/ 92 h 278"/>
                  <a:gd name="T32" fmla="*/ 44 w 266"/>
                  <a:gd name="T33" fmla="*/ 119 h 278"/>
                  <a:gd name="T34" fmla="*/ 63 w 266"/>
                  <a:gd name="T35" fmla="*/ 139 h 278"/>
                  <a:gd name="T36" fmla="*/ 102 w 266"/>
                  <a:gd name="T37" fmla="*/ 122 h 278"/>
                  <a:gd name="T38" fmla="*/ 122 w 266"/>
                  <a:gd name="T39" fmla="*/ 129 h 278"/>
                  <a:gd name="T40" fmla="*/ 142 w 266"/>
                  <a:gd name="T41" fmla="*/ 172 h 278"/>
                  <a:gd name="T42" fmla="*/ 136 w 266"/>
                  <a:gd name="T43" fmla="*/ 204 h 278"/>
                  <a:gd name="T44" fmla="*/ 124 w 266"/>
                  <a:gd name="T45" fmla="*/ 227 h 278"/>
                  <a:gd name="T46" fmla="*/ 161 w 266"/>
                  <a:gd name="T47" fmla="*/ 253 h 278"/>
                  <a:gd name="T48" fmla="*/ 181 w 266"/>
                  <a:gd name="T49" fmla="*/ 273 h 278"/>
                  <a:gd name="T50" fmla="*/ 220 w 266"/>
                  <a:gd name="T51" fmla="*/ 256 h 278"/>
                  <a:gd name="T52" fmla="*/ 242 w 266"/>
                  <a:gd name="T53" fmla="*/ 261 h 278"/>
                  <a:gd name="T54" fmla="*/ 179 w 266"/>
                  <a:gd name="T55" fmla="*/ 54 h 278"/>
                  <a:gd name="T56" fmla="*/ 199 w 266"/>
                  <a:gd name="T57" fmla="*/ 61 h 278"/>
                  <a:gd name="T58" fmla="*/ 219 w 266"/>
                  <a:gd name="T59" fmla="*/ 103 h 278"/>
                  <a:gd name="T60" fmla="*/ 214 w 266"/>
                  <a:gd name="T61" fmla="*/ 136 h 278"/>
                  <a:gd name="T62" fmla="*/ 198 w 266"/>
                  <a:gd name="T63" fmla="*/ 151 h 278"/>
                  <a:gd name="T64" fmla="*/ 164 w 266"/>
                  <a:gd name="T65" fmla="*/ 154 h 278"/>
                  <a:gd name="T66" fmla="*/ 125 w 266"/>
                  <a:gd name="T67" fmla="*/ 126 h 278"/>
                  <a:gd name="T68" fmla="*/ 121 w 266"/>
                  <a:gd name="T69" fmla="*/ 104 h 278"/>
                  <a:gd name="T70" fmla="*/ 142 w 266"/>
                  <a:gd name="T71" fmla="*/ 72 h 278"/>
                  <a:gd name="T72" fmla="*/ 179 w 266"/>
                  <a:gd name="T73" fmla="*/ 54 h 278"/>
                  <a:gd name="T74" fmla="*/ 65 w 266"/>
                  <a:gd name="T75" fmla="*/ 119 h 278"/>
                  <a:gd name="T76" fmla="*/ 26 w 266"/>
                  <a:gd name="T77" fmla="*/ 92 h 278"/>
                  <a:gd name="T78" fmla="*/ 23 w 266"/>
                  <a:gd name="T79" fmla="*/ 71 h 278"/>
                  <a:gd name="T80" fmla="*/ 46 w 266"/>
                  <a:gd name="T81" fmla="*/ 39 h 278"/>
                  <a:gd name="T82" fmla="*/ 81 w 266"/>
                  <a:gd name="T83" fmla="*/ 21 h 278"/>
                  <a:gd name="T84" fmla="*/ 101 w 266"/>
                  <a:gd name="T85" fmla="*/ 28 h 278"/>
                  <a:gd name="T86" fmla="*/ 122 w 266"/>
                  <a:gd name="T87" fmla="*/ 71 h 278"/>
                  <a:gd name="T88" fmla="*/ 116 w 266"/>
                  <a:gd name="T89" fmla="*/ 102 h 278"/>
                  <a:gd name="T90" fmla="*/ 101 w 266"/>
                  <a:gd name="T91" fmla="*/ 118 h 278"/>
                  <a:gd name="T92" fmla="*/ 185 w 266"/>
                  <a:gd name="T93" fmla="*/ 258 h 278"/>
                  <a:gd name="T94" fmla="*/ 165 w 266"/>
                  <a:gd name="T95" fmla="*/ 250 h 278"/>
                  <a:gd name="T96" fmla="*/ 145 w 266"/>
                  <a:gd name="T97" fmla="*/ 209 h 278"/>
                  <a:gd name="T98" fmla="*/ 151 w 266"/>
                  <a:gd name="T99" fmla="*/ 177 h 278"/>
                  <a:gd name="T100" fmla="*/ 167 w 266"/>
                  <a:gd name="T101" fmla="*/ 161 h 278"/>
                  <a:gd name="T102" fmla="*/ 201 w 266"/>
                  <a:gd name="T103" fmla="*/ 159 h 278"/>
                  <a:gd name="T104" fmla="*/ 239 w 266"/>
                  <a:gd name="T105" fmla="*/ 186 h 278"/>
                  <a:gd name="T106" fmla="*/ 244 w 266"/>
                  <a:gd name="T107" fmla="*/ 208 h 278"/>
                  <a:gd name="T108" fmla="*/ 223 w 266"/>
                  <a:gd name="T109" fmla="*/ 240 h 278"/>
                  <a:gd name="T110" fmla="*/ 185 w 266"/>
                  <a:gd name="T111" fmla="*/ 25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6" h="278">
                    <a:moveTo>
                      <a:pt x="243" y="241"/>
                    </a:moveTo>
                    <a:cubicBezTo>
                      <a:pt x="242" y="240"/>
                      <a:pt x="240" y="238"/>
                      <a:pt x="238" y="238"/>
                    </a:cubicBezTo>
                    <a:cubicBezTo>
                      <a:pt x="248" y="209"/>
                      <a:pt x="248" y="209"/>
                      <a:pt x="248" y="209"/>
                    </a:cubicBezTo>
                    <a:cubicBezTo>
                      <a:pt x="252" y="209"/>
                      <a:pt x="256" y="208"/>
                      <a:pt x="259" y="206"/>
                    </a:cubicBezTo>
                    <a:cubicBezTo>
                      <a:pt x="265" y="201"/>
                      <a:pt x="266" y="192"/>
                      <a:pt x="261" y="186"/>
                    </a:cubicBezTo>
                    <a:cubicBezTo>
                      <a:pt x="256" y="181"/>
                      <a:pt x="249" y="180"/>
                      <a:pt x="243" y="183"/>
                    </a:cubicBezTo>
                    <a:cubicBezTo>
                      <a:pt x="222" y="159"/>
                      <a:pt x="222" y="159"/>
                      <a:pt x="222" y="159"/>
                    </a:cubicBezTo>
                    <a:cubicBezTo>
                      <a:pt x="227" y="154"/>
                      <a:pt x="227" y="146"/>
                      <a:pt x="222" y="141"/>
                    </a:cubicBezTo>
                    <a:cubicBezTo>
                      <a:pt x="221" y="140"/>
                      <a:pt x="220" y="138"/>
                      <a:pt x="218" y="138"/>
                    </a:cubicBezTo>
                    <a:cubicBezTo>
                      <a:pt x="228" y="108"/>
                      <a:pt x="228" y="108"/>
                      <a:pt x="228" y="108"/>
                    </a:cubicBezTo>
                    <a:cubicBezTo>
                      <a:pt x="232" y="108"/>
                      <a:pt x="236" y="107"/>
                      <a:pt x="239" y="104"/>
                    </a:cubicBezTo>
                    <a:cubicBezTo>
                      <a:pt x="245" y="99"/>
                      <a:pt x="246" y="90"/>
                      <a:pt x="241" y="85"/>
                    </a:cubicBezTo>
                    <a:cubicBezTo>
                      <a:pt x="236" y="79"/>
                      <a:pt x="229" y="78"/>
                      <a:pt x="223" y="82"/>
                    </a:cubicBezTo>
                    <a:cubicBezTo>
                      <a:pt x="202" y="58"/>
                      <a:pt x="202" y="58"/>
                      <a:pt x="202" y="58"/>
                    </a:cubicBezTo>
                    <a:cubicBezTo>
                      <a:pt x="207" y="53"/>
                      <a:pt x="207" y="45"/>
                      <a:pt x="202" y="40"/>
                    </a:cubicBezTo>
                    <a:cubicBezTo>
                      <a:pt x="197" y="34"/>
                      <a:pt x="188" y="33"/>
                      <a:pt x="182" y="38"/>
                    </a:cubicBezTo>
                    <a:cubicBezTo>
                      <a:pt x="179" y="41"/>
                      <a:pt x="177" y="45"/>
                      <a:pt x="178" y="50"/>
                    </a:cubicBezTo>
                    <a:cubicBezTo>
                      <a:pt x="146" y="56"/>
                      <a:pt x="146" y="56"/>
                      <a:pt x="146" y="56"/>
                    </a:cubicBezTo>
                    <a:cubicBezTo>
                      <a:pt x="145" y="55"/>
                      <a:pt x="145" y="53"/>
                      <a:pt x="144" y="52"/>
                    </a:cubicBezTo>
                    <a:cubicBezTo>
                      <a:pt x="139" y="47"/>
                      <a:pt x="131" y="46"/>
                      <a:pt x="126" y="50"/>
                    </a:cubicBezTo>
                    <a:cubicBezTo>
                      <a:pt x="104" y="25"/>
                      <a:pt x="104" y="25"/>
                      <a:pt x="104" y="25"/>
                    </a:cubicBezTo>
                    <a:cubicBezTo>
                      <a:pt x="109" y="20"/>
                      <a:pt x="109" y="12"/>
                      <a:pt x="104" y="7"/>
                    </a:cubicBezTo>
                    <a:cubicBezTo>
                      <a:pt x="99" y="1"/>
                      <a:pt x="90" y="0"/>
                      <a:pt x="85" y="5"/>
                    </a:cubicBezTo>
                    <a:cubicBezTo>
                      <a:pt x="81" y="8"/>
                      <a:pt x="79" y="13"/>
                      <a:pt x="80" y="17"/>
                    </a:cubicBezTo>
                    <a:cubicBezTo>
                      <a:pt x="49" y="23"/>
                      <a:pt x="49" y="23"/>
                      <a:pt x="49" y="23"/>
                    </a:cubicBezTo>
                    <a:cubicBezTo>
                      <a:pt x="49" y="22"/>
                      <a:pt x="48" y="20"/>
                      <a:pt x="47" y="19"/>
                    </a:cubicBezTo>
                    <a:cubicBezTo>
                      <a:pt x="42" y="14"/>
                      <a:pt x="33" y="13"/>
                      <a:pt x="28" y="18"/>
                    </a:cubicBezTo>
                    <a:cubicBezTo>
                      <a:pt x="22" y="23"/>
                      <a:pt x="21" y="32"/>
                      <a:pt x="26" y="38"/>
                    </a:cubicBezTo>
                    <a:cubicBezTo>
                      <a:pt x="27" y="39"/>
                      <a:pt x="28" y="40"/>
                      <a:pt x="29" y="40"/>
                    </a:cubicBezTo>
                    <a:cubicBezTo>
                      <a:pt x="19" y="69"/>
                      <a:pt x="19" y="69"/>
                      <a:pt x="19" y="69"/>
                    </a:cubicBezTo>
                    <a:cubicBezTo>
                      <a:pt x="15" y="68"/>
                      <a:pt x="10" y="69"/>
                      <a:pt x="7" y="72"/>
                    </a:cubicBezTo>
                    <a:cubicBezTo>
                      <a:pt x="1" y="77"/>
                      <a:pt x="0" y="86"/>
                      <a:pt x="5" y="92"/>
                    </a:cubicBezTo>
                    <a:cubicBezTo>
                      <a:pt x="10" y="97"/>
                      <a:pt x="17" y="98"/>
                      <a:pt x="23" y="95"/>
                    </a:cubicBezTo>
                    <a:cubicBezTo>
                      <a:pt x="44" y="119"/>
                      <a:pt x="44" y="119"/>
                      <a:pt x="44" y="119"/>
                    </a:cubicBezTo>
                    <a:cubicBezTo>
                      <a:pt x="39" y="124"/>
                      <a:pt x="39" y="132"/>
                      <a:pt x="44" y="137"/>
                    </a:cubicBezTo>
                    <a:cubicBezTo>
                      <a:pt x="49" y="143"/>
                      <a:pt x="57" y="144"/>
                      <a:pt x="63" y="139"/>
                    </a:cubicBezTo>
                    <a:cubicBezTo>
                      <a:pt x="66" y="136"/>
                      <a:pt x="68" y="132"/>
                      <a:pt x="68" y="128"/>
                    </a:cubicBezTo>
                    <a:cubicBezTo>
                      <a:pt x="102" y="122"/>
                      <a:pt x="102" y="122"/>
                      <a:pt x="102" y="122"/>
                    </a:cubicBezTo>
                    <a:cubicBezTo>
                      <a:pt x="103" y="123"/>
                      <a:pt x="103" y="124"/>
                      <a:pt x="104" y="125"/>
                    </a:cubicBezTo>
                    <a:cubicBezTo>
                      <a:pt x="110" y="132"/>
                      <a:pt x="115" y="133"/>
                      <a:pt x="122" y="129"/>
                    </a:cubicBezTo>
                    <a:cubicBezTo>
                      <a:pt x="143" y="153"/>
                      <a:pt x="143" y="153"/>
                      <a:pt x="143" y="153"/>
                    </a:cubicBezTo>
                    <a:cubicBezTo>
                      <a:pt x="138" y="159"/>
                      <a:pt x="138" y="167"/>
                      <a:pt x="142" y="172"/>
                    </a:cubicBezTo>
                    <a:cubicBezTo>
                      <a:pt x="144" y="174"/>
                      <a:pt x="145" y="175"/>
                      <a:pt x="146" y="175"/>
                    </a:cubicBezTo>
                    <a:cubicBezTo>
                      <a:pt x="136" y="204"/>
                      <a:pt x="136" y="204"/>
                      <a:pt x="136" y="204"/>
                    </a:cubicBezTo>
                    <a:cubicBezTo>
                      <a:pt x="132" y="204"/>
                      <a:pt x="128" y="205"/>
                      <a:pt x="125" y="208"/>
                    </a:cubicBezTo>
                    <a:cubicBezTo>
                      <a:pt x="119" y="213"/>
                      <a:pt x="119" y="221"/>
                      <a:pt x="124" y="227"/>
                    </a:cubicBezTo>
                    <a:cubicBezTo>
                      <a:pt x="128" y="233"/>
                      <a:pt x="136" y="234"/>
                      <a:pt x="142" y="230"/>
                    </a:cubicBezTo>
                    <a:cubicBezTo>
                      <a:pt x="161" y="253"/>
                      <a:pt x="161" y="253"/>
                      <a:pt x="161" y="253"/>
                    </a:cubicBezTo>
                    <a:cubicBezTo>
                      <a:pt x="157" y="258"/>
                      <a:pt x="157" y="266"/>
                      <a:pt x="161" y="271"/>
                    </a:cubicBezTo>
                    <a:cubicBezTo>
                      <a:pt x="166" y="277"/>
                      <a:pt x="175" y="278"/>
                      <a:pt x="181" y="273"/>
                    </a:cubicBezTo>
                    <a:cubicBezTo>
                      <a:pt x="184" y="270"/>
                      <a:pt x="186" y="266"/>
                      <a:pt x="186" y="263"/>
                    </a:cubicBezTo>
                    <a:cubicBezTo>
                      <a:pt x="220" y="256"/>
                      <a:pt x="220" y="256"/>
                      <a:pt x="220" y="256"/>
                    </a:cubicBezTo>
                    <a:cubicBezTo>
                      <a:pt x="220" y="257"/>
                      <a:pt x="221" y="259"/>
                      <a:pt x="222" y="260"/>
                    </a:cubicBezTo>
                    <a:cubicBezTo>
                      <a:pt x="227" y="265"/>
                      <a:pt x="236" y="266"/>
                      <a:pt x="242" y="261"/>
                    </a:cubicBezTo>
                    <a:cubicBezTo>
                      <a:pt x="248" y="256"/>
                      <a:pt x="248" y="247"/>
                      <a:pt x="243" y="241"/>
                    </a:cubicBezTo>
                    <a:close/>
                    <a:moveTo>
                      <a:pt x="179" y="54"/>
                    </a:moveTo>
                    <a:cubicBezTo>
                      <a:pt x="179" y="56"/>
                      <a:pt x="180" y="57"/>
                      <a:pt x="181" y="58"/>
                    </a:cubicBezTo>
                    <a:cubicBezTo>
                      <a:pt x="185" y="63"/>
                      <a:pt x="193" y="64"/>
                      <a:pt x="199" y="61"/>
                    </a:cubicBezTo>
                    <a:cubicBezTo>
                      <a:pt x="219" y="85"/>
                      <a:pt x="219" y="85"/>
                      <a:pt x="219" y="85"/>
                    </a:cubicBezTo>
                    <a:cubicBezTo>
                      <a:pt x="215" y="90"/>
                      <a:pt x="215" y="98"/>
                      <a:pt x="219" y="103"/>
                    </a:cubicBezTo>
                    <a:cubicBezTo>
                      <a:pt x="221" y="104"/>
                      <a:pt x="222" y="106"/>
                      <a:pt x="224" y="106"/>
                    </a:cubicBezTo>
                    <a:cubicBezTo>
                      <a:pt x="214" y="136"/>
                      <a:pt x="214" y="136"/>
                      <a:pt x="214" y="136"/>
                    </a:cubicBezTo>
                    <a:cubicBezTo>
                      <a:pt x="210" y="136"/>
                      <a:pt x="206" y="137"/>
                      <a:pt x="202" y="139"/>
                    </a:cubicBezTo>
                    <a:cubicBezTo>
                      <a:pt x="199" y="142"/>
                      <a:pt x="197" y="147"/>
                      <a:pt x="198" y="151"/>
                    </a:cubicBezTo>
                    <a:cubicBezTo>
                      <a:pt x="166" y="157"/>
                      <a:pt x="166" y="157"/>
                      <a:pt x="166" y="157"/>
                    </a:cubicBezTo>
                    <a:cubicBezTo>
                      <a:pt x="165" y="156"/>
                      <a:pt x="165" y="155"/>
                      <a:pt x="164" y="154"/>
                    </a:cubicBezTo>
                    <a:cubicBezTo>
                      <a:pt x="159" y="149"/>
                      <a:pt x="152" y="148"/>
                      <a:pt x="146" y="151"/>
                    </a:cubicBezTo>
                    <a:cubicBezTo>
                      <a:pt x="125" y="126"/>
                      <a:pt x="125" y="126"/>
                      <a:pt x="125" y="126"/>
                    </a:cubicBezTo>
                    <a:cubicBezTo>
                      <a:pt x="130" y="121"/>
                      <a:pt x="130" y="113"/>
                      <a:pt x="125" y="107"/>
                    </a:cubicBezTo>
                    <a:cubicBezTo>
                      <a:pt x="124" y="106"/>
                      <a:pt x="123" y="104"/>
                      <a:pt x="121" y="104"/>
                    </a:cubicBezTo>
                    <a:cubicBezTo>
                      <a:pt x="131" y="75"/>
                      <a:pt x="131" y="75"/>
                      <a:pt x="131" y="75"/>
                    </a:cubicBezTo>
                    <a:cubicBezTo>
                      <a:pt x="135" y="76"/>
                      <a:pt x="139" y="75"/>
                      <a:pt x="142" y="72"/>
                    </a:cubicBezTo>
                    <a:cubicBezTo>
                      <a:pt x="146" y="69"/>
                      <a:pt x="148" y="65"/>
                      <a:pt x="147" y="60"/>
                    </a:cubicBezTo>
                    <a:lnTo>
                      <a:pt x="179" y="54"/>
                    </a:lnTo>
                    <a:close/>
                    <a:moveTo>
                      <a:pt x="68" y="124"/>
                    </a:moveTo>
                    <a:cubicBezTo>
                      <a:pt x="67" y="122"/>
                      <a:pt x="66" y="120"/>
                      <a:pt x="65" y="119"/>
                    </a:cubicBezTo>
                    <a:cubicBezTo>
                      <a:pt x="60" y="114"/>
                      <a:pt x="53" y="112"/>
                      <a:pt x="47" y="116"/>
                    </a:cubicBezTo>
                    <a:cubicBezTo>
                      <a:pt x="26" y="92"/>
                      <a:pt x="26" y="92"/>
                      <a:pt x="26" y="92"/>
                    </a:cubicBezTo>
                    <a:cubicBezTo>
                      <a:pt x="31" y="87"/>
                      <a:pt x="31" y="79"/>
                      <a:pt x="26" y="74"/>
                    </a:cubicBezTo>
                    <a:cubicBezTo>
                      <a:pt x="25" y="73"/>
                      <a:pt x="24" y="72"/>
                      <a:pt x="23" y="71"/>
                    </a:cubicBezTo>
                    <a:cubicBezTo>
                      <a:pt x="33" y="42"/>
                      <a:pt x="33" y="42"/>
                      <a:pt x="33" y="42"/>
                    </a:cubicBezTo>
                    <a:cubicBezTo>
                      <a:pt x="37" y="43"/>
                      <a:pt x="42" y="42"/>
                      <a:pt x="46" y="39"/>
                    </a:cubicBezTo>
                    <a:cubicBezTo>
                      <a:pt x="50" y="36"/>
                      <a:pt x="51" y="32"/>
                      <a:pt x="51" y="27"/>
                    </a:cubicBezTo>
                    <a:cubicBezTo>
                      <a:pt x="81" y="21"/>
                      <a:pt x="81" y="21"/>
                      <a:pt x="81" y="21"/>
                    </a:cubicBezTo>
                    <a:cubicBezTo>
                      <a:pt x="81" y="23"/>
                      <a:pt x="82" y="24"/>
                      <a:pt x="83" y="25"/>
                    </a:cubicBezTo>
                    <a:cubicBezTo>
                      <a:pt x="88" y="31"/>
                      <a:pt x="95" y="32"/>
                      <a:pt x="101" y="28"/>
                    </a:cubicBezTo>
                    <a:cubicBezTo>
                      <a:pt x="122" y="53"/>
                      <a:pt x="122" y="53"/>
                      <a:pt x="122" y="53"/>
                    </a:cubicBezTo>
                    <a:cubicBezTo>
                      <a:pt x="118" y="58"/>
                      <a:pt x="118" y="66"/>
                      <a:pt x="122" y="71"/>
                    </a:cubicBezTo>
                    <a:cubicBezTo>
                      <a:pt x="124" y="72"/>
                      <a:pt x="125" y="73"/>
                      <a:pt x="126" y="74"/>
                    </a:cubicBezTo>
                    <a:cubicBezTo>
                      <a:pt x="116" y="102"/>
                      <a:pt x="116" y="102"/>
                      <a:pt x="116" y="102"/>
                    </a:cubicBezTo>
                    <a:cubicBezTo>
                      <a:pt x="113" y="102"/>
                      <a:pt x="109" y="103"/>
                      <a:pt x="106" y="106"/>
                    </a:cubicBezTo>
                    <a:cubicBezTo>
                      <a:pt x="102" y="109"/>
                      <a:pt x="100" y="113"/>
                      <a:pt x="101" y="118"/>
                    </a:cubicBezTo>
                    <a:lnTo>
                      <a:pt x="68" y="124"/>
                    </a:lnTo>
                    <a:close/>
                    <a:moveTo>
                      <a:pt x="185" y="258"/>
                    </a:moveTo>
                    <a:cubicBezTo>
                      <a:pt x="185" y="256"/>
                      <a:pt x="184" y="254"/>
                      <a:pt x="183" y="253"/>
                    </a:cubicBezTo>
                    <a:cubicBezTo>
                      <a:pt x="178" y="248"/>
                      <a:pt x="171" y="247"/>
                      <a:pt x="165" y="250"/>
                    </a:cubicBezTo>
                    <a:cubicBezTo>
                      <a:pt x="145" y="227"/>
                      <a:pt x="145" y="227"/>
                      <a:pt x="145" y="227"/>
                    </a:cubicBezTo>
                    <a:cubicBezTo>
                      <a:pt x="150" y="222"/>
                      <a:pt x="150" y="214"/>
                      <a:pt x="145" y="209"/>
                    </a:cubicBezTo>
                    <a:cubicBezTo>
                      <a:pt x="144" y="208"/>
                      <a:pt x="142" y="206"/>
                      <a:pt x="141" y="206"/>
                    </a:cubicBezTo>
                    <a:cubicBezTo>
                      <a:pt x="151" y="177"/>
                      <a:pt x="151" y="177"/>
                      <a:pt x="151" y="177"/>
                    </a:cubicBezTo>
                    <a:cubicBezTo>
                      <a:pt x="155" y="177"/>
                      <a:pt x="159" y="176"/>
                      <a:pt x="162" y="174"/>
                    </a:cubicBezTo>
                    <a:cubicBezTo>
                      <a:pt x="166" y="171"/>
                      <a:pt x="168" y="166"/>
                      <a:pt x="167" y="161"/>
                    </a:cubicBezTo>
                    <a:cubicBezTo>
                      <a:pt x="199" y="156"/>
                      <a:pt x="199" y="156"/>
                      <a:pt x="199" y="156"/>
                    </a:cubicBezTo>
                    <a:cubicBezTo>
                      <a:pt x="199" y="157"/>
                      <a:pt x="200" y="158"/>
                      <a:pt x="201" y="159"/>
                    </a:cubicBezTo>
                    <a:cubicBezTo>
                      <a:pt x="205" y="165"/>
                      <a:pt x="213" y="166"/>
                      <a:pt x="219" y="162"/>
                    </a:cubicBezTo>
                    <a:cubicBezTo>
                      <a:pt x="239" y="186"/>
                      <a:pt x="239" y="186"/>
                      <a:pt x="239" y="186"/>
                    </a:cubicBezTo>
                    <a:cubicBezTo>
                      <a:pt x="235" y="191"/>
                      <a:pt x="235" y="199"/>
                      <a:pt x="239" y="204"/>
                    </a:cubicBezTo>
                    <a:cubicBezTo>
                      <a:pt x="241" y="206"/>
                      <a:pt x="242" y="207"/>
                      <a:pt x="244" y="208"/>
                    </a:cubicBezTo>
                    <a:cubicBezTo>
                      <a:pt x="234" y="236"/>
                      <a:pt x="234" y="236"/>
                      <a:pt x="234" y="236"/>
                    </a:cubicBezTo>
                    <a:cubicBezTo>
                      <a:pt x="230" y="236"/>
                      <a:pt x="227" y="237"/>
                      <a:pt x="223" y="240"/>
                    </a:cubicBezTo>
                    <a:cubicBezTo>
                      <a:pt x="220" y="243"/>
                      <a:pt x="218" y="247"/>
                      <a:pt x="219" y="252"/>
                    </a:cubicBezTo>
                    <a:lnTo>
                      <a:pt x="185" y="2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9" name="Freeform 33"/>
              <p:cNvSpPr>
                <a:spLocks noEditPoints="1"/>
              </p:cNvSpPr>
              <p:nvPr/>
            </p:nvSpPr>
            <p:spPr bwMode="auto">
              <a:xfrm>
                <a:off x="7797801" y="2211388"/>
                <a:ext cx="142875" cy="138112"/>
              </a:xfrm>
              <a:custGeom>
                <a:avLst/>
                <a:gdLst>
                  <a:gd name="T0" fmla="*/ 60 w 90"/>
                  <a:gd name="T1" fmla="*/ 0 h 87"/>
                  <a:gd name="T2" fmla="*/ 14 w 90"/>
                  <a:gd name="T3" fmla="*/ 8 h 87"/>
                  <a:gd name="T4" fmla="*/ 0 w 90"/>
                  <a:gd name="T5" fmla="*/ 51 h 87"/>
                  <a:gd name="T6" fmla="*/ 29 w 90"/>
                  <a:gd name="T7" fmla="*/ 87 h 87"/>
                  <a:gd name="T8" fmla="*/ 74 w 90"/>
                  <a:gd name="T9" fmla="*/ 77 h 87"/>
                  <a:gd name="T10" fmla="*/ 90 w 90"/>
                  <a:gd name="T11" fmla="*/ 34 h 87"/>
                  <a:gd name="T12" fmla="*/ 60 w 90"/>
                  <a:gd name="T13" fmla="*/ 0 h 87"/>
                  <a:gd name="T14" fmla="*/ 30 w 90"/>
                  <a:gd name="T15" fmla="*/ 82 h 87"/>
                  <a:gd name="T16" fmla="*/ 4 w 90"/>
                  <a:gd name="T17" fmla="*/ 50 h 87"/>
                  <a:gd name="T18" fmla="*/ 18 w 90"/>
                  <a:gd name="T19" fmla="*/ 12 h 87"/>
                  <a:gd name="T20" fmla="*/ 58 w 90"/>
                  <a:gd name="T21" fmla="*/ 4 h 87"/>
                  <a:gd name="T22" fmla="*/ 85 w 90"/>
                  <a:gd name="T23" fmla="*/ 35 h 87"/>
                  <a:gd name="T24" fmla="*/ 72 w 90"/>
                  <a:gd name="T25" fmla="*/ 74 h 87"/>
                  <a:gd name="T26" fmla="*/ 30 w 90"/>
                  <a:gd name="T27" fmla="*/ 8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87">
                    <a:moveTo>
                      <a:pt x="60" y="0"/>
                    </a:moveTo>
                    <a:lnTo>
                      <a:pt x="14" y="8"/>
                    </a:lnTo>
                    <a:lnTo>
                      <a:pt x="0" y="51"/>
                    </a:lnTo>
                    <a:lnTo>
                      <a:pt x="29" y="87"/>
                    </a:lnTo>
                    <a:lnTo>
                      <a:pt x="74" y="77"/>
                    </a:lnTo>
                    <a:lnTo>
                      <a:pt x="90" y="34"/>
                    </a:lnTo>
                    <a:lnTo>
                      <a:pt x="60" y="0"/>
                    </a:lnTo>
                    <a:close/>
                    <a:moveTo>
                      <a:pt x="30" y="82"/>
                    </a:moveTo>
                    <a:lnTo>
                      <a:pt x="4" y="50"/>
                    </a:lnTo>
                    <a:lnTo>
                      <a:pt x="18" y="12"/>
                    </a:lnTo>
                    <a:lnTo>
                      <a:pt x="58" y="4"/>
                    </a:lnTo>
                    <a:lnTo>
                      <a:pt x="85" y="35"/>
                    </a:lnTo>
                    <a:lnTo>
                      <a:pt x="72" y="74"/>
                    </a:lnTo>
                    <a:lnTo>
                      <a:pt x="30" y="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 name="Freeform 34"/>
              <p:cNvSpPr>
                <a:spLocks noEditPoints="1"/>
              </p:cNvSpPr>
              <p:nvPr/>
            </p:nvSpPr>
            <p:spPr bwMode="auto">
              <a:xfrm>
                <a:off x="7761288" y="2027238"/>
                <a:ext cx="142875" cy="136525"/>
              </a:xfrm>
              <a:custGeom>
                <a:avLst/>
                <a:gdLst>
                  <a:gd name="T0" fmla="*/ 29 w 90"/>
                  <a:gd name="T1" fmla="*/ 86 h 86"/>
                  <a:gd name="T2" fmla="*/ 74 w 90"/>
                  <a:gd name="T3" fmla="*/ 78 h 86"/>
                  <a:gd name="T4" fmla="*/ 90 w 90"/>
                  <a:gd name="T5" fmla="*/ 34 h 86"/>
                  <a:gd name="T6" fmla="*/ 60 w 90"/>
                  <a:gd name="T7" fmla="*/ 0 h 86"/>
                  <a:gd name="T8" fmla="*/ 15 w 90"/>
                  <a:gd name="T9" fmla="*/ 8 h 86"/>
                  <a:gd name="T10" fmla="*/ 0 w 90"/>
                  <a:gd name="T11" fmla="*/ 52 h 86"/>
                  <a:gd name="T12" fmla="*/ 29 w 90"/>
                  <a:gd name="T13" fmla="*/ 86 h 86"/>
                  <a:gd name="T14" fmla="*/ 58 w 90"/>
                  <a:gd name="T15" fmla="*/ 5 h 86"/>
                  <a:gd name="T16" fmla="*/ 85 w 90"/>
                  <a:gd name="T17" fmla="*/ 36 h 86"/>
                  <a:gd name="T18" fmla="*/ 72 w 90"/>
                  <a:gd name="T19" fmla="*/ 74 h 86"/>
                  <a:gd name="T20" fmla="*/ 31 w 90"/>
                  <a:gd name="T21" fmla="*/ 81 h 86"/>
                  <a:gd name="T22" fmla="*/ 4 w 90"/>
                  <a:gd name="T23" fmla="*/ 50 h 86"/>
                  <a:gd name="T24" fmla="*/ 18 w 90"/>
                  <a:gd name="T25" fmla="*/ 12 h 86"/>
                  <a:gd name="T26" fmla="*/ 58 w 90"/>
                  <a:gd name="T27" fmla="*/ 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86">
                    <a:moveTo>
                      <a:pt x="29" y="86"/>
                    </a:moveTo>
                    <a:lnTo>
                      <a:pt x="74" y="78"/>
                    </a:lnTo>
                    <a:lnTo>
                      <a:pt x="90" y="34"/>
                    </a:lnTo>
                    <a:lnTo>
                      <a:pt x="60" y="0"/>
                    </a:lnTo>
                    <a:lnTo>
                      <a:pt x="15" y="8"/>
                    </a:lnTo>
                    <a:lnTo>
                      <a:pt x="0" y="52"/>
                    </a:lnTo>
                    <a:lnTo>
                      <a:pt x="29" y="86"/>
                    </a:lnTo>
                    <a:close/>
                    <a:moveTo>
                      <a:pt x="58" y="5"/>
                    </a:moveTo>
                    <a:lnTo>
                      <a:pt x="85" y="36"/>
                    </a:lnTo>
                    <a:lnTo>
                      <a:pt x="72" y="74"/>
                    </a:lnTo>
                    <a:lnTo>
                      <a:pt x="31" y="81"/>
                    </a:lnTo>
                    <a:lnTo>
                      <a:pt x="4" y="50"/>
                    </a:lnTo>
                    <a:lnTo>
                      <a:pt x="18" y="12"/>
                    </a:lnTo>
                    <a:lnTo>
                      <a:pt x="58"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1" name="Freeform 35"/>
              <p:cNvSpPr>
                <a:spLocks noEditPoints="1"/>
              </p:cNvSpPr>
              <p:nvPr/>
            </p:nvSpPr>
            <p:spPr bwMode="auto">
              <a:xfrm>
                <a:off x="7583488" y="1970088"/>
                <a:ext cx="141288" cy="136525"/>
              </a:xfrm>
              <a:custGeom>
                <a:avLst/>
                <a:gdLst>
                  <a:gd name="T0" fmla="*/ 59 w 89"/>
                  <a:gd name="T1" fmla="*/ 0 h 86"/>
                  <a:gd name="T2" fmla="*/ 14 w 89"/>
                  <a:gd name="T3" fmla="*/ 9 h 86"/>
                  <a:gd name="T4" fmla="*/ 0 w 89"/>
                  <a:gd name="T5" fmla="*/ 52 h 86"/>
                  <a:gd name="T6" fmla="*/ 29 w 89"/>
                  <a:gd name="T7" fmla="*/ 86 h 86"/>
                  <a:gd name="T8" fmla="*/ 74 w 89"/>
                  <a:gd name="T9" fmla="*/ 78 h 86"/>
                  <a:gd name="T10" fmla="*/ 89 w 89"/>
                  <a:gd name="T11" fmla="*/ 35 h 86"/>
                  <a:gd name="T12" fmla="*/ 59 w 89"/>
                  <a:gd name="T13" fmla="*/ 0 h 86"/>
                  <a:gd name="T14" fmla="*/ 31 w 89"/>
                  <a:gd name="T15" fmla="*/ 82 h 86"/>
                  <a:gd name="T16" fmla="*/ 4 w 89"/>
                  <a:gd name="T17" fmla="*/ 51 h 86"/>
                  <a:gd name="T18" fmla="*/ 18 w 89"/>
                  <a:gd name="T19" fmla="*/ 12 h 86"/>
                  <a:gd name="T20" fmla="*/ 58 w 89"/>
                  <a:gd name="T21" fmla="*/ 4 h 86"/>
                  <a:gd name="T22" fmla="*/ 84 w 89"/>
                  <a:gd name="T23" fmla="*/ 36 h 86"/>
                  <a:gd name="T24" fmla="*/ 71 w 89"/>
                  <a:gd name="T25" fmla="*/ 74 h 86"/>
                  <a:gd name="T26" fmla="*/ 31 w 89"/>
                  <a:gd name="T27" fmla="*/ 8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 h="86">
                    <a:moveTo>
                      <a:pt x="59" y="0"/>
                    </a:moveTo>
                    <a:lnTo>
                      <a:pt x="14" y="9"/>
                    </a:lnTo>
                    <a:lnTo>
                      <a:pt x="0" y="52"/>
                    </a:lnTo>
                    <a:lnTo>
                      <a:pt x="29" y="86"/>
                    </a:lnTo>
                    <a:lnTo>
                      <a:pt x="74" y="78"/>
                    </a:lnTo>
                    <a:lnTo>
                      <a:pt x="89" y="35"/>
                    </a:lnTo>
                    <a:lnTo>
                      <a:pt x="59" y="0"/>
                    </a:lnTo>
                    <a:close/>
                    <a:moveTo>
                      <a:pt x="31" y="82"/>
                    </a:moveTo>
                    <a:lnTo>
                      <a:pt x="4" y="51"/>
                    </a:lnTo>
                    <a:lnTo>
                      <a:pt x="18" y="12"/>
                    </a:lnTo>
                    <a:lnTo>
                      <a:pt x="58" y="4"/>
                    </a:lnTo>
                    <a:lnTo>
                      <a:pt x="84" y="36"/>
                    </a:lnTo>
                    <a:lnTo>
                      <a:pt x="71" y="74"/>
                    </a:lnTo>
                    <a:lnTo>
                      <a:pt x="31" y="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nvGrpSpPr>
            <p:cNvPr id="18" name="组合 17"/>
            <p:cNvGrpSpPr/>
            <p:nvPr>
              <p:custDataLst>
                <p:tags r:id="rId4"/>
              </p:custDataLst>
            </p:nvPr>
          </p:nvGrpSpPr>
          <p:grpSpPr>
            <a:xfrm>
              <a:off x="6212" y="4548"/>
              <a:ext cx="642" cy="600"/>
              <a:chOff x="4581525" y="1635125"/>
              <a:chExt cx="1285875" cy="1201738"/>
            </a:xfrm>
            <a:solidFill>
              <a:srgbClr val="FFFFFF"/>
            </a:solidFill>
          </p:grpSpPr>
          <p:sp>
            <p:nvSpPr>
              <p:cNvPr id="20" name="Freeform 37"/>
              <p:cNvSpPr>
                <a:spLocks noEditPoints="1"/>
              </p:cNvSpPr>
              <p:nvPr/>
            </p:nvSpPr>
            <p:spPr bwMode="auto">
              <a:xfrm>
                <a:off x="4581525" y="2270125"/>
                <a:ext cx="560387" cy="561975"/>
              </a:xfrm>
              <a:custGeom>
                <a:avLst/>
                <a:gdLst>
                  <a:gd name="T0" fmla="*/ 137 w 202"/>
                  <a:gd name="T1" fmla="*/ 189 h 202"/>
                  <a:gd name="T2" fmla="*/ 135 w 202"/>
                  <a:gd name="T3" fmla="*/ 177 h 202"/>
                  <a:gd name="T4" fmla="*/ 155 w 202"/>
                  <a:gd name="T5" fmla="*/ 166 h 202"/>
                  <a:gd name="T6" fmla="*/ 164 w 202"/>
                  <a:gd name="T7" fmla="*/ 172 h 202"/>
                  <a:gd name="T8" fmla="*/ 174 w 202"/>
                  <a:gd name="T9" fmla="*/ 170 h 202"/>
                  <a:gd name="T10" fmla="*/ 191 w 202"/>
                  <a:gd name="T11" fmla="*/ 146 h 202"/>
                  <a:gd name="T12" fmla="*/ 189 w 202"/>
                  <a:gd name="T13" fmla="*/ 136 h 202"/>
                  <a:gd name="T14" fmla="*/ 182 w 202"/>
                  <a:gd name="T15" fmla="*/ 131 h 202"/>
                  <a:gd name="T16" fmla="*/ 188 w 202"/>
                  <a:gd name="T17" fmla="*/ 109 h 202"/>
                  <a:gd name="T18" fmla="*/ 196 w 202"/>
                  <a:gd name="T19" fmla="*/ 108 h 202"/>
                  <a:gd name="T20" fmla="*/ 202 w 202"/>
                  <a:gd name="T21" fmla="*/ 100 h 202"/>
                  <a:gd name="T22" fmla="*/ 197 w 202"/>
                  <a:gd name="T23" fmla="*/ 71 h 202"/>
                  <a:gd name="T24" fmla="*/ 189 w 202"/>
                  <a:gd name="T25" fmla="*/ 65 h 202"/>
                  <a:gd name="T26" fmla="*/ 183 w 202"/>
                  <a:gd name="T27" fmla="*/ 66 h 202"/>
                  <a:gd name="T28" fmla="*/ 169 w 202"/>
                  <a:gd name="T29" fmla="*/ 42 h 202"/>
                  <a:gd name="T30" fmla="*/ 172 w 202"/>
                  <a:gd name="T31" fmla="*/ 38 h 202"/>
                  <a:gd name="T32" fmla="*/ 170 w 202"/>
                  <a:gd name="T33" fmla="*/ 28 h 202"/>
                  <a:gd name="T34" fmla="*/ 146 w 202"/>
                  <a:gd name="T35" fmla="*/ 11 h 202"/>
                  <a:gd name="T36" fmla="*/ 136 w 202"/>
                  <a:gd name="T37" fmla="*/ 13 h 202"/>
                  <a:gd name="T38" fmla="*/ 134 w 202"/>
                  <a:gd name="T39" fmla="*/ 16 h 202"/>
                  <a:gd name="T40" fmla="*/ 109 w 202"/>
                  <a:gd name="T41" fmla="*/ 11 h 202"/>
                  <a:gd name="T42" fmla="*/ 108 w 202"/>
                  <a:gd name="T43" fmla="*/ 6 h 202"/>
                  <a:gd name="T44" fmla="*/ 100 w 202"/>
                  <a:gd name="T45" fmla="*/ 0 h 202"/>
                  <a:gd name="T46" fmla="*/ 71 w 202"/>
                  <a:gd name="T47" fmla="*/ 5 h 202"/>
                  <a:gd name="T48" fmla="*/ 65 w 202"/>
                  <a:gd name="T49" fmla="*/ 13 h 202"/>
                  <a:gd name="T50" fmla="*/ 66 w 202"/>
                  <a:gd name="T51" fmla="*/ 18 h 202"/>
                  <a:gd name="T52" fmla="*/ 43 w 202"/>
                  <a:gd name="T53" fmla="*/ 34 h 202"/>
                  <a:gd name="T54" fmla="*/ 38 w 202"/>
                  <a:gd name="T55" fmla="*/ 30 h 202"/>
                  <a:gd name="T56" fmla="*/ 28 w 202"/>
                  <a:gd name="T57" fmla="*/ 32 h 202"/>
                  <a:gd name="T58" fmla="*/ 11 w 202"/>
                  <a:gd name="T59" fmla="*/ 56 h 202"/>
                  <a:gd name="T60" fmla="*/ 13 w 202"/>
                  <a:gd name="T61" fmla="*/ 66 h 202"/>
                  <a:gd name="T62" fmla="*/ 20 w 202"/>
                  <a:gd name="T63" fmla="*/ 70 h 202"/>
                  <a:gd name="T64" fmla="*/ 15 w 202"/>
                  <a:gd name="T65" fmla="*/ 92 h 202"/>
                  <a:gd name="T66" fmla="*/ 6 w 202"/>
                  <a:gd name="T67" fmla="*/ 94 h 202"/>
                  <a:gd name="T68" fmla="*/ 1 w 202"/>
                  <a:gd name="T69" fmla="*/ 102 h 202"/>
                  <a:gd name="T70" fmla="*/ 5 w 202"/>
                  <a:gd name="T71" fmla="*/ 131 h 202"/>
                  <a:gd name="T72" fmla="*/ 13 w 202"/>
                  <a:gd name="T73" fmla="*/ 137 h 202"/>
                  <a:gd name="T74" fmla="*/ 24 w 202"/>
                  <a:gd name="T75" fmla="*/ 135 h 202"/>
                  <a:gd name="T76" fmla="*/ 37 w 202"/>
                  <a:gd name="T77" fmla="*/ 154 h 202"/>
                  <a:gd name="T78" fmla="*/ 30 w 202"/>
                  <a:gd name="T79" fmla="*/ 164 h 202"/>
                  <a:gd name="T80" fmla="*/ 32 w 202"/>
                  <a:gd name="T81" fmla="*/ 174 h 202"/>
                  <a:gd name="T82" fmla="*/ 56 w 202"/>
                  <a:gd name="T83" fmla="*/ 191 h 202"/>
                  <a:gd name="T84" fmla="*/ 66 w 202"/>
                  <a:gd name="T85" fmla="*/ 189 h 202"/>
                  <a:gd name="T86" fmla="*/ 73 w 202"/>
                  <a:gd name="T87" fmla="*/ 179 h 202"/>
                  <a:gd name="T88" fmla="*/ 92 w 202"/>
                  <a:gd name="T89" fmla="*/ 183 h 202"/>
                  <a:gd name="T90" fmla="*/ 94 w 202"/>
                  <a:gd name="T91" fmla="*/ 196 h 202"/>
                  <a:gd name="T92" fmla="*/ 102 w 202"/>
                  <a:gd name="T93" fmla="*/ 201 h 202"/>
                  <a:gd name="T94" fmla="*/ 131 w 202"/>
                  <a:gd name="T95" fmla="*/ 197 h 202"/>
                  <a:gd name="T96" fmla="*/ 137 w 202"/>
                  <a:gd name="T97" fmla="*/ 189 h 202"/>
                  <a:gd name="T98" fmla="*/ 56 w 202"/>
                  <a:gd name="T99" fmla="*/ 104 h 202"/>
                  <a:gd name="T100" fmla="*/ 95 w 202"/>
                  <a:gd name="T101" fmla="*/ 51 h 202"/>
                  <a:gd name="T102" fmla="*/ 148 w 202"/>
                  <a:gd name="T103" fmla="*/ 90 h 202"/>
                  <a:gd name="T104" fmla="*/ 109 w 202"/>
                  <a:gd name="T105" fmla="*/ 143 h 202"/>
                  <a:gd name="T106" fmla="*/ 56 w 202"/>
                  <a:gd name="T107" fmla="*/ 10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202">
                    <a:moveTo>
                      <a:pt x="137" y="189"/>
                    </a:moveTo>
                    <a:cubicBezTo>
                      <a:pt x="135" y="177"/>
                      <a:pt x="135" y="177"/>
                      <a:pt x="135" y="177"/>
                    </a:cubicBezTo>
                    <a:cubicBezTo>
                      <a:pt x="143" y="174"/>
                      <a:pt x="149" y="170"/>
                      <a:pt x="155" y="166"/>
                    </a:cubicBezTo>
                    <a:cubicBezTo>
                      <a:pt x="164" y="172"/>
                      <a:pt x="164" y="172"/>
                      <a:pt x="164" y="172"/>
                    </a:cubicBezTo>
                    <a:cubicBezTo>
                      <a:pt x="167" y="174"/>
                      <a:pt x="172" y="173"/>
                      <a:pt x="174" y="170"/>
                    </a:cubicBezTo>
                    <a:cubicBezTo>
                      <a:pt x="191" y="146"/>
                      <a:pt x="191" y="146"/>
                      <a:pt x="191" y="146"/>
                    </a:cubicBezTo>
                    <a:cubicBezTo>
                      <a:pt x="193" y="143"/>
                      <a:pt x="192" y="138"/>
                      <a:pt x="189" y="136"/>
                    </a:cubicBezTo>
                    <a:cubicBezTo>
                      <a:pt x="182" y="131"/>
                      <a:pt x="182" y="131"/>
                      <a:pt x="182" y="131"/>
                    </a:cubicBezTo>
                    <a:cubicBezTo>
                      <a:pt x="185" y="124"/>
                      <a:pt x="187" y="117"/>
                      <a:pt x="188" y="109"/>
                    </a:cubicBezTo>
                    <a:cubicBezTo>
                      <a:pt x="196" y="108"/>
                      <a:pt x="196" y="108"/>
                      <a:pt x="196" y="108"/>
                    </a:cubicBezTo>
                    <a:cubicBezTo>
                      <a:pt x="200" y="107"/>
                      <a:pt x="202" y="104"/>
                      <a:pt x="202" y="100"/>
                    </a:cubicBezTo>
                    <a:cubicBezTo>
                      <a:pt x="197" y="71"/>
                      <a:pt x="197" y="71"/>
                      <a:pt x="197" y="71"/>
                    </a:cubicBezTo>
                    <a:cubicBezTo>
                      <a:pt x="196" y="67"/>
                      <a:pt x="193" y="64"/>
                      <a:pt x="189" y="65"/>
                    </a:cubicBezTo>
                    <a:cubicBezTo>
                      <a:pt x="183" y="66"/>
                      <a:pt x="183" y="66"/>
                      <a:pt x="183" y="66"/>
                    </a:cubicBezTo>
                    <a:cubicBezTo>
                      <a:pt x="180" y="57"/>
                      <a:pt x="175" y="49"/>
                      <a:pt x="169" y="42"/>
                    </a:cubicBezTo>
                    <a:cubicBezTo>
                      <a:pt x="172" y="38"/>
                      <a:pt x="172" y="38"/>
                      <a:pt x="172" y="38"/>
                    </a:cubicBezTo>
                    <a:cubicBezTo>
                      <a:pt x="174" y="35"/>
                      <a:pt x="173" y="30"/>
                      <a:pt x="170" y="28"/>
                    </a:cubicBezTo>
                    <a:cubicBezTo>
                      <a:pt x="146" y="11"/>
                      <a:pt x="146" y="11"/>
                      <a:pt x="146" y="11"/>
                    </a:cubicBezTo>
                    <a:cubicBezTo>
                      <a:pt x="143" y="9"/>
                      <a:pt x="138" y="10"/>
                      <a:pt x="136" y="13"/>
                    </a:cubicBezTo>
                    <a:cubicBezTo>
                      <a:pt x="134" y="16"/>
                      <a:pt x="134" y="16"/>
                      <a:pt x="134" y="16"/>
                    </a:cubicBezTo>
                    <a:cubicBezTo>
                      <a:pt x="126" y="13"/>
                      <a:pt x="118" y="11"/>
                      <a:pt x="109" y="11"/>
                    </a:cubicBezTo>
                    <a:cubicBezTo>
                      <a:pt x="108" y="6"/>
                      <a:pt x="108" y="6"/>
                      <a:pt x="108" y="6"/>
                    </a:cubicBezTo>
                    <a:cubicBezTo>
                      <a:pt x="108" y="2"/>
                      <a:pt x="104" y="0"/>
                      <a:pt x="100" y="0"/>
                    </a:cubicBezTo>
                    <a:cubicBezTo>
                      <a:pt x="71" y="5"/>
                      <a:pt x="71" y="5"/>
                      <a:pt x="71" y="5"/>
                    </a:cubicBezTo>
                    <a:cubicBezTo>
                      <a:pt x="67" y="6"/>
                      <a:pt x="65" y="9"/>
                      <a:pt x="65" y="13"/>
                    </a:cubicBezTo>
                    <a:cubicBezTo>
                      <a:pt x="66" y="18"/>
                      <a:pt x="66" y="18"/>
                      <a:pt x="66" y="18"/>
                    </a:cubicBezTo>
                    <a:cubicBezTo>
                      <a:pt x="58" y="22"/>
                      <a:pt x="50" y="27"/>
                      <a:pt x="43" y="34"/>
                    </a:cubicBezTo>
                    <a:cubicBezTo>
                      <a:pt x="38" y="30"/>
                      <a:pt x="38" y="30"/>
                      <a:pt x="38" y="30"/>
                    </a:cubicBezTo>
                    <a:cubicBezTo>
                      <a:pt x="35" y="28"/>
                      <a:pt x="31" y="29"/>
                      <a:pt x="28" y="32"/>
                    </a:cubicBezTo>
                    <a:cubicBezTo>
                      <a:pt x="11" y="56"/>
                      <a:pt x="11" y="56"/>
                      <a:pt x="11" y="56"/>
                    </a:cubicBezTo>
                    <a:cubicBezTo>
                      <a:pt x="9" y="59"/>
                      <a:pt x="10" y="64"/>
                      <a:pt x="13" y="66"/>
                    </a:cubicBezTo>
                    <a:cubicBezTo>
                      <a:pt x="20" y="70"/>
                      <a:pt x="20" y="70"/>
                      <a:pt x="20" y="70"/>
                    </a:cubicBezTo>
                    <a:cubicBezTo>
                      <a:pt x="17" y="77"/>
                      <a:pt x="16" y="85"/>
                      <a:pt x="15" y="92"/>
                    </a:cubicBezTo>
                    <a:cubicBezTo>
                      <a:pt x="6" y="94"/>
                      <a:pt x="6" y="94"/>
                      <a:pt x="6" y="94"/>
                    </a:cubicBezTo>
                    <a:cubicBezTo>
                      <a:pt x="3" y="94"/>
                      <a:pt x="0" y="98"/>
                      <a:pt x="1" y="102"/>
                    </a:cubicBezTo>
                    <a:cubicBezTo>
                      <a:pt x="5" y="131"/>
                      <a:pt x="5" y="131"/>
                      <a:pt x="5" y="131"/>
                    </a:cubicBezTo>
                    <a:cubicBezTo>
                      <a:pt x="6" y="135"/>
                      <a:pt x="9" y="137"/>
                      <a:pt x="13" y="137"/>
                    </a:cubicBezTo>
                    <a:cubicBezTo>
                      <a:pt x="24" y="135"/>
                      <a:pt x="24" y="135"/>
                      <a:pt x="24" y="135"/>
                    </a:cubicBezTo>
                    <a:cubicBezTo>
                      <a:pt x="27" y="142"/>
                      <a:pt x="32" y="149"/>
                      <a:pt x="37" y="154"/>
                    </a:cubicBezTo>
                    <a:cubicBezTo>
                      <a:pt x="30" y="164"/>
                      <a:pt x="30" y="164"/>
                      <a:pt x="30" y="164"/>
                    </a:cubicBezTo>
                    <a:cubicBezTo>
                      <a:pt x="28" y="167"/>
                      <a:pt x="29" y="172"/>
                      <a:pt x="32" y="174"/>
                    </a:cubicBezTo>
                    <a:cubicBezTo>
                      <a:pt x="56" y="191"/>
                      <a:pt x="56" y="191"/>
                      <a:pt x="56" y="191"/>
                    </a:cubicBezTo>
                    <a:cubicBezTo>
                      <a:pt x="59" y="193"/>
                      <a:pt x="64" y="192"/>
                      <a:pt x="66" y="189"/>
                    </a:cubicBezTo>
                    <a:cubicBezTo>
                      <a:pt x="73" y="179"/>
                      <a:pt x="73" y="179"/>
                      <a:pt x="73" y="179"/>
                    </a:cubicBezTo>
                    <a:cubicBezTo>
                      <a:pt x="79" y="181"/>
                      <a:pt x="86" y="183"/>
                      <a:pt x="92" y="183"/>
                    </a:cubicBezTo>
                    <a:cubicBezTo>
                      <a:pt x="94" y="196"/>
                      <a:pt x="94" y="196"/>
                      <a:pt x="94" y="196"/>
                    </a:cubicBezTo>
                    <a:cubicBezTo>
                      <a:pt x="95" y="199"/>
                      <a:pt x="98" y="202"/>
                      <a:pt x="102" y="201"/>
                    </a:cubicBezTo>
                    <a:cubicBezTo>
                      <a:pt x="131" y="197"/>
                      <a:pt x="131" y="197"/>
                      <a:pt x="131" y="197"/>
                    </a:cubicBezTo>
                    <a:cubicBezTo>
                      <a:pt x="135" y="196"/>
                      <a:pt x="138" y="193"/>
                      <a:pt x="137" y="189"/>
                    </a:cubicBezTo>
                    <a:close/>
                    <a:moveTo>
                      <a:pt x="56" y="104"/>
                    </a:moveTo>
                    <a:cubicBezTo>
                      <a:pt x="52" y="79"/>
                      <a:pt x="69" y="55"/>
                      <a:pt x="95" y="51"/>
                    </a:cubicBezTo>
                    <a:cubicBezTo>
                      <a:pt x="120" y="47"/>
                      <a:pt x="144" y="65"/>
                      <a:pt x="148" y="90"/>
                    </a:cubicBezTo>
                    <a:cubicBezTo>
                      <a:pt x="152" y="115"/>
                      <a:pt x="135" y="139"/>
                      <a:pt x="109" y="143"/>
                    </a:cubicBezTo>
                    <a:cubicBezTo>
                      <a:pt x="84" y="147"/>
                      <a:pt x="60" y="130"/>
                      <a:pt x="56"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 name="Freeform 38"/>
              <p:cNvSpPr>
                <a:spLocks noEditPoints="1"/>
              </p:cNvSpPr>
              <p:nvPr/>
            </p:nvSpPr>
            <p:spPr bwMode="auto">
              <a:xfrm>
                <a:off x="5164138" y="2457450"/>
                <a:ext cx="373062" cy="374650"/>
              </a:xfrm>
              <a:custGeom>
                <a:avLst/>
                <a:gdLst>
                  <a:gd name="T0" fmla="*/ 108 w 134"/>
                  <a:gd name="T1" fmla="*/ 117 h 135"/>
                  <a:gd name="T2" fmla="*/ 104 w 134"/>
                  <a:gd name="T3" fmla="*/ 110 h 135"/>
                  <a:gd name="T4" fmla="*/ 115 w 134"/>
                  <a:gd name="T5" fmla="*/ 98 h 135"/>
                  <a:gd name="T6" fmla="*/ 122 w 134"/>
                  <a:gd name="T7" fmla="*/ 100 h 135"/>
                  <a:gd name="T8" fmla="*/ 128 w 134"/>
                  <a:gd name="T9" fmla="*/ 97 h 135"/>
                  <a:gd name="T10" fmla="*/ 134 w 134"/>
                  <a:gd name="T11" fmla="*/ 78 h 135"/>
                  <a:gd name="T12" fmla="*/ 131 w 134"/>
                  <a:gd name="T13" fmla="*/ 72 h 135"/>
                  <a:gd name="T14" fmla="*/ 125 w 134"/>
                  <a:gd name="T15" fmla="*/ 70 h 135"/>
                  <a:gd name="T16" fmla="*/ 124 w 134"/>
                  <a:gd name="T17" fmla="*/ 55 h 135"/>
                  <a:gd name="T18" fmla="*/ 129 w 134"/>
                  <a:gd name="T19" fmla="*/ 53 h 135"/>
                  <a:gd name="T20" fmla="*/ 131 w 134"/>
                  <a:gd name="T21" fmla="*/ 47 h 135"/>
                  <a:gd name="T22" fmla="*/ 122 w 134"/>
                  <a:gd name="T23" fmla="*/ 29 h 135"/>
                  <a:gd name="T24" fmla="*/ 116 w 134"/>
                  <a:gd name="T25" fmla="*/ 27 h 135"/>
                  <a:gd name="T26" fmla="*/ 112 w 134"/>
                  <a:gd name="T27" fmla="*/ 29 h 135"/>
                  <a:gd name="T28" fmla="*/ 99 w 134"/>
                  <a:gd name="T29" fmla="*/ 16 h 135"/>
                  <a:gd name="T30" fmla="*/ 100 w 134"/>
                  <a:gd name="T31" fmla="*/ 13 h 135"/>
                  <a:gd name="T32" fmla="*/ 97 w 134"/>
                  <a:gd name="T33" fmla="*/ 7 h 135"/>
                  <a:gd name="T34" fmla="*/ 78 w 134"/>
                  <a:gd name="T35" fmla="*/ 1 h 135"/>
                  <a:gd name="T36" fmla="*/ 72 w 134"/>
                  <a:gd name="T37" fmla="*/ 4 h 135"/>
                  <a:gd name="T38" fmla="*/ 71 w 134"/>
                  <a:gd name="T39" fmla="*/ 7 h 135"/>
                  <a:gd name="T40" fmla="*/ 54 w 134"/>
                  <a:gd name="T41" fmla="*/ 8 h 135"/>
                  <a:gd name="T42" fmla="*/ 52 w 134"/>
                  <a:gd name="T43" fmla="*/ 6 h 135"/>
                  <a:gd name="T44" fmla="*/ 46 w 134"/>
                  <a:gd name="T45" fmla="*/ 3 h 135"/>
                  <a:gd name="T46" fmla="*/ 28 w 134"/>
                  <a:gd name="T47" fmla="*/ 12 h 135"/>
                  <a:gd name="T48" fmla="*/ 26 w 134"/>
                  <a:gd name="T49" fmla="*/ 19 h 135"/>
                  <a:gd name="T50" fmla="*/ 28 w 134"/>
                  <a:gd name="T51" fmla="*/ 22 h 135"/>
                  <a:gd name="T52" fmla="*/ 16 w 134"/>
                  <a:gd name="T53" fmla="*/ 36 h 135"/>
                  <a:gd name="T54" fmla="*/ 12 w 134"/>
                  <a:gd name="T55" fmla="*/ 35 h 135"/>
                  <a:gd name="T56" fmla="*/ 6 w 134"/>
                  <a:gd name="T57" fmla="*/ 38 h 135"/>
                  <a:gd name="T58" fmla="*/ 0 w 134"/>
                  <a:gd name="T59" fmla="*/ 57 h 135"/>
                  <a:gd name="T60" fmla="*/ 3 w 134"/>
                  <a:gd name="T61" fmla="*/ 63 h 135"/>
                  <a:gd name="T62" fmla="*/ 9 w 134"/>
                  <a:gd name="T63" fmla="*/ 65 h 135"/>
                  <a:gd name="T64" fmla="*/ 10 w 134"/>
                  <a:gd name="T65" fmla="*/ 79 h 135"/>
                  <a:gd name="T66" fmla="*/ 5 w 134"/>
                  <a:gd name="T67" fmla="*/ 82 h 135"/>
                  <a:gd name="T68" fmla="*/ 3 w 134"/>
                  <a:gd name="T69" fmla="*/ 88 h 135"/>
                  <a:gd name="T70" fmla="*/ 12 w 134"/>
                  <a:gd name="T71" fmla="*/ 106 h 135"/>
                  <a:gd name="T72" fmla="*/ 18 w 134"/>
                  <a:gd name="T73" fmla="*/ 108 h 135"/>
                  <a:gd name="T74" fmla="*/ 25 w 134"/>
                  <a:gd name="T75" fmla="*/ 105 h 135"/>
                  <a:gd name="T76" fmla="*/ 37 w 134"/>
                  <a:gd name="T77" fmla="*/ 115 h 135"/>
                  <a:gd name="T78" fmla="*/ 34 w 134"/>
                  <a:gd name="T79" fmla="*/ 122 h 135"/>
                  <a:gd name="T80" fmla="*/ 37 w 134"/>
                  <a:gd name="T81" fmla="*/ 128 h 135"/>
                  <a:gd name="T82" fmla="*/ 56 w 134"/>
                  <a:gd name="T83" fmla="*/ 134 h 135"/>
                  <a:gd name="T84" fmla="*/ 62 w 134"/>
                  <a:gd name="T85" fmla="*/ 131 h 135"/>
                  <a:gd name="T86" fmla="*/ 65 w 134"/>
                  <a:gd name="T87" fmla="*/ 123 h 135"/>
                  <a:gd name="T88" fmla="*/ 78 w 134"/>
                  <a:gd name="T89" fmla="*/ 122 h 135"/>
                  <a:gd name="T90" fmla="*/ 82 w 134"/>
                  <a:gd name="T91" fmla="*/ 130 h 135"/>
                  <a:gd name="T92" fmla="*/ 88 w 134"/>
                  <a:gd name="T93" fmla="*/ 132 h 135"/>
                  <a:gd name="T94" fmla="*/ 106 w 134"/>
                  <a:gd name="T95" fmla="*/ 123 h 135"/>
                  <a:gd name="T96" fmla="*/ 108 w 134"/>
                  <a:gd name="T97" fmla="*/ 117 h 135"/>
                  <a:gd name="T98" fmla="*/ 39 w 134"/>
                  <a:gd name="T99" fmla="*/ 79 h 135"/>
                  <a:gd name="T100" fmla="*/ 53 w 134"/>
                  <a:gd name="T101" fmla="*/ 37 h 135"/>
                  <a:gd name="T102" fmla="*/ 95 w 134"/>
                  <a:gd name="T103" fmla="*/ 51 h 135"/>
                  <a:gd name="T104" fmla="*/ 81 w 134"/>
                  <a:gd name="T105" fmla="*/ 93 h 135"/>
                  <a:gd name="T106" fmla="*/ 39 w 134"/>
                  <a:gd name="T107" fmla="*/ 7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4" h="135">
                    <a:moveTo>
                      <a:pt x="108" y="117"/>
                    </a:moveTo>
                    <a:cubicBezTo>
                      <a:pt x="104" y="110"/>
                      <a:pt x="104" y="110"/>
                      <a:pt x="104" y="110"/>
                    </a:cubicBezTo>
                    <a:cubicBezTo>
                      <a:pt x="108" y="106"/>
                      <a:pt x="112" y="102"/>
                      <a:pt x="115" y="98"/>
                    </a:cubicBezTo>
                    <a:cubicBezTo>
                      <a:pt x="122" y="100"/>
                      <a:pt x="122" y="100"/>
                      <a:pt x="122" y="100"/>
                    </a:cubicBezTo>
                    <a:cubicBezTo>
                      <a:pt x="124" y="101"/>
                      <a:pt x="127" y="100"/>
                      <a:pt x="128" y="97"/>
                    </a:cubicBezTo>
                    <a:cubicBezTo>
                      <a:pt x="134" y="78"/>
                      <a:pt x="134" y="78"/>
                      <a:pt x="134" y="78"/>
                    </a:cubicBezTo>
                    <a:cubicBezTo>
                      <a:pt x="134" y="76"/>
                      <a:pt x="133" y="73"/>
                      <a:pt x="131" y="72"/>
                    </a:cubicBezTo>
                    <a:cubicBezTo>
                      <a:pt x="125" y="70"/>
                      <a:pt x="125" y="70"/>
                      <a:pt x="125" y="70"/>
                    </a:cubicBezTo>
                    <a:cubicBezTo>
                      <a:pt x="125" y="66"/>
                      <a:pt x="125" y="60"/>
                      <a:pt x="124" y="55"/>
                    </a:cubicBezTo>
                    <a:cubicBezTo>
                      <a:pt x="129" y="53"/>
                      <a:pt x="129" y="53"/>
                      <a:pt x="129" y="53"/>
                    </a:cubicBezTo>
                    <a:cubicBezTo>
                      <a:pt x="131" y="52"/>
                      <a:pt x="132" y="49"/>
                      <a:pt x="131" y="47"/>
                    </a:cubicBezTo>
                    <a:cubicBezTo>
                      <a:pt x="122" y="29"/>
                      <a:pt x="122" y="29"/>
                      <a:pt x="122" y="29"/>
                    </a:cubicBezTo>
                    <a:cubicBezTo>
                      <a:pt x="121" y="27"/>
                      <a:pt x="118" y="26"/>
                      <a:pt x="116" y="27"/>
                    </a:cubicBezTo>
                    <a:cubicBezTo>
                      <a:pt x="112" y="29"/>
                      <a:pt x="112" y="29"/>
                      <a:pt x="112" y="29"/>
                    </a:cubicBezTo>
                    <a:cubicBezTo>
                      <a:pt x="108" y="24"/>
                      <a:pt x="104" y="19"/>
                      <a:pt x="99" y="16"/>
                    </a:cubicBezTo>
                    <a:cubicBezTo>
                      <a:pt x="100" y="13"/>
                      <a:pt x="100" y="13"/>
                      <a:pt x="100" y="13"/>
                    </a:cubicBezTo>
                    <a:cubicBezTo>
                      <a:pt x="100" y="10"/>
                      <a:pt x="99" y="8"/>
                      <a:pt x="97" y="7"/>
                    </a:cubicBezTo>
                    <a:cubicBezTo>
                      <a:pt x="78" y="1"/>
                      <a:pt x="78" y="1"/>
                      <a:pt x="78" y="1"/>
                    </a:cubicBezTo>
                    <a:cubicBezTo>
                      <a:pt x="75" y="0"/>
                      <a:pt x="72" y="2"/>
                      <a:pt x="72" y="4"/>
                    </a:cubicBezTo>
                    <a:cubicBezTo>
                      <a:pt x="71" y="7"/>
                      <a:pt x="71" y="7"/>
                      <a:pt x="71" y="7"/>
                    </a:cubicBezTo>
                    <a:cubicBezTo>
                      <a:pt x="65" y="7"/>
                      <a:pt x="59" y="7"/>
                      <a:pt x="54" y="8"/>
                    </a:cubicBezTo>
                    <a:cubicBezTo>
                      <a:pt x="52" y="6"/>
                      <a:pt x="52" y="6"/>
                      <a:pt x="52" y="6"/>
                    </a:cubicBezTo>
                    <a:cubicBezTo>
                      <a:pt x="51" y="3"/>
                      <a:pt x="48" y="2"/>
                      <a:pt x="46" y="3"/>
                    </a:cubicBezTo>
                    <a:cubicBezTo>
                      <a:pt x="28" y="12"/>
                      <a:pt x="28" y="12"/>
                      <a:pt x="28" y="12"/>
                    </a:cubicBezTo>
                    <a:cubicBezTo>
                      <a:pt x="26" y="13"/>
                      <a:pt x="25" y="16"/>
                      <a:pt x="26" y="19"/>
                    </a:cubicBezTo>
                    <a:cubicBezTo>
                      <a:pt x="28" y="22"/>
                      <a:pt x="28" y="22"/>
                      <a:pt x="28" y="22"/>
                    </a:cubicBezTo>
                    <a:cubicBezTo>
                      <a:pt x="23" y="26"/>
                      <a:pt x="19" y="31"/>
                      <a:pt x="16" y="36"/>
                    </a:cubicBezTo>
                    <a:cubicBezTo>
                      <a:pt x="12" y="35"/>
                      <a:pt x="12" y="35"/>
                      <a:pt x="12" y="35"/>
                    </a:cubicBezTo>
                    <a:cubicBezTo>
                      <a:pt x="10" y="34"/>
                      <a:pt x="7" y="36"/>
                      <a:pt x="6" y="38"/>
                    </a:cubicBezTo>
                    <a:cubicBezTo>
                      <a:pt x="0" y="57"/>
                      <a:pt x="0" y="57"/>
                      <a:pt x="0" y="57"/>
                    </a:cubicBezTo>
                    <a:cubicBezTo>
                      <a:pt x="0" y="59"/>
                      <a:pt x="1" y="62"/>
                      <a:pt x="3" y="63"/>
                    </a:cubicBezTo>
                    <a:cubicBezTo>
                      <a:pt x="9" y="65"/>
                      <a:pt x="9" y="65"/>
                      <a:pt x="9" y="65"/>
                    </a:cubicBezTo>
                    <a:cubicBezTo>
                      <a:pt x="9" y="69"/>
                      <a:pt x="9" y="74"/>
                      <a:pt x="10" y="79"/>
                    </a:cubicBezTo>
                    <a:cubicBezTo>
                      <a:pt x="5" y="82"/>
                      <a:pt x="5" y="82"/>
                      <a:pt x="5" y="82"/>
                    </a:cubicBezTo>
                    <a:cubicBezTo>
                      <a:pt x="3" y="83"/>
                      <a:pt x="2" y="86"/>
                      <a:pt x="3" y="88"/>
                    </a:cubicBezTo>
                    <a:cubicBezTo>
                      <a:pt x="12" y="106"/>
                      <a:pt x="12" y="106"/>
                      <a:pt x="12" y="106"/>
                    </a:cubicBezTo>
                    <a:cubicBezTo>
                      <a:pt x="13" y="109"/>
                      <a:pt x="16" y="110"/>
                      <a:pt x="18" y="108"/>
                    </a:cubicBezTo>
                    <a:cubicBezTo>
                      <a:pt x="25" y="105"/>
                      <a:pt x="25" y="105"/>
                      <a:pt x="25" y="105"/>
                    </a:cubicBezTo>
                    <a:cubicBezTo>
                      <a:pt x="28" y="109"/>
                      <a:pt x="32" y="112"/>
                      <a:pt x="37" y="115"/>
                    </a:cubicBezTo>
                    <a:cubicBezTo>
                      <a:pt x="34" y="122"/>
                      <a:pt x="34" y="122"/>
                      <a:pt x="34" y="122"/>
                    </a:cubicBezTo>
                    <a:cubicBezTo>
                      <a:pt x="34" y="125"/>
                      <a:pt x="35" y="127"/>
                      <a:pt x="37" y="128"/>
                    </a:cubicBezTo>
                    <a:cubicBezTo>
                      <a:pt x="56" y="134"/>
                      <a:pt x="56" y="134"/>
                      <a:pt x="56" y="134"/>
                    </a:cubicBezTo>
                    <a:cubicBezTo>
                      <a:pt x="59" y="135"/>
                      <a:pt x="62" y="134"/>
                      <a:pt x="62" y="131"/>
                    </a:cubicBezTo>
                    <a:cubicBezTo>
                      <a:pt x="65" y="123"/>
                      <a:pt x="65" y="123"/>
                      <a:pt x="65" y="123"/>
                    </a:cubicBezTo>
                    <a:cubicBezTo>
                      <a:pt x="69" y="123"/>
                      <a:pt x="74" y="123"/>
                      <a:pt x="78" y="122"/>
                    </a:cubicBezTo>
                    <a:cubicBezTo>
                      <a:pt x="82" y="130"/>
                      <a:pt x="82" y="130"/>
                      <a:pt x="82" y="130"/>
                    </a:cubicBezTo>
                    <a:cubicBezTo>
                      <a:pt x="83" y="132"/>
                      <a:pt x="86" y="133"/>
                      <a:pt x="88" y="132"/>
                    </a:cubicBezTo>
                    <a:cubicBezTo>
                      <a:pt x="106" y="123"/>
                      <a:pt x="106" y="123"/>
                      <a:pt x="106" y="123"/>
                    </a:cubicBezTo>
                    <a:cubicBezTo>
                      <a:pt x="108" y="122"/>
                      <a:pt x="109" y="119"/>
                      <a:pt x="108" y="117"/>
                    </a:cubicBezTo>
                    <a:close/>
                    <a:moveTo>
                      <a:pt x="39" y="79"/>
                    </a:moveTo>
                    <a:cubicBezTo>
                      <a:pt x="31" y="64"/>
                      <a:pt x="37" y="45"/>
                      <a:pt x="53" y="37"/>
                    </a:cubicBezTo>
                    <a:cubicBezTo>
                      <a:pt x="68" y="29"/>
                      <a:pt x="87" y="36"/>
                      <a:pt x="95" y="51"/>
                    </a:cubicBezTo>
                    <a:cubicBezTo>
                      <a:pt x="103" y="67"/>
                      <a:pt x="96" y="85"/>
                      <a:pt x="81" y="93"/>
                    </a:cubicBezTo>
                    <a:cubicBezTo>
                      <a:pt x="65" y="101"/>
                      <a:pt x="47" y="94"/>
                      <a:pt x="39" y="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 name="Freeform 39"/>
              <p:cNvSpPr>
                <a:spLocks noEditPoints="1"/>
              </p:cNvSpPr>
              <p:nvPr/>
            </p:nvSpPr>
            <p:spPr bwMode="auto">
              <a:xfrm>
                <a:off x="4676775" y="1865313"/>
                <a:ext cx="374650" cy="371475"/>
              </a:xfrm>
              <a:custGeom>
                <a:avLst/>
                <a:gdLst>
                  <a:gd name="T0" fmla="*/ 108 w 135"/>
                  <a:gd name="T1" fmla="*/ 116 h 134"/>
                  <a:gd name="T2" fmla="*/ 105 w 135"/>
                  <a:gd name="T3" fmla="*/ 109 h 134"/>
                  <a:gd name="T4" fmla="*/ 115 w 135"/>
                  <a:gd name="T5" fmla="*/ 98 h 134"/>
                  <a:gd name="T6" fmla="*/ 122 w 135"/>
                  <a:gd name="T7" fmla="*/ 100 h 134"/>
                  <a:gd name="T8" fmla="*/ 128 w 135"/>
                  <a:gd name="T9" fmla="*/ 97 h 134"/>
                  <a:gd name="T10" fmla="*/ 134 w 135"/>
                  <a:gd name="T11" fmla="*/ 78 h 134"/>
                  <a:gd name="T12" fmla="*/ 131 w 135"/>
                  <a:gd name="T13" fmla="*/ 72 h 134"/>
                  <a:gd name="T14" fmla="*/ 125 w 135"/>
                  <a:gd name="T15" fmla="*/ 70 h 134"/>
                  <a:gd name="T16" fmla="*/ 125 w 135"/>
                  <a:gd name="T17" fmla="*/ 55 h 134"/>
                  <a:gd name="T18" fmla="*/ 129 w 135"/>
                  <a:gd name="T19" fmla="*/ 53 h 134"/>
                  <a:gd name="T20" fmla="*/ 131 w 135"/>
                  <a:gd name="T21" fmla="*/ 46 h 134"/>
                  <a:gd name="T22" fmla="*/ 123 w 135"/>
                  <a:gd name="T23" fmla="*/ 28 h 134"/>
                  <a:gd name="T24" fmla="*/ 116 w 135"/>
                  <a:gd name="T25" fmla="*/ 26 h 134"/>
                  <a:gd name="T26" fmla="*/ 113 w 135"/>
                  <a:gd name="T27" fmla="*/ 28 h 134"/>
                  <a:gd name="T28" fmla="*/ 99 w 135"/>
                  <a:gd name="T29" fmla="*/ 16 h 134"/>
                  <a:gd name="T30" fmla="*/ 100 w 135"/>
                  <a:gd name="T31" fmla="*/ 12 h 134"/>
                  <a:gd name="T32" fmla="*/ 97 w 135"/>
                  <a:gd name="T33" fmla="*/ 6 h 134"/>
                  <a:gd name="T34" fmla="*/ 78 w 135"/>
                  <a:gd name="T35" fmla="*/ 0 h 134"/>
                  <a:gd name="T36" fmla="*/ 72 w 135"/>
                  <a:gd name="T37" fmla="*/ 4 h 134"/>
                  <a:gd name="T38" fmla="*/ 71 w 135"/>
                  <a:gd name="T39" fmla="*/ 6 h 134"/>
                  <a:gd name="T40" fmla="*/ 54 w 135"/>
                  <a:gd name="T41" fmla="*/ 8 h 134"/>
                  <a:gd name="T42" fmla="*/ 53 w 135"/>
                  <a:gd name="T43" fmla="*/ 5 h 134"/>
                  <a:gd name="T44" fmla="*/ 46 w 135"/>
                  <a:gd name="T45" fmla="*/ 3 h 134"/>
                  <a:gd name="T46" fmla="*/ 29 w 135"/>
                  <a:gd name="T47" fmla="*/ 12 h 134"/>
                  <a:gd name="T48" fmla="*/ 26 w 135"/>
                  <a:gd name="T49" fmla="*/ 18 h 134"/>
                  <a:gd name="T50" fmla="*/ 28 w 135"/>
                  <a:gd name="T51" fmla="*/ 21 h 134"/>
                  <a:gd name="T52" fmla="*/ 16 w 135"/>
                  <a:gd name="T53" fmla="*/ 36 h 134"/>
                  <a:gd name="T54" fmla="*/ 13 w 135"/>
                  <a:gd name="T55" fmla="*/ 34 h 134"/>
                  <a:gd name="T56" fmla="*/ 7 w 135"/>
                  <a:gd name="T57" fmla="*/ 37 h 134"/>
                  <a:gd name="T58" fmla="*/ 1 w 135"/>
                  <a:gd name="T59" fmla="*/ 56 h 134"/>
                  <a:gd name="T60" fmla="*/ 4 w 135"/>
                  <a:gd name="T61" fmla="*/ 62 h 134"/>
                  <a:gd name="T62" fmla="*/ 9 w 135"/>
                  <a:gd name="T63" fmla="*/ 64 h 134"/>
                  <a:gd name="T64" fmla="*/ 11 w 135"/>
                  <a:gd name="T65" fmla="*/ 79 h 134"/>
                  <a:gd name="T66" fmla="*/ 5 w 135"/>
                  <a:gd name="T67" fmla="*/ 82 h 134"/>
                  <a:gd name="T68" fmla="*/ 3 w 135"/>
                  <a:gd name="T69" fmla="*/ 88 h 134"/>
                  <a:gd name="T70" fmla="*/ 12 w 135"/>
                  <a:gd name="T71" fmla="*/ 106 h 134"/>
                  <a:gd name="T72" fmla="*/ 18 w 135"/>
                  <a:gd name="T73" fmla="*/ 108 h 134"/>
                  <a:gd name="T74" fmla="*/ 25 w 135"/>
                  <a:gd name="T75" fmla="*/ 105 h 134"/>
                  <a:gd name="T76" fmla="*/ 37 w 135"/>
                  <a:gd name="T77" fmla="*/ 114 h 134"/>
                  <a:gd name="T78" fmla="*/ 35 w 135"/>
                  <a:gd name="T79" fmla="*/ 122 h 134"/>
                  <a:gd name="T80" fmla="*/ 38 w 135"/>
                  <a:gd name="T81" fmla="*/ 128 h 134"/>
                  <a:gd name="T82" fmla="*/ 57 w 135"/>
                  <a:gd name="T83" fmla="*/ 134 h 134"/>
                  <a:gd name="T84" fmla="*/ 63 w 135"/>
                  <a:gd name="T85" fmla="*/ 131 h 134"/>
                  <a:gd name="T86" fmla="*/ 65 w 135"/>
                  <a:gd name="T87" fmla="*/ 123 h 134"/>
                  <a:gd name="T88" fmla="*/ 78 w 135"/>
                  <a:gd name="T89" fmla="*/ 122 h 134"/>
                  <a:gd name="T90" fmla="*/ 82 w 135"/>
                  <a:gd name="T91" fmla="*/ 129 h 134"/>
                  <a:gd name="T92" fmla="*/ 88 w 135"/>
                  <a:gd name="T93" fmla="*/ 131 h 134"/>
                  <a:gd name="T94" fmla="*/ 106 w 135"/>
                  <a:gd name="T95" fmla="*/ 122 h 134"/>
                  <a:gd name="T96" fmla="*/ 108 w 135"/>
                  <a:gd name="T97" fmla="*/ 116 h 134"/>
                  <a:gd name="T98" fmla="*/ 39 w 135"/>
                  <a:gd name="T99" fmla="*/ 78 h 134"/>
                  <a:gd name="T100" fmla="*/ 53 w 135"/>
                  <a:gd name="T101" fmla="*/ 37 h 134"/>
                  <a:gd name="T102" fmla="*/ 95 w 135"/>
                  <a:gd name="T103" fmla="*/ 51 h 134"/>
                  <a:gd name="T104" fmla="*/ 81 w 135"/>
                  <a:gd name="T105" fmla="*/ 93 h 134"/>
                  <a:gd name="T106" fmla="*/ 39 w 135"/>
                  <a:gd name="T107"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5" h="134">
                    <a:moveTo>
                      <a:pt x="108" y="116"/>
                    </a:moveTo>
                    <a:cubicBezTo>
                      <a:pt x="105" y="109"/>
                      <a:pt x="105" y="109"/>
                      <a:pt x="105" y="109"/>
                    </a:cubicBezTo>
                    <a:cubicBezTo>
                      <a:pt x="109" y="106"/>
                      <a:pt x="112" y="102"/>
                      <a:pt x="115" y="98"/>
                    </a:cubicBezTo>
                    <a:cubicBezTo>
                      <a:pt x="122" y="100"/>
                      <a:pt x="122" y="100"/>
                      <a:pt x="122" y="100"/>
                    </a:cubicBezTo>
                    <a:cubicBezTo>
                      <a:pt x="124" y="101"/>
                      <a:pt x="127" y="99"/>
                      <a:pt x="128" y="97"/>
                    </a:cubicBezTo>
                    <a:cubicBezTo>
                      <a:pt x="134" y="78"/>
                      <a:pt x="134" y="78"/>
                      <a:pt x="134" y="78"/>
                    </a:cubicBezTo>
                    <a:cubicBezTo>
                      <a:pt x="135" y="75"/>
                      <a:pt x="133" y="73"/>
                      <a:pt x="131" y="72"/>
                    </a:cubicBezTo>
                    <a:cubicBezTo>
                      <a:pt x="125" y="70"/>
                      <a:pt x="125" y="70"/>
                      <a:pt x="125" y="70"/>
                    </a:cubicBezTo>
                    <a:cubicBezTo>
                      <a:pt x="126" y="65"/>
                      <a:pt x="125" y="60"/>
                      <a:pt x="125" y="55"/>
                    </a:cubicBezTo>
                    <a:cubicBezTo>
                      <a:pt x="129" y="53"/>
                      <a:pt x="129" y="53"/>
                      <a:pt x="129" y="53"/>
                    </a:cubicBezTo>
                    <a:cubicBezTo>
                      <a:pt x="132" y="51"/>
                      <a:pt x="133" y="49"/>
                      <a:pt x="131" y="46"/>
                    </a:cubicBezTo>
                    <a:cubicBezTo>
                      <a:pt x="123" y="28"/>
                      <a:pt x="123" y="28"/>
                      <a:pt x="123" y="28"/>
                    </a:cubicBezTo>
                    <a:cubicBezTo>
                      <a:pt x="121" y="26"/>
                      <a:pt x="119" y="25"/>
                      <a:pt x="116" y="26"/>
                    </a:cubicBezTo>
                    <a:cubicBezTo>
                      <a:pt x="113" y="28"/>
                      <a:pt x="113" y="28"/>
                      <a:pt x="113" y="28"/>
                    </a:cubicBezTo>
                    <a:cubicBezTo>
                      <a:pt x="109" y="23"/>
                      <a:pt x="104" y="19"/>
                      <a:pt x="99" y="16"/>
                    </a:cubicBezTo>
                    <a:cubicBezTo>
                      <a:pt x="100" y="12"/>
                      <a:pt x="100" y="12"/>
                      <a:pt x="100" y="12"/>
                    </a:cubicBezTo>
                    <a:cubicBezTo>
                      <a:pt x="101" y="10"/>
                      <a:pt x="99" y="7"/>
                      <a:pt x="97" y="6"/>
                    </a:cubicBezTo>
                    <a:cubicBezTo>
                      <a:pt x="78" y="0"/>
                      <a:pt x="78" y="0"/>
                      <a:pt x="78" y="0"/>
                    </a:cubicBezTo>
                    <a:cubicBezTo>
                      <a:pt x="75" y="0"/>
                      <a:pt x="73" y="1"/>
                      <a:pt x="72" y="4"/>
                    </a:cubicBezTo>
                    <a:cubicBezTo>
                      <a:pt x="71" y="6"/>
                      <a:pt x="71" y="6"/>
                      <a:pt x="71" y="6"/>
                    </a:cubicBezTo>
                    <a:cubicBezTo>
                      <a:pt x="65" y="6"/>
                      <a:pt x="60" y="6"/>
                      <a:pt x="54" y="8"/>
                    </a:cubicBezTo>
                    <a:cubicBezTo>
                      <a:pt x="53" y="5"/>
                      <a:pt x="53" y="5"/>
                      <a:pt x="53" y="5"/>
                    </a:cubicBezTo>
                    <a:cubicBezTo>
                      <a:pt x="52" y="3"/>
                      <a:pt x="49" y="2"/>
                      <a:pt x="46" y="3"/>
                    </a:cubicBezTo>
                    <a:cubicBezTo>
                      <a:pt x="29" y="12"/>
                      <a:pt x="29" y="12"/>
                      <a:pt x="29" y="12"/>
                    </a:cubicBezTo>
                    <a:cubicBezTo>
                      <a:pt x="26" y="13"/>
                      <a:pt x="25" y="16"/>
                      <a:pt x="26" y="18"/>
                    </a:cubicBezTo>
                    <a:cubicBezTo>
                      <a:pt x="28" y="21"/>
                      <a:pt x="28" y="21"/>
                      <a:pt x="28" y="21"/>
                    </a:cubicBezTo>
                    <a:cubicBezTo>
                      <a:pt x="23" y="25"/>
                      <a:pt x="20" y="30"/>
                      <a:pt x="16" y="36"/>
                    </a:cubicBezTo>
                    <a:cubicBezTo>
                      <a:pt x="13" y="34"/>
                      <a:pt x="13" y="34"/>
                      <a:pt x="13" y="34"/>
                    </a:cubicBezTo>
                    <a:cubicBezTo>
                      <a:pt x="10" y="34"/>
                      <a:pt x="7" y="35"/>
                      <a:pt x="7" y="37"/>
                    </a:cubicBezTo>
                    <a:cubicBezTo>
                      <a:pt x="1" y="56"/>
                      <a:pt x="1" y="56"/>
                      <a:pt x="1" y="56"/>
                    </a:cubicBezTo>
                    <a:cubicBezTo>
                      <a:pt x="0" y="59"/>
                      <a:pt x="1" y="62"/>
                      <a:pt x="4" y="62"/>
                    </a:cubicBezTo>
                    <a:cubicBezTo>
                      <a:pt x="9" y="64"/>
                      <a:pt x="9" y="64"/>
                      <a:pt x="9" y="64"/>
                    </a:cubicBezTo>
                    <a:cubicBezTo>
                      <a:pt x="9" y="69"/>
                      <a:pt x="9" y="74"/>
                      <a:pt x="11" y="79"/>
                    </a:cubicBezTo>
                    <a:cubicBezTo>
                      <a:pt x="5" y="82"/>
                      <a:pt x="5" y="82"/>
                      <a:pt x="5" y="82"/>
                    </a:cubicBezTo>
                    <a:cubicBezTo>
                      <a:pt x="3" y="83"/>
                      <a:pt x="2" y="86"/>
                      <a:pt x="3" y="88"/>
                    </a:cubicBezTo>
                    <a:cubicBezTo>
                      <a:pt x="12" y="106"/>
                      <a:pt x="12" y="106"/>
                      <a:pt x="12" y="106"/>
                    </a:cubicBezTo>
                    <a:cubicBezTo>
                      <a:pt x="13" y="108"/>
                      <a:pt x="16" y="109"/>
                      <a:pt x="18" y="108"/>
                    </a:cubicBezTo>
                    <a:cubicBezTo>
                      <a:pt x="25" y="105"/>
                      <a:pt x="25" y="105"/>
                      <a:pt x="25" y="105"/>
                    </a:cubicBezTo>
                    <a:cubicBezTo>
                      <a:pt x="28" y="108"/>
                      <a:pt x="33" y="112"/>
                      <a:pt x="37" y="114"/>
                    </a:cubicBezTo>
                    <a:cubicBezTo>
                      <a:pt x="35" y="122"/>
                      <a:pt x="35" y="122"/>
                      <a:pt x="35" y="122"/>
                    </a:cubicBezTo>
                    <a:cubicBezTo>
                      <a:pt x="34" y="124"/>
                      <a:pt x="35" y="127"/>
                      <a:pt x="38" y="128"/>
                    </a:cubicBezTo>
                    <a:cubicBezTo>
                      <a:pt x="57" y="134"/>
                      <a:pt x="57" y="134"/>
                      <a:pt x="57" y="134"/>
                    </a:cubicBezTo>
                    <a:cubicBezTo>
                      <a:pt x="59" y="134"/>
                      <a:pt x="62" y="133"/>
                      <a:pt x="63" y="131"/>
                    </a:cubicBezTo>
                    <a:cubicBezTo>
                      <a:pt x="65" y="123"/>
                      <a:pt x="65" y="123"/>
                      <a:pt x="65" y="123"/>
                    </a:cubicBezTo>
                    <a:cubicBezTo>
                      <a:pt x="69" y="123"/>
                      <a:pt x="74" y="123"/>
                      <a:pt x="78" y="122"/>
                    </a:cubicBezTo>
                    <a:cubicBezTo>
                      <a:pt x="82" y="129"/>
                      <a:pt x="82" y="129"/>
                      <a:pt x="82" y="129"/>
                    </a:cubicBezTo>
                    <a:cubicBezTo>
                      <a:pt x="83" y="131"/>
                      <a:pt x="86" y="132"/>
                      <a:pt x="88" y="131"/>
                    </a:cubicBezTo>
                    <a:cubicBezTo>
                      <a:pt x="106" y="122"/>
                      <a:pt x="106" y="122"/>
                      <a:pt x="106" y="122"/>
                    </a:cubicBezTo>
                    <a:cubicBezTo>
                      <a:pt x="108" y="121"/>
                      <a:pt x="109" y="118"/>
                      <a:pt x="108" y="116"/>
                    </a:cubicBezTo>
                    <a:close/>
                    <a:moveTo>
                      <a:pt x="39" y="78"/>
                    </a:moveTo>
                    <a:cubicBezTo>
                      <a:pt x="31" y="63"/>
                      <a:pt x="38" y="44"/>
                      <a:pt x="53" y="37"/>
                    </a:cubicBezTo>
                    <a:cubicBezTo>
                      <a:pt x="69" y="29"/>
                      <a:pt x="87" y="35"/>
                      <a:pt x="95" y="51"/>
                    </a:cubicBezTo>
                    <a:cubicBezTo>
                      <a:pt x="103" y="66"/>
                      <a:pt x="97" y="85"/>
                      <a:pt x="81" y="93"/>
                    </a:cubicBezTo>
                    <a:cubicBezTo>
                      <a:pt x="66" y="100"/>
                      <a:pt x="47" y="94"/>
                      <a:pt x="39" y="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3" name="Freeform 40"/>
              <p:cNvSpPr>
                <a:spLocks noEditPoints="1"/>
              </p:cNvSpPr>
              <p:nvPr/>
            </p:nvSpPr>
            <p:spPr bwMode="auto">
              <a:xfrm>
                <a:off x="5722938" y="2314575"/>
                <a:ext cx="136525" cy="136525"/>
              </a:xfrm>
              <a:custGeom>
                <a:avLst/>
                <a:gdLst>
                  <a:gd name="T0" fmla="*/ 40 w 49"/>
                  <a:gd name="T1" fmla="*/ 42 h 49"/>
                  <a:gd name="T2" fmla="*/ 38 w 49"/>
                  <a:gd name="T3" fmla="*/ 40 h 49"/>
                  <a:gd name="T4" fmla="*/ 42 w 49"/>
                  <a:gd name="T5" fmla="*/ 36 h 49"/>
                  <a:gd name="T6" fmla="*/ 45 w 49"/>
                  <a:gd name="T7" fmla="*/ 37 h 49"/>
                  <a:gd name="T8" fmla="*/ 47 w 49"/>
                  <a:gd name="T9" fmla="*/ 35 h 49"/>
                  <a:gd name="T10" fmla="*/ 49 w 49"/>
                  <a:gd name="T11" fmla="*/ 28 h 49"/>
                  <a:gd name="T12" fmla="*/ 48 w 49"/>
                  <a:gd name="T13" fmla="*/ 26 h 49"/>
                  <a:gd name="T14" fmla="*/ 46 w 49"/>
                  <a:gd name="T15" fmla="*/ 26 h 49"/>
                  <a:gd name="T16" fmla="*/ 46 w 49"/>
                  <a:gd name="T17" fmla="*/ 20 h 49"/>
                  <a:gd name="T18" fmla="*/ 47 w 49"/>
                  <a:gd name="T19" fmla="*/ 19 h 49"/>
                  <a:gd name="T20" fmla="*/ 48 w 49"/>
                  <a:gd name="T21" fmla="*/ 17 h 49"/>
                  <a:gd name="T22" fmla="*/ 45 w 49"/>
                  <a:gd name="T23" fmla="*/ 11 h 49"/>
                  <a:gd name="T24" fmla="*/ 43 w 49"/>
                  <a:gd name="T25" fmla="*/ 10 h 49"/>
                  <a:gd name="T26" fmla="*/ 41 w 49"/>
                  <a:gd name="T27" fmla="*/ 11 h 49"/>
                  <a:gd name="T28" fmla="*/ 36 w 49"/>
                  <a:gd name="T29" fmla="*/ 6 h 49"/>
                  <a:gd name="T30" fmla="*/ 37 w 49"/>
                  <a:gd name="T31" fmla="*/ 5 h 49"/>
                  <a:gd name="T32" fmla="*/ 36 w 49"/>
                  <a:gd name="T33" fmla="*/ 3 h 49"/>
                  <a:gd name="T34" fmla="*/ 29 w 49"/>
                  <a:gd name="T35" fmla="*/ 0 h 49"/>
                  <a:gd name="T36" fmla="*/ 27 w 49"/>
                  <a:gd name="T37" fmla="*/ 2 h 49"/>
                  <a:gd name="T38" fmla="*/ 26 w 49"/>
                  <a:gd name="T39" fmla="*/ 3 h 49"/>
                  <a:gd name="T40" fmla="*/ 20 w 49"/>
                  <a:gd name="T41" fmla="*/ 3 h 49"/>
                  <a:gd name="T42" fmla="*/ 20 w 49"/>
                  <a:gd name="T43" fmla="*/ 2 h 49"/>
                  <a:gd name="T44" fmla="*/ 17 w 49"/>
                  <a:gd name="T45" fmla="*/ 1 h 49"/>
                  <a:gd name="T46" fmla="*/ 11 w 49"/>
                  <a:gd name="T47" fmla="*/ 5 h 49"/>
                  <a:gd name="T48" fmla="*/ 10 w 49"/>
                  <a:gd name="T49" fmla="*/ 7 h 49"/>
                  <a:gd name="T50" fmla="*/ 11 w 49"/>
                  <a:gd name="T51" fmla="*/ 8 h 49"/>
                  <a:gd name="T52" fmla="*/ 6 w 49"/>
                  <a:gd name="T53" fmla="*/ 13 h 49"/>
                  <a:gd name="T54" fmla="*/ 5 w 49"/>
                  <a:gd name="T55" fmla="*/ 13 h 49"/>
                  <a:gd name="T56" fmla="*/ 3 w 49"/>
                  <a:gd name="T57" fmla="*/ 14 h 49"/>
                  <a:gd name="T58" fmla="*/ 1 w 49"/>
                  <a:gd name="T59" fmla="*/ 21 h 49"/>
                  <a:gd name="T60" fmla="*/ 2 w 49"/>
                  <a:gd name="T61" fmla="*/ 23 h 49"/>
                  <a:gd name="T62" fmla="*/ 4 w 49"/>
                  <a:gd name="T63" fmla="*/ 24 h 49"/>
                  <a:gd name="T64" fmla="*/ 4 w 49"/>
                  <a:gd name="T65" fmla="*/ 29 h 49"/>
                  <a:gd name="T66" fmla="*/ 2 w 49"/>
                  <a:gd name="T67" fmla="*/ 30 h 49"/>
                  <a:gd name="T68" fmla="*/ 2 w 49"/>
                  <a:gd name="T69" fmla="*/ 32 h 49"/>
                  <a:gd name="T70" fmla="*/ 5 w 49"/>
                  <a:gd name="T71" fmla="*/ 39 h 49"/>
                  <a:gd name="T72" fmla="*/ 7 w 49"/>
                  <a:gd name="T73" fmla="*/ 39 h 49"/>
                  <a:gd name="T74" fmla="*/ 10 w 49"/>
                  <a:gd name="T75" fmla="*/ 38 h 49"/>
                  <a:gd name="T76" fmla="*/ 14 w 49"/>
                  <a:gd name="T77" fmla="*/ 42 h 49"/>
                  <a:gd name="T78" fmla="*/ 13 w 49"/>
                  <a:gd name="T79" fmla="*/ 45 h 49"/>
                  <a:gd name="T80" fmla="*/ 14 w 49"/>
                  <a:gd name="T81" fmla="*/ 47 h 49"/>
                  <a:gd name="T82" fmla="*/ 21 w 49"/>
                  <a:gd name="T83" fmla="*/ 49 h 49"/>
                  <a:gd name="T84" fmla="*/ 23 w 49"/>
                  <a:gd name="T85" fmla="*/ 48 h 49"/>
                  <a:gd name="T86" fmla="*/ 24 w 49"/>
                  <a:gd name="T87" fmla="*/ 45 h 49"/>
                  <a:gd name="T88" fmla="*/ 29 w 49"/>
                  <a:gd name="T89" fmla="*/ 45 h 49"/>
                  <a:gd name="T90" fmla="*/ 30 w 49"/>
                  <a:gd name="T91" fmla="*/ 47 h 49"/>
                  <a:gd name="T92" fmla="*/ 32 w 49"/>
                  <a:gd name="T93" fmla="*/ 48 h 49"/>
                  <a:gd name="T94" fmla="*/ 39 w 49"/>
                  <a:gd name="T95" fmla="*/ 45 h 49"/>
                  <a:gd name="T96" fmla="*/ 40 w 49"/>
                  <a:gd name="T97" fmla="*/ 42 h 49"/>
                  <a:gd name="T98" fmla="*/ 15 w 49"/>
                  <a:gd name="T99" fmla="*/ 29 h 49"/>
                  <a:gd name="T100" fmla="*/ 20 w 49"/>
                  <a:gd name="T101" fmla="*/ 14 h 49"/>
                  <a:gd name="T102" fmla="*/ 35 w 49"/>
                  <a:gd name="T103" fmla="*/ 19 h 49"/>
                  <a:gd name="T104" fmla="*/ 30 w 49"/>
                  <a:gd name="T105" fmla="*/ 34 h 49"/>
                  <a:gd name="T106" fmla="*/ 15 w 49"/>
                  <a:gd name="T107" fmla="*/ 2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 h="49">
                    <a:moveTo>
                      <a:pt x="40" y="42"/>
                    </a:moveTo>
                    <a:cubicBezTo>
                      <a:pt x="38" y="40"/>
                      <a:pt x="38" y="40"/>
                      <a:pt x="38" y="40"/>
                    </a:cubicBezTo>
                    <a:cubicBezTo>
                      <a:pt x="40" y="39"/>
                      <a:pt x="41" y="37"/>
                      <a:pt x="42" y="36"/>
                    </a:cubicBezTo>
                    <a:cubicBezTo>
                      <a:pt x="45" y="37"/>
                      <a:pt x="45" y="37"/>
                      <a:pt x="45" y="37"/>
                    </a:cubicBezTo>
                    <a:cubicBezTo>
                      <a:pt x="46" y="37"/>
                      <a:pt x="47" y="36"/>
                      <a:pt x="47" y="35"/>
                    </a:cubicBezTo>
                    <a:cubicBezTo>
                      <a:pt x="49" y="28"/>
                      <a:pt x="49" y="28"/>
                      <a:pt x="49" y="28"/>
                    </a:cubicBezTo>
                    <a:cubicBezTo>
                      <a:pt x="49" y="28"/>
                      <a:pt x="49" y="27"/>
                      <a:pt x="48" y="26"/>
                    </a:cubicBezTo>
                    <a:cubicBezTo>
                      <a:pt x="46" y="26"/>
                      <a:pt x="46" y="26"/>
                      <a:pt x="46" y="26"/>
                    </a:cubicBezTo>
                    <a:cubicBezTo>
                      <a:pt x="46" y="24"/>
                      <a:pt x="46" y="22"/>
                      <a:pt x="46" y="20"/>
                    </a:cubicBezTo>
                    <a:cubicBezTo>
                      <a:pt x="47" y="19"/>
                      <a:pt x="47" y="19"/>
                      <a:pt x="47" y="19"/>
                    </a:cubicBezTo>
                    <a:cubicBezTo>
                      <a:pt x="48" y="19"/>
                      <a:pt x="49" y="18"/>
                      <a:pt x="48" y="17"/>
                    </a:cubicBezTo>
                    <a:cubicBezTo>
                      <a:pt x="45" y="11"/>
                      <a:pt x="45" y="11"/>
                      <a:pt x="45" y="11"/>
                    </a:cubicBezTo>
                    <a:cubicBezTo>
                      <a:pt x="45" y="10"/>
                      <a:pt x="44" y="9"/>
                      <a:pt x="43" y="10"/>
                    </a:cubicBezTo>
                    <a:cubicBezTo>
                      <a:pt x="41" y="11"/>
                      <a:pt x="41" y="11"/>
                      <a:pt x="41" y="11"/>
                    </a:cubicBezTo>
                    <a:cubicBezTo>
                      <a:pt x="40" y="9"/>
                      <a:pt x="38" y="7"/>
                      <a:pt x="36" y="6"/>
                    </a:cubicBezTo>
                    <a:cubicBezTo>
                      <a:pt x="37" y="5"/>
                      <a:pt x="37" y="5"/>
                      <a:pt x="37" y="5"/>
                    </a:cubicBezTo>
                    <a:cubicBezTo>
                      <a:pt x="37" y="4"/>
                      <a:pt x="37" y="3"/>
                      <a:pt x="36" y="3"/>
                    </a:cubicBezTo>
                    <a:cubicBezTo>
                      <a:pt x="29" y="0"/>
                      <a:pt x="29" y="0"/>
                      <a:pt x="29" y="0"/>
                    </a:cubicBezTo>
                    <a:cubicBezTo>
                      <a:pt x="28" y="0"/>
                      <a:pt x="27" y="1"/>
                      <a:pt x="27" y="2"/>
                    </a:cubicBezTo>
                    <a:cubicBezTo>
                      <a:pt x="26" y="3"/>
                      <a:pt x="26" y="3"/>
                      <a:pt x="26" y="3"/>
                    </a:cubicBezTo>
                    <a:cubicBezTo>
                      <a:pt x="24" y="2"/>
                      <a:pt x="22" y="3"/>
                      <a:pt x="20" y="3"/>
                    </a:cubicBezTo>
                    <a:cubicBezTo>
                      <a:pt x="20" y="2"/>
                      <a:pt x="20" y="2"/>
                      <a:pt x="20" y="2"/>
                    </a:cubicBezTo>
                    <a:cubicBezTo>
                      <a:pt x="19" y="1"/>
                      <a:pt x="18" y="1"/>
                      <a:pt x="17" y="1"/>
                    </a:cubicBezTo>
                    <a:cubicBezTo>
                      <a:pt x="11" y="5"/>
                      <a:pt x="11" y="5"/>
                      <a:pt x="11" y="5"/>
                    </a:cubicBezTo>
                    <a:cubicBezTo>
                      <a:pt x="10" y="5"/>
                      <a:pt x="10" y="6"/>
                      <a:pt x="10" y="7"/>
                    </a:cubicBezTo>
                    <a:cubicBezTo>
                      <a:pt x="11" y="8"/>
                      <a:pt x="11" y="8"/>
                      <a:pt x="11" y="8"/>
                    </a:cubicBezTo>
                    <a:cubicBezTo>
                      <a:pt x="9" y="10"/>
                      <a:pt x="8" y="11"/>
                      <a:pt x="6" y="13"/>
                    </a:cubicBezTo>
                    <a:cubicBezTo>
                      <a:pt x="5" y="13"/>
                      <a:pt x="5" y="13"/>
                      <a:pt x="5" y="13"/>
                    </a:cubicBezTo>
                    <a:cubicBezTo>
                      <a:pt x="4" y="13"/>
                      <a:pt x="3" y="13"/>
                      <a:pt x="3" y="14"/>
                    </a:cubicBezTo>
                    <a:cubicBezTo>
                      <a:pt x="1" y="21"/>
                      <a:pt x="1" y="21"/>
                      <a:pt x="1" y="21"/>
                    </a:cubicBezTo>
                    <a:cubicBezTo>
                      <a:pt x="0" y="22"/>
                      <a:pt x="1" y="23"/>
                      <a:pt x="2" y="23"/>
                    </a:cubicBezTo>
                    <a:cubicBezTo>
                      <a:pt x="4" y="24"/>
                      <a:pt x="4" y="24"/>
                      <a:pt x="4" y="24"/>
                    </a:cubicBezTo>
                    <a:cubicBezTo>
                      <a:pt x="4" y="25"/>
                      <a:pt x="4" y="27"/>
                      <a:pt x="4" y="29"/>
                    </a:cubicBezTo>
                    <a:cubicBezTo>
                      <a:pt x="2" y="30"/>
                      <a:pt x="2" y="30"/>
                      <a:pt x="2" y="30"/>
                    </a:cubicBezTo>
                    <a:cubicBezTo>
                      <a:pt x="2" y="30"/>
                      <a:pt x="1" y="31"/>
                      <a:pt x="2" y="32"/>
                    </a:cubicBezTo>
                    <a:cubicBezTo>
                      <a:pt x="5" y="39"/>
                      <a:pt x="5" y="39"/>
                      <a:pt x="5" y="39"/>
                    </a:cubicBezTo>
                    <a:cubicBezTo>
                      <a:pt x="5" y="40"/>
                      <a:pt x="6" y="40"/>
                      <a:pt x="7" y="39"/>
                    </a:cubicBezTo>
                    <a:cubicBezTo>
                      <a:pt x="10" y="38"/>
                      <a:pt x="10" y="38"/>
                      <a:pt x="10" y="38"/>
                    </a:cubicBezTo>
                    <a:cubicBezTo>
                      <a:pt x="11" y="40"/>
                      <a:pt x="12" y="41"/>
                      <a:pt x="14" y="42"/>
                    </a:cubicBezTo>
                    <a:cubicBezTo>
                      <a:pt x="13" y="45"/>
                      <a:pt x="13" y="45"/>
                      <a:pt x="13" y="45"/>
                    </a:cubicBezTo>
                    <a:cubicBezTo>
                      <a:pt x="13" y="45"/>
                      <a:pt x="13" y="46"/>
                      <a:pt x="14" y="47"/>
                    </a:cubicBezTo>
                    <a:cubicBezTo>
                      <a:pt x="21" y="49"/>
                      <a:pt x="21" y="49"/>
                      <a:pt x="21" y="49"/>
                    </a:cubicBezTo>
                    <a:cubicBezTo>
                      <a:pt x="22" y="49"/>
                      <a:pt x="23" y="49"/>
                      <a:pt x="23" y="48"/>
                    </a:cubicBezTo>
                    <a:cubicBezTo>
                      <a:pt x="24" y="45"/>
                      <a:pt x="24" y="45"/>
                      <a:pt x="24" y="45"/>
                    </a:cubicBezTo>
                    <a:cubicBezTo>
                      <a:pt x="26" y="45"/>
                      <a:pt x="27" y="45"/>
                      <a:pt x="29" y="45"/>
                    </a:cubicBezTo>
                    <a:cubicBezTo>
                      <a:pt x="30" y="47"/>
                      <a:pt x="30" y="47"/>
                      <a:pt x="30" y="47"/>
                    </a:cubicBezTo>
                    <a:cubicBezTo>
                      <a:pt x="31" y="48"/>
                      <a:pt x="32" y="48"/>
                      <a:pt x="32" y="48"/>
                    </a:cubicBezTo>
                    <a:cubicBezTo>
                      <a:pt x="39" y="45"/>
                      <a:pt x="39" y="45"/>
                      <a:pt x="39" y="45"/>
                    </a:cubicBezTo>
                    <a:cubicBezTo>
                      <a:pt x="40" y="44"/>
                      <a:pt x="40" y="43"/>
                      <a:pt x="40" y="42"/>
                    </a:cubicBezTo>
                    <a:close/>
                    <a:moveTo>
                      <a:pt x="15" y="29"/>
                    </a:moveTo>
                    <a:cubicBezTo>
                      <a:pt x="12" y="23"/>
                      <a:pt x="14" y="16"/>
                      <a:pt x="20" y="14"/>
                    </a:cubicBezTo>
                    <a:cubicBezTo>
                      <a:pt x="25" y="11"/>
                      <a:pt x="32" y="13"/>
                      <a:pt x="35" y="19"/>
                    </a:cubicBezTo>
                    <a:cubicBezTo>
                      <a:pt x="38" y="24"/>
                      <a:pt x="36" y="31"/>
                      <a:pt x="30" y="34"/>
                    </a:cubicBezTo>
                    <a:cubicBezTo>
                      <a:pt x="24" y="37"/>
                      <a:pt x="18" y="34"/>
                      <a:pt x="15"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 name="Freeform 41"/>
              <p:cNvSpPr>
                <a:spLocks noEditPoints="1"/>
              </p:cNvSpPr>
              <p:nvPr/>
            </p:nvSpPr>
            <p:spPr bwMode="auto">
              <a:xfrm>
                <a:off x="5006975" y="1635125"/>
                <a:ext cx="835025" cy="849312"/>
              </a:xfrm>
              <a:custGeom>
                <a:avLst/>
                <a:gdLst>
                  <a:gd name="T0" fmla="*/ 35 w 301"/>
                  <a:gd name="T1" fmla="*/ 218 h 306"/>
                  <a:gd name="T2" fmla="*/ 215 w 301"/>
                  <a:gd name="T3" fmla="*/ 270 h 306"/>
                  <a:gd name="T4" fmla="*/ 266 w 301"/>
                  <a:gd name="T5" fmla="*/ 88 h 306"/>
                  <a:gd name="T6" fmla="*/ 87 w 301"/>
                  <a:gd name="T7" fmla="*/ 37 h 306"/>
                  <a:gd name="T8" fmla="*/ 35 w 301"/>
                  <a:gd name="T9" fmla="*/ 218 h 306"/>
                  <a:gd name="T10" fmla="*/ 57 w 301"/>
                  <a:gd name="T11" fmla="*/ 206 h 306"/>
                  <a:gd name="T12" fmla="*/ 99 w 301"/>
                  <a:gd name="T13" fmla="*/ 58 h 306"/>
                  <a:gd name="T14" fmla="*/ 244 w 301"/>
                  <a:gd name="T15" fmla="*/ 100 h 306"/>
                  <a:gd name="T16" fmla="*/ 202 w 301"/>
                  <a:gd name="T17" fmla="*/ 248 h 306"/>
                  <a:gd name="T18" fmla="*/ 57 w 301"/>
                  <a:gd name="T19" fmla="*/ 2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1" h="306">
                    <a:moveTo>
                      <a:pt x="35" y="218"/>
                    </a:moveTo>
                    <a:cubicBezTo>
                      <a:pt x="71" y="283"/>
                      <a:pt x="151" y="306"/>
                      <a:pt x="215" y="270"/>
                    </a:cubicBezTo>
                    <a:cubicBezTo>
                      <a:pt x="278" y="234"/>
                      <a:pt x="301" y="152"/>
                      <a:pt x="266" y="88"/>
                    </a:cubicBezTo>
                    <a:cubicBezTo>
                      <a:pt x="231" y="24"/>
                      <a:pt x="150" y="0"/>
                      <a:pt x="87" y="37"/>
                    </a:cubicBezTo>
                    <a:cubicBezTo>
                      <a:pt x="23" y="73"/>
                      <a:pt x="0" y="154"/>
                      <a:pt x="35" y="218"/>
                    </a:cubicBezTo>
                    <a:close/>
                    <a:moveTo>
                      <a:pt x="57" y="206"/>
                    </a:moveTo>
                    <a:cubicBezTo>
                      <a:pt x="28" y="154"/>
                      <a:pt x="47" y="88"/>
                      <a:pt x="99" y="58"/>
                    </a:cubicBezTo>
                    <a:cubicBezTo>
                      <a:pt x="150" y="29"/>
                      <a:pt x="216" y="48"/>
                      <a:pt x="244" y="100"/>
                    </a:cubicBezTo>
                    <a:cubicBezTo>
                      <a:pt x="273" y="153"/>
                      <a:pt x="254" y="219"/>
                      <a:pt x="202" y="248"/>
                    </a:cubicBezTo>
                    <a:cubicBezTo>
                      <a:pt x="151" y="277"/>
                      <a:pt x="86" y="258"/>
                      <a:pt x="57" y="2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5" name="Freeform 42"/>
              <p:cNvSpPr/>
              <p:nvPr/>
            </p:nvSpPr>
            <p:spPr bwMode="auto">
              <a:xfrm>
                <a:off x="5537200" y="2335213"/>
                <a:ext cx="330200" cy="501650"/>
              </a:xfrm>
              <a:custGeom>
                <a:avLst/>
                <a:gdLst>
                  <a:gd name="T0" fmla="*/ 80 w 119"/>
                  <a:gd name="T1" fmla="*/ 168 h 181"/>
                  <a:gd name="T2" fmla="*/ 106 w 119"/>
                  <a:gd name="T3" fmla="*/ 176 h 181"/>
                  <a:gd name="T4" fmla="*/ 106 w 119"/>
                  <a:gd name="T5" fmla="*/ 176 h 181"/>
                  <a:gd name="T6" fmla="*/ 114 w 119"/>
                  <a:gd name="T7" fmla="*/ 149 h 181"/>
                  <a:gd name="T8" fmla="*/ 39 w 119"/>
                  <a:gd name="T9" fmla="*/ 13 h 181"/>
                  <a:gd name="T10" fmla="*/ 13 w 119"/>
                  <a:gd name="T11" fmla="*/ 5 h 181"/>
                  <a:gd name="T12" fmla="*/ 13 w 119"/>
                  <a:gd name="T13" fmla="*/ 5 h 181"/>
                  <a:gd name="T14" fmla="*/ 5 w 119"/>
                  <a:gd name="T15" fmla="*/ 32 h 181"/>
                  <a:gd name="T16" fmla="*/ 80 w 119"/>
                  <a:gd name="T17" fmla="*/ 168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81">
                    <a:moveTo>
                      <a:pt x="80" y="168"/>
                    </a:moveTo>
                    <a:cubicBezTo>
                      <a:pt x="85" y="178"/>
                      <a:pt x="97" y="181"/>
                      <a:pt x="106" y="176"/>
                    </a:cubicBezTo>
                    <a:cubicBezTo>
                      <a:pt x="106" y="176"/>
                      <a:pt x="106" y="176"/>
                      <a:pt x="106" y="176"/>
                    </a:cubicBezTo>
                    <a:cubicBezTo>
                      <a:pt x="115" y="171"/>
                      <a:pt x="119" y="159"/>
                      <a:pt x="114" y="149"/>
                    </a:cubicBezTo>
                    <a:cubicBezTo>
                      <a:pt x="39" y="13"/>
                      <a:pt x="39" y="13"/>
                      <a:pt x="39" y="13"/>
                    </a:cubicBezTo>
                    <a:cubicBezTo>
                      <a:pt x="34" y="3"/>
                      <a:pt x="22" y="0"/>
                      <a:pt x="13" y="5"/>
                    </a:cubicBezTo>
                    <a:cubicBezTo>
                      <a:pt x="13" y="5"/>
                      <a:pt x="13" y="5"/>
                      <a:pt x="13" y="5"/>
                    </a:cubicBezTo>
                    <a:cubicBezTo>
                      <a:pt x="3" y="11"/>
                      <a:pt x="0" y="23"/>
                      <a:pt x="5" y="32"/>
                    </a:cubicBezTo>
                    <a:lnTo>
                      <a:pt x="80" y="1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 name="Freeform 43"/>
              <p:cNvSpPr/>
              <p:nvPr/>
            </p:nvSpPr>
            <p:spPr bwMode="auto">
              <a:xfrm>
                <a:off x="5475288" y="1803400"/>
                <a:ext cx="174625" cy="153987"/>
              </a:xfrm>
              <a:custGeom>
                <a:avLst/>
                <a:gdLst>
                  <a:gd name="T0" fmla="*/ 49 w 63"/>
                  <a:gd name="T1" fmla="*/ 52 h 55"/>
                  <a:gd name="T2" fmla="*/ 48 w 63"/>
                  <a:gd name="T3" fmla="*/ 50 h 55"/>
                  <a:gd name="T4" fmla="*/ 8 w 63"/>
                  <a:gd name="T5" fmla="*/ 16 h 55"/>
                  <a:gd name="T6" fmla="*/ 14 w 63"/>
                  <a:gd name="T7" fmla="*/ 0 h 55"/>
                  <a:gd name="T8" fmla="*/ 14 w 63"/>
                  <a:gd name="T9" fmla="*/ 0 h 55"/>
                  <a:gd name="T10" fmla="*/ 62 w 63"/>
                  <a:gd name="T11" fmla="*/ 41 h 55"/>
                  <a:gd name="T12" fmla="*/ 63 w 63"/>
                  <a:gd name="T13" fmla="*/ 43 h 55"/>
                  <a:gd name="T14" fmla="*/ 49 w 63"/>
                  <a:gd name="T15" fmla="*/ 52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55">
                    <a:moveTo>
                      <a:pt x="49" y="52"/>
                    </a:moveTo>
                    <a:cubicBezTo>
                      <a:pt x="48" y="52"/>
                      <a:pt x="48" y="51"/>
                      <a:pt x="48" y="50"/>
                    </a:cubicBezTo>
                    <a:cubicBezTo>
                      <a:pt x="38" y="33"/>
                      <a:pt x="24" y="22"/>
                      <a:pt x="8" y="16"/>
                    </a:cubicBezTo>
                    <a:cubicBezTo>
                      <a:pt x="0" y="3"/>
                      <a:pt x="14" y="0"/>
                      <a:pt x="14" y="0"/>
                    </a:cubicBezTo>
                    <a:cubicBezTo>
                      <a:pt x="14" y="0"/>
                      <a:pt x="14" y="0"/>
                      <a:pt x="14" y="0"/>
                    </a:cubicBezTo>
                    <a:cubicBezTo>
                      <a:pt x="34" y="7"/>
                      <a:pt x="51" y="21"/>
                      <a:pt x="62" y="41"/>
                    </a:cubicBezTo>
                    <a:cubicBezTo>
                      <a:pt x="63" y="42"/>
                      <a:pt x="63" y="42"/>
                      <a:pt x="63" y="43"/>
                    </a:cubicBezTo>
                    <a:cubicBezTo>
                      <a:pt x="63" y="55"/>
                      <a:pt x="50" y="53"/>
                      <a:pt x="49"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sp>
        <p:nvSpPr>
          <p:cNvPr id="4" name="矩形 3"/>
          <p:cNvSpPr/>
          <p:nvPr/>
        </p:nvSpPr>
        <p:spPr>
          <a:xfrm>
            <a:off x="735150" y="1420959"/>
            <a:ext cx="4392488" cy="5262979"/>
          </a:xfrm>
          <a:prstGeom prst="rect">
            <a:avLst/>
          </a:prstGeom>
        </p:spPr>
        <p:txBody>
          <a:bodyPr wrap="square">
            <a:spAutoFit/>
          </a:bodyPr>
          <a:lstStyle/>
          <a:p>
            <a:pPr>
              <a:lnSpc>
                <a:spcPct val="120000"/>
              </a:lnSpc>
            </a:pPr>
            <a:r>
              <a:rPr kumimoji="1" lang="zh-CN" altLang="en-US" sz="2800" b="1" dirty="0" smtClean="0">
                <a:latin typeface="黑体" panose="02010609060101010101" pitchFamily="49" charset="-122"/>
                <a:ea typeface="黑体" panose="02010609060101010101" pitchFamily="49" charset="-122"/>
              </a:rPr>
              <a:t>一、急性</a:t>
            </a:r>
            <a:r>
              <a:rPr kumimoji="1" lang="zh-CN" altLang="en-US" sz="2800" b="1" dirty="0">
                <a:latin typeface="黑体" panose="02010609060101010101" pitchFamily="49" charset="-122"/>
                <a:ea typeface="黑体" panose="02010609060101010101" pitchFamily="49" charset="-122"/>
              </a:rPr>
              <a:t>尿路感染</a:t>
            </a:r>
            <a:endParaRPr kumimoji="1" lang="en-US" altLang="zh-CN" sz="2800" b="1" dirty="0">
              <a:latin typeface="黑体" panose="02010609060101010101" pitchFamily="49" charset="-122"/>
              <a:ea typeface="黑体" panose="02010609060101010101" pitchFamily="49" charset="-122"/>
            </a:endParaRPr>
          </a:p>
          <a:p>
            <a:pPr>
              <a:lnSpc>
                <a:spcPct val="120000"/>
              </a:lnSpc>
            </a:pPr>
            <a:r>
              <a:rPr kumimoji="1" lang="zh-CN" altLang="en-US" sz="2800" dirty="0">
                <a:latin typeface="黑体" panose="02010609060101010101" pitchFamily="49" charset="-122"/>
                <a:ea typeface="黑体" panose="02010609060101010101" pitchFamily="49" charset="-122"/>
              </a:rPr>
              <a:t>▸上尿路感染：肾盂肾炎</a:t>
            </a:r>
            <a:endParaRPr kumimoji="1" lang="en-US" altLang="zh-CN" sz="2800" dirty="0">
              <a:latin typeface="黑体" panose="02010609060101010101" pitchFamily="49" charset="-122"/>
              <a:ea typeface="黑体" panose="02010609060101010101" pitchFamily="49" charset="-122"/>
            </a:endParaRPr>
          </a:p>
          <a:p>
            <a:pPr>
              <a:lnSpc>
                <a:spcPct val="120000"/>
              </a:lnSpc>
            </a:pPr>
            <a:r>
              <a:rPr kumimoji="1" lang="zh-CN" altLang="en-US" sz="2800" dirty="0">
                <a:latin typeface="黑体" panose="02010609060101010101" pitchFamily="49" charset="-122"/>
                <a:ea typeface="黑体" panose="02010609060101010101" pitchFamily="49" charset="-122"/>
              </a:rPr>
              <a:t>▸下尿路感染：</a:t>
            </a:r>
            <a:r>
              <a:rPr kumimoji="1" lang="zh-CN" altLang="en-US" sz="2800" dirty="0" smtClean="0">
                <a:latin typeface="黑体" panose="02010609060101010101" pitchFamily="49" charset="-122"/>
                <a:ea typeface="黑体" panose="02010609060101010101" pitchFamily="49" charset="-122"/>
              </a:rPr>
              <a:t>膀胱炎</a:t>
            </a:r>
            <a:endParaRPr kumimoji="1" lang="en-US" altLang="zh-CN" sz="2800" dirty="0" smtClean="0">
              <a:latin typeface="黑体" panose="02010609060101010101" pitchFamily="49" charset="-122"/>
              <a:ea typeface="黑体" panose="02010609060101010101" pitchFamily="49" charset="-122"/>
            </a:endParaRPr>
          </a:p>
          <a:p>
            <a:pPr>
              <a:lnSpc>
                <a:spcPct val="120000"/>
              </a:lnSpc>
            </a:pPr>
            <a:r>
              <a:rPr kumimoji="1" lang="zh-CN" altLang="en-US" sz="2800" dirty="0" smtClean="0">
                <a:latin typeface="黑体" panose="02010609060101010101" pitchFamily="49" charset="-122"/>
                <a:ea typeface="黑体" panose="02010609060101010101" pitchFamily="49" charset="-122"/>
              </a:rPr>
              <a:t>鉴别：</a:t>
            </a:r>
            <a:r>
              <a:rPr kumimoji="1" lang="en-US" altLang="zh-CN" sz="2800" dirty="0" smtClean="0">
                <a:latin typeface="黑体" panose="02010609060101010101" pitchFamily="49" charset="-122"/>
                <a:ea typeface="黑体" panose="02010609060101010101" pitchFamily="49" charset="-122"/>
              </a:rPr>
              <a:t>a</a:t>
            </a:r>
            <a:r>
              <a:rPr kumimoji="1" lang="zh-CN" altLang="en-US" sz="2800" dirty="0" smtClean="0">
                <a:latin typeface="黑体" panose="02010609060101010101" pitchFamily="49" charset="-122"/>
                <a:ea typeface="黑体" panose="02010609060101010101" pitchFamily="49" charset="-122"/>
              </a:rPr>
              <a:t>上尿路感染常有发热、寒战，伴有明显腰痛，输尿管点痛、肾区叩击痛等；</a:t>
            </a:r>
            <a:endParaRPr kumimoji="1" lang="en-US" altLang="zh-CN" sz="2800" dirty="0" smtClean="0">
              <a:latin typeface="黑体" panose="02010609060101010101" pitchFamily="49" charset="-122"/>
              <a:ea typeface="黑体" panose="02010609060101010101" pitchFamily="49" charset="-122"/>
            </a:endParaRPr>
          </a:p>
          <a:p>
            <a:pPr>
              <a:lnSpc>
                <a:spcPct val="120000"/>
              </a:lnSpc>
            </a:pPr>
            <a:r>
              <a:rPr kumimoji="1" lang="en-US" altLang="zh-CN" sz="2800" dirty="0">
                <a:latin typeface="黑体" panose="02010609060101010101" pitchFamily="49" charset="-122"/>
                <a:ea typeface="黑体" panose="02010609060101010101" pitchFamily="49" charset="-122"/>
              </a:rPr>
              <a:t> </a:t>
            </a:r>
            <a:r>
              <a:rPr kumimoji="1" lang="en-US" altLang="zh-CN" sz="2800" dirty="0" smtClean="0">
                <a:latin typeface="黑体" panose="02010609060101010101" pitchFamily="49" charset="-122"/>
                <a:ea typeface="黑体" panose="02010609060101010101" pitchFamily="49" charset="-122"/>
              </a:rPr>
              <a:t>     b</a:t>
            </a:r>
            <a:r>
              <a:rPr kumimoji="1" lang="zh-CN" altLang="en-US" sz="2800" dirty="0" smtClean="0">
                <a:latin typeface="黑体" panose="02010609060101010101" pitchFamily="49" charset="-122"/>
                <a:ea typeface="黑体" panose="02010609060101010101" pitchFamily="49" charset="-122"/>
              </a:rPr>
              <a:t>下尿路感染常有膀胱刺激症为突出表现，一般少有发热和腰痛。</a:t>
            </a:r>
            <a:endParaRPr kumimoji="1" lang="en-US" altLang="zh-CN" sz="28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64043408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18D5ACA-62CA-46DB-AD6B-12EDD6D51A23}" type="slidenum">
              <a:rPr lang="zh-CN" altLang="en-US" smtClean="0"/>
              <a:pPr/>
              <a:t>43</a:t>
            </a:fld>
            <a:endParaRPr lang="zh-CN" altLang="en-US" dirty="0"/>
          </a:p>
        </p:txBody>
      </p:sp>
      <p:sp>
        <p:nvSpPr>
          <p:cNvPr id="3" name="TextBox 12"/>
          <p:cNvSpPr txBox="1"/>
          <p:nvPr/>
        </p:nvSpPr>
        <p:spPr>
          <a:xfrm>
            <a:off x="2350790" y="1320968"/>
            <a:ext cx="9000422" cy="1643527"/>
          </a:xfrm>
          <a:prstGeom prst="rect">
            <a:avLst/>
          </a:prstGeom>
          <a:ln w="28575">
            <a:solidFill>
              <a:srgbClr val="CC0050"/>
            </a:solidFill>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pPr>
              <a:lnSpc>
                <a:spcPct val="120000"/>
              </a:lnSpc>
            </a:pPr>
            <a:r>
              <a:rPr kumimoji="1" lang="zh-CN" altLang="en-US" sz="2800" b="1" dirty="0">
                <a:latin typeface="华文新魏" panose="02010800040101010101" pitchFamily="2" charset="-122"/>
                <a:ea typeface="华文新魏" panose="02010800040101010101" pitchFamily="2" charset="-122"/>
              </a:rPr>
              <a:t>病因</a:t>
            </a:r>
            <a:r>
              <a:rPr kumimoji="1" lang="zh-CN" altLang="en-US" sz="2800" b="1" dirty="0">
                <a:solidFill>
                  <a:schemeClr val="tx1"/>
                </a:solidFill>
                <a:latin typeface="华文新魏" panose="02010800040101010101" pitchFamily="2" charset="-122"/>
                <a:ea typeface="华文新魏" panose="02010800040101010101" pitchFamily="2" charset="-122"/>
              </a:rPr>
              <a:t>：</a:t>
            </a:r>
            <a:r>
              <a:rPr kumimoji="1" lang="zh-CN" altLang="en-US" sz="2800" dirty="0">
                <a:solidFill>
                  <a:schemeClr val="tx1"/>
                </a:solidFill>
                <a:latin typeface="华文新魏" panose="02010800040101010101" pitchFamily="2" charset="-122"/>
                <a:ea typeface="华文新魏" panose="02010800040101010101" pitchFamily="2" charset="-122"/>
              </a:rPr>
              <a:t>细菌（</a:t>
            </a:r>
            <a:r>
              <a:rPr kumimoji="1" lang="en-US" altLang="zh-CN" sz="2800" dirty="0">
                <a:solidFill>
                  <a:schemeClr val="tx1"/>
                </a:solidFill>
                <a:latin typeface="华文新魏" panose="02010800040101010101" pitchFamily="2" charset="-122"/>
                <a:ea typeface="华文新魏" panose="02010800040101010101" pitchFamily="2" charset="-122"/>
              </a:rPr>
              <a:t>G-</a:t>
            </a:r>
            <a:r>
              <a:rPr kumimoji="1" lang="zh-CN" altLang="en-US" sz="2800" dirty="0" smtClean="0">
                <a:solidFill>
                  <a:schemeClr val="tx1"/>
                </a:solidFill>
                <a:latin typeface="华文新魏" panose="02010800040101010101" pitchFamily="2" charset="-122"/>
                <a:ea typeface="华文新魏" panose="02010800040101010101" pitchFamily="2" charset="-122"/>
              </a:rPr>
              <a:t>杆菌如大肠杆菌 ）、</a:t>
            </a:r>
            <a:r>
              <a:rPr kumimoji="1" lang="zh-CN" altLang="en-US" sz="2800" dirty="0">
                <a:solidFill>
                  <a:schemeClr val="tx1"/>
                </a:solidFill>
                <a:latin typeface="华文新魏" panose="02010800040101010101" pitchFamily="2" charset="-122"/>
                <a:ea typeface="华文新魏" panose="02010800040101010101" pitchFamily="2" charset="-122"/>
              </a:rPr>
              <a:t>霉菌；物理因素，结石、前列腺增生、尿道异常，身体其他部位的感染</a:t>
            </a:r>
            <a:r>
              <a:rPr kumimoji="1" lang="zh-CN" altLang="en-US" sz="2800" b="1" dirty="0">
                <a:solidFill>
                  <a:schemeClr val="tx1"/>
                </a:solidFill>
                <a:latin typeface="华文新魏" panose="02010800040101010101" pitchFamily="2" charset="-122"/>
                <a:ea typeface="华文新魏" panose="02010800040101010101" pitchFamily="2" charset="-122"/>
              </a:rPr>
              <a:t>。</a:t>
            </a:r>
            <a:endParaRPr kumimoji="1" lang="en-US" altLang="zh-CN" sz="2800" b="1" dirty="0">
              <a:solidFill>
                <a:schemeClr val="tx1"/>
              </a:solidFill>
              <a:latin typeface="华文新魏" panose="02010800040101010101" pitchFamily="2" charset="-122"/>
              <a:ea typeface="华文新魏" panose="02010800040101010101" pitchFamily="2" charset="-122"/>
            </a:endParaRPr>
          </a:p>
          <a:p>
            <a:pPr>
              <a:lnSpc>
                <a:spcPct val="120000"/>
              </a:lnSpc>
            </a:pPr>
            <a:r>
              <a:rPr kumimoji="1" lang="zh-CN" altLang="en-US" sz="2800" b="1" dirty="0">
                <a:solidFill>
                  <a:schemeClr val="tx1"/>
                </a:solidFill>
                <a:latin typeface="华文新魏" panose="02010800040101010101" pitchFamily="2" charset="-122"/>
                <a:ea typeface="华文新魏" panose="02010800040101010101" pitchFamily="2" charset="-122"/>
              </a:rPr>
              <a:t>诱因：</a:t>
            </a:r>
            <a:r>
              <a:rPr kumimoji="1" lang="zh-CN" altLang="en-US" sz="2800" dirty="0">
                <a:solidFill>
                  <a:schemeClr val="tx1"/>
                </a:solidFill>
                <a:latin typeface="华文新魏" panose="02010800040101010101" pitchFamily="2" charset="-122"/>
                <a:ea typeface="华文新魏" panose="02010800040101010101" pitchFamily="2" charset="-122"/>
              </a:rPr>
              <a:t>情绪紧张、劳累、着凉、憋尿等。</a:t>
            </a:r>
            <a:endParaRPr lang="en-US" altLang="zh-CN" sz="2800" dirty="0">
              <a:solidFill>
                <a:schemeClr val="tx1"/>
              </a:solidFill>
              <a:latin typeface="华文新魏" panose="02010800040101010101" pitchFamily="2" charset="-122"/>
              <a:ea typeface="华文新魏" panose="02010800040101010101" pitchFamily="2" charset="-122"/>
            </a:endParaRPr>
          </a:p>
        </p:txBody>
      </p:sp>
      <p:sp>
        <p:nvSpPr>
          <p:cNvPr id="4" name="TextBox 14"/>
          <p:cNvSpPr txBox="1"/>
          <p:nvPr/>
        </p:nvSpPr>
        <p:spPr>
          <a:xfrm>
            <a:off x="2358118" y="4455043"/>
            <a:ext cx="8668400" cy="1643527"/>
          </a:xfrm>
          <a:prstGeom prst="rect">
            <a:avLst/>
          </a:prstGeom>
          <a:ln w="28575">
            <a:solidFill>
              <a:srgbClr val="58008E"/>
            </a:solidFill>
            <a:prstDash val="sysDot"/>
          </a:ln>
        </p:spPr>
        <p:style>
          <a:lnRef idx="2">
            <a:schemeClr val="accent3"/>
          </a:lnRef>
          <a:fillRef idx="1">
            <a:schemeClr val="lt1"/>
          </a:fillRef>
          <a:effectRef idx="0">
            <a:schemeClr val="accent3"/>
          </a:effectRef>
          <a:fontRef idx="minor">
            <a:schemeClr val="dk1"/>
          </a:fontRef>
        </p:style>
        <p:txBody>
          <a:bodyPr wrap="square" rtlCol="0">
            <a:spAutoFit/>
          </a:bodyPr>
          <a:lstStyle>
            <a:defPPr>
              <a:defRPr lang="zh-CN"/>
            </a:defPPr>
            <a:lvl1pPr marL="285750" indent="-285750">
              <a:lnSpc>
                <a:spcPct val="150000"/>
              </a:lnSpc>
              <a:buFont typeface="Wingdings" panose="05000000000000000000" pitchFamily="2" charset="2"/>
              <a:buChar char="ü"/>
            </a:lvl1pPr>
          </a:lstStyle>
          <a:p>
            <a:pPr>
              <a:lnSpc>
                <a:spcPct val="120000"/>
              </a:lnSpc>
              <a:buNone/>
            </a:pPr>
            <a:r>
              <a:rPr kumimoji="1" lang="zh-CN" altLang="en-US" sz="2800" dirty="0">
                <a:latin typeface="华文新魏" panose="02010800040101010101" pitchFamily="2" charset="-122"/>
                <a:ea typeface="华文新魏" panose="02010800040101010101" pitchFamily="2" charset="-122"/>
              </a:rPr>
              <a:t>▸尿常规：可有白细胞尿、血尿、脓尿</a:t>
            </a:r>
            <a:endParaRPr kumimoji="1" lang="en-US" altLang="zh-CN" sz="2800" dirty="0">
              <a:latin typeface="华文新魏" panose="02010800040101010101" pitchFamily="2" charset="-122"/>
              <a:ea typeface="华文新魏" panose="02010800040101010101" pitchFamily="2" charset="-122"/>
            </a:endParaRPr>
          </a:p>
          <a:p>
            <a:pPr>
              <a:lnSpc>
                <a:spcPct val="120000"/>
              </a:lnSpc>
              <a:buNone/>
            </a:pPr>
            <a:r>
              <a:rPr kumimoji="1" lang="zh-CN" altLang="en-US" sz="2800" dirty="0">
                <a:latin typeface="华文新魏" panose="02010800040101010101" pitchFamily="2" charset="-122"/>
                <a:ea typeface="华文新魏" panose="02010800040101010101" pitchFamily="2" charset="-122"/>
              </a:rPr>
              <a:t>▸尿培养：中段尿细菌定量培养⩾</a:t>
            </a:r>
            <a:r>
              <a:rPr kumimoji="1" lang="en-US" altLang="zh-CN" sz="2800" dirty="0" smtClean="0">
                <a:latin typeface="华文新魏" panose="02010800040101010101" pitchFamily="2" charset="-122"/>
                <a:ea typeface="华文新魏" panose="02010800040101010101" pitchFamily="2" charset="-122"/>
              </a:rPr>
              <a:t>10</a:t>
            </a:r>
            <a:r>
              <a:rPr kumimoji="1" lang="en-US" altLang="zh-CN" sz="2800" baseline="50000" dirty="0" smtClean="0">
                <a:latin typeface="华文新魏" panose="02010800040101010101" pitchFamily="2" charset="-122"/>
                <a:ea typeface="华文新魏" panose="02010800040101010101" pitchFamily="2" charset="-122"/>
              </a:rPr>
              <a:t>5</a:t>
            </a:r>
            <a:r>
              <a:rPr kumimoji="1" lang="en-US" altLang="zh-CN" sz="2800" dirty="0" smtClean="0">
                <a:latin typeface="华文新魏" panose="02010800040101010101" pitchFamily="2" charset="-122"/>
                <a:ea typeface="华文新魏" panose="02010800040101010101" pitchFamily="2" charset="-122"/>
              </a:rPr>
              <a:t>/m</a:t>
            </a:r>
          </a:p>
          <a:p>
            <a:pPr>
              <a:lnSpc>
                <a:spcPct val="120000"/>
              </a:lnSpc>
              <a:buNone/>
            </a:pPr>
            <a:r>
              <a:rPr kumimoji="1" lang="en-US" altLang="zh-CN" sz="2800" dirty="0" smtClean="0">
                <a:latin typeface="华文新魏" panose="02010800040101010101" pitchFamily="2" charset="-122"/>
                <a:ea typeface="华文新魏" panose="02010800040101010101" pitchFamily="2" charset="-122"/>
              </a:rPr>
              <a:t>l</a:t>
            </a:r>
            <a:r>
              <a:rPr kumimoji="1" lang="zh-CN" altLang="en-US" sz="2800" dirty="0" smtClean="0">
                <a:latin typeface="华文新魏" panose="02010800040101010101" pitchFamily="2" charset="-122"/>
                <a:ea typeface="华文新魏" panose="02010800040101010101" pitchFamily="2" charset="-122"/>
              </a:rPr>
              <a:t>为</a:t>
            </a:r>
            <a:r>
              <a:rPr kumimoji="1" lang="zh-CN" altLang="en-US" sz="2800" dirty="0">
                <a:latin typeface="华文新魏" panose="02010800040101010101" pitchFamily="2" charset="-122"/>
                <a:ea typeface="华文新魏" panose="02010800040101010101" pitchFamily="2" charset="-122"/>
              </a:rPr>
              <a:t>真性菌尿</a:t>
            </a:r>
            <a:endParaRPr kumimoji="1" lang="en-US" altLang="zh-CN" sz="2800" dirty="0">
              <a:latin typeface="华文新魏" panose="02010800040101010101" pitchFamily="2" charset="-122"/>
              <a:ea typeface="华文新魏" panose="02010800040101010101" pitchFamily="2" charset="-122"/>
            </a:endParaRPr>
          </a:p>
        </p:txBody>
      </p:sp>
      <p:sp>
        <p:nvSpPr>
          <p:cNvPr id="5" name="矩形 4"/>
          <p:cNvSpPr/>
          <p:nvPr/>
        </p:nvSpPr>
        <p:spPr>
          <a:xfrm>
            <a:off x="698508" y="4354767"/>
            <a:ext cx="1521444" cy="922040"/>
          </a:xfrm>
          <a:prstGeom prst="rect">
            <a:avLst/>
          </a:prstGeom>
          <a:solidFill>
            <a:srgbClr val="58008E"/>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400" dirty="0" smtClean="0">
                <a:latin typeface="微软雅黑" pitchFamily="34" charset="-122"/>
                <a:ea typeface="微软雅黑" pitchFamily="34" charset="-122"/>
              </a:rPr>
              <a:t>诊断</a:t>
            </a:r>
            <a:endParaRPr lang="zh-CN" altLang="en-US" sz="2400" dirty="0">
              <a:latin typeface="微软雅黑" pitchFamily="34" charset="-122"/>
              <a:ea typeface="微软雅黑" pitchFamily="34" charset="-122"/>
            </a:endParaRPr>
          </a:p>
        </p:txBody>
      </p:sp>
      <p:sp>
        <p:nvSpPr>
          <p:cNvPr id="7" name="矩形 6"/>
          <p:cNvSpPr/>
          <p:nvPr/>
        </p:nvSpPr>
        <p:spPr>
          <a:xfrm>
            <a:off x="698508" y="2086264"/>
            <a:ext cx="1521444" cy="792088"/>
          </a:xfrm>
          <a:prstGeom prst="rect">
            <a:avLst/>
          </a:prstGeom>
          <a:solidFill>
            <a:srgbClr val="E40233"/>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936280" y="2251476"/>
            <a:ext cx="1500198" cy="461665"/>
          </a:xfrm>
          <a:prstGeom prst="rect">
            <a:avLst/>
          </a:prstGeom>
        </p:spPr>
        <p:txBody>
          <a:bodyPr wrap="square">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 </a:t>
            </a:r>
            <a:r>
              <a:rPr lang="zh-CN" altLang="en-US" sz="2400" dirty="0" smtClean="0">
                <a:solidFill>
                  <a:schemeClr val="bg1"/>
                </a:solidFill>
                <a:latin typeface="微软雅黑" panose="020B0503020204020204" pitchFamily="34" charset="-122"/>
                <a:ea typeface="微软雅黑" panose="020B0503020204020204" pitchFamily="34" charset="-122"/>
              </a:rPr>
              <a:t>病因</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92">
            <a:extLst>
              <a:ext uri="{FF2B5EF4-FFF2-40B4-BE49-F238E27FC236}">
                <a16:creationId xmlns="" xmlns:a16="http://schemas.microsoft.com/office/drawing/2014/main" id="{C340928B-AB52-EE4F-9A7D-5399736D4F7E}"/>
              </a:ext>
            </a:extLst>
          </p:cNvPr>
          <p:cNvSpPr txBox="1"/>
          <p:nvPr/>
        </p:nvSpPr>
        <p:spPr>
          <a:xfrm rot="21172913">
            <a:off x="70244" y="203897"/>
            <a:ext cx="2329921"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常见疾病</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10" name="TextBox 33">
            <a:extLst>
              <a:ext uri="{FF2B5EF4-FFF2-40B4-BE49-F238E27FC236}">
                <a16:creationId xmlns="" xmlns:a16="http://schemas.microsoft.com/office/drawing/2014/main" id="{61FC74BB-A919-3E46-A2FC-7AC71532D64C}"/>
              </a:ext>
            </a:extLst>
          </p:cNvPr>
          <p:cNvSpPr txBox="1"/>
          <p:nvPr/>
        </p:nvSpPr>
        <p:spPr>
          <a:xfrm>
            <a:off x="3466915" y="688636"/>
            <a:ext cx="5256583" cy="632332"/>
          </a:xfrm>
          <a:prstGeom prst="rect">
            <a:avLst/>
          </a:prstGeom>
          <a:noFill/>
        </p:spPr>
        <p:txBody>
          <a:bodyPr wrap="square" lIns="91419" tIns="45710" rIns="91419" bIns="45710" rtlCol="0">
            <a:spAutoFit/>
          </a:bodyPr>
          <a:lstStyle/>
          <a:p>
            <a:pPr algn="ctr">
              <a:lnSpc>
                <a:spcPct val="120000"/>
              </a:lnSpc>
            </a:pPr>
            <a:r>
              <a:rPr lang="zh-CN" altLang="en-US" sz="3200" b="1" dirty="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rPr>
              <a:t>尿路感染</a:t>
            </a:r>
            <a:endParaRPr lang="en-US" altLang="zh-CN" sz="3200" b="1" dirty="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矩形 10"/>
          <p:cNvSpPr/>
          <p:nvPr/>
        </p:nvSpPr>
        <p:spPr>
          <a:xfrm>
            <a:off x="698508" y="3212264"/>
            <a:ext cx="1521444" cy="862086"/>
          </a:xfrm>
          <a:prstGeom prst="rect">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400" dirty="0" smtClean="0">
                <a:latin typeface="微软雅黑" pitchFamily="34" charset="-122"/>
                <a:ea typeface="微软雅黑" pitchFamily="34" charset="-122"/>
              </a:rPr>
              <a:t>临床表现</a:t>
            </a:r>
            <a:endParaRPr lang="zh-CN" altLang="en-US" sz="2400" dirty="0">
              <a:latin typeface="微软雅黑" pitchFamily="34" charset="-122"/>
              <a:ea typeface="微软雅黑" pitchFamily="34" charset="-122"/>
            </a:endParaRPr>
          </a:p>
        </p:txBody>
      </p:sp>
      <p:sp>
        <p:nvSpPr>
          <p:cNvPr id="12" name="TextBox 12"/>
          <p:cNvSpPr txBox="1"/>
          <p:nvPr/>
        </p:nvSpPr>
        <p:spPr>
          <a:xfrm>
            <a:off x="2350790" y="3175058"/>
            <a:ext cx="8983792" cy="1126462"/>
          </a:xfrm>
          <a:prstGeom prst="rect">
            <a:avLst/>
          </a:prstGeom>
          <a:ln w="28575">
            <a:solidFill>
              <a:schemeClr val="tx2">
                <a:lumMod val="60000"/>
                <a:lumOff val="40000"/>
              </a:schemeClr>
            </a:solidFill>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pPr>
              <a:lnSpc>
                <a:spcPct val="120000"/>
              </a:lnSpc>
            </a:pPr>
            <a:r>
              <a:rPr kumimoji="1" lang="zh-CN" altLang="en-US" sz="2800" dirty="0" smtClean="0">
                <a:solidFill>
                  <a:schemeClr val="tx1"/>
                </a:solidFill>
                <a:latin typeface="华文新魏" panose="02010800040101010101" pitchFamily="2" charset="-122"/>
                <a:ea typeface="华文新魏" panose="02010800040101010101" pitchFamily="2" charset="-122"/>
              </a:rPr>
              <a:t>多见于育龄期女性、老年人、免疫力低下及尿路畸形者</a:t>
            </a:r>
            <a:endParaRPr kumimoji="1" lang="en-US" altLang="zh-CN" sz="2800" dirty="0" smtClean="0">
              <a:solidFill>
                <a:schemeClr val="tx1"/>
              </a:solidFill>
              <a:latin typeface="华文新魏" panose="02010800040101010101" pitchFamily="2" charset="-122"/>
              <a:ea typeface="华文新魏" panose="02010800040101010101" pitchFamily="2" charset="-122"/>
            </a:endParaRPr>
          </a:p>
          <a:p>
            <a:pPr>
              <a:lnSpc>
                <a:spcPct val="120000"/>
              </a:lnSpc>
            </a:pPr>
            <a:r>
              <a:rPr kumimoji="1" lang="zh-CN" altLang="en-US" sz="2800" dirty="0" smtClean="0">
                <a:solidFill>
                  <a:schemeClr val="tx1"/>
                </a:solidFill>
                <a:latin typeface="华文新魏" panose="02010800040101010101" pitchFamily="2" charset="-122"/>
                <a:ea typeface="华文新魏" panose="02010800040101010101" pitchFamily="2" charset="-122"/>
              </a:rPr>
              <a:t>尿频</a:t>
            </a:r>
            <a:r>
              <a:rPr kumimoji="1" lang="zh-CN" altLang="en-US" sz="2800" dirty="0">
                <a:solidFill>
                  <a:schemeClr val="tx1"/>
                </a:solidFill>
                <a:latin typeface="华文新魏" panose="02010800040101010101" pitchFamily="2" charset="-122"/>
                <a:ea typeface="华文新魏" panose="02010800040101010101" pitchFamily="2" charset="-122"/>
              </a:rPr>
              <a:t>、尿急、尿痛 ，腰痛</a:t>
            </a:r>
            <a:r>
              <a:rPr kumimoji="1" lang="zh-CN" altLang="en-US" sz="2800" dirty="0" smtClean="0">
                <a:solidFill>
                  <a:schemeClr val="tx1"/>
                </a:solidFill>
                <a:latin typeface="华文新魏" panose="02010800040101010101" pitchFamily="2" charset="-122"/>
                <a:ea typeface="华文新魏" panose="02010800040101010101" pitchFamily="2" charset="-122"/>
              </a:rPr>
              <a:t>，肉眼</a:t>
            </a:r>
            <a:r>
              <a:rPr kumimoji="1" lang="zh-CN" altLang="en-US" sz="2800" dirty="0">
                <a:solidFill>
                  <a:schemeClr val="tx1"/>
                </a:solidFill>
                <a:latin typeface="华文新魏" panose="02010800040101010101" pitchFamily="2" charset="-122"/>
                <a:ea typeface="华文新魏" panose="02010800040101010101" pitchFamily="2" charset="-122"/>
              </a:rPr>
              <a:t>血尿，有时伴发热</a:t>
            </a:r>
            <a:r>
              <a:rPr kumimoji="1" lang="zh-CN" altLang="en-US" sz="2800" dirty="0" smtClean="0">
                <a:solidFill>
                  <a:schemeClr val="tx2"/>
                </a:solidFill>
                <a:latin typeface="华文新魏" panose="02010800040101010101" pitchFamily="2" charset="-122"/>
                <a:ea typeface="华文新魏" panose="02010800040101010101" pitchFamily="2" charset="-122"/>
              </a:rPr>
              <a:t>。</a:t>
            </a:r>
            <a:endParaRPr kumimoji="1" lang="zh-CN" altLang="en-US" sz="2800" b="1" dirty="0">
              <a:solidFill>
                <a:schemeClr val="tx2"/>
              </a:solidFill>
              <a:latin typeface="华文新魏" panose="02010800040101010101" pitchFamily="2" charset="-122"/>
              <a:ea typeface="华文新魏" panose="02010800040101010101" pitchFamily="2"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10044" y="4301520"/>
            <a:ext cx="3470968" cy="2593794"/>
          </a:xfrm>
          <a:prstGeom prst="rect">
            <a:avLst/>
          </a:prstGeom>
        </p:spPr>
      </p:pic>
    </p:spTree>
    <p:extLst>
      <p:ext uri="{BB962C8B-B14F-4D97-AF65-F5344CB8AC3E}">
        <p14:creationId xmlns:p14="http://schemas.microsoft.com/office/powerpoint/2010/main" val="140294737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18D5ACA-62CA-46DB-AD6B-12EDD6D51A23}" type="slidenum">
              <a:rPr lang="zh-CN" altLang="en-US" smtClean="0"/>
              <a:pPr/>
              <a:t>44</a:t>
            </a:fld>
            <a:endParaRPr lang="zh-CN" altLang="en-US" dirty="0"/>
          </a:p>
        </p:txBody>
      </p:sp>
      <p:sp>
        <p:nvSpPr>
          <p:cNvPr id="3" name="TextBox 12"/>
          <p:cNvSpPr txBox="1"/>
          <p:nvPr/>
        </p:nvSpPr>
        <p:spPr>
          <a:xfrm>
            <a:off x="2457724" y="1320968"/>
            <a:ext cx="9038082" cy="2308324"/>
          </a:xfrm>
          <a:prstGeom prst="rect">
            <a:avLst/>
          </a:prstGeom>
          <a:ln w="28575">
            <a:solidFill>
              <a:srgbClr val="CC0050"/>
            </a:solidFill>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pPr>
              <a:lnSpc>
                <a:spcPct val="120000"/>
              </a:lnSpc>
            </a:pPr>
            <a:r>
              <a:rPr kumimoji="1" lang="zh-CN" altLang="en-US" sz="2400" dirty="0">
                <a:latin typeface="华文新魏" panose="02010800040101010101" pitchFamily="2" charset="-122"/>
                <a:ea typeface="华文新魏" panose="02010800040101010101" pitchFamily="2" charset="-122"/>
              </a:rPr>
              <a:t>▸</a:t>
            </a:r>
            <a:r>
              <a:rPr kumimoji="1" lang="zh-CN" altLang="en-US" sz="2400" dirty="0" smtClean="0">
                <a:latin typeface="华文新魏" panose="02010800040101010101" pitchFamily="2" charset="-122"/>
                <a:ea typeface="华文新魏" panose="02010800040101010101" pitchFamily="2" charset="-122"/>
              </a:rPr>
              <a:t>急性膀胱炎：</a:t>
            </a:r>
            <a:r>
              <a:rPr kumimoji="1" lang="en-US" altLang="zh-CN" sz="2400" dirty="0" smtClean="0">
                <a:latin typeface="华文新魏" panose="02010800040101010101" pitchFamily="2" charset="-122"/>
                <a:ea typeface="华文新魏" panose="02010800040101010101" pitchFamily="2" charset="-122"/>
              </a:rPr>
              <a:t>3</a:t>
            </a:r>
            <a:r>
              <a:rPr kumimoji="1" lang="zh-CN" altLang="en-US" sz="2400" dirty="0" smtClean="0">
                <a:latin typeface="华文新魏" panose="02010800040101010101" pitchFamily="2" charset="-122"/>
                <a:ea typeface="华文新魏" panose="02010800040101010101" pitchFamily="2" charset="-122"/>
              </a:rPr>
              <a:t>天疗法</a:t>
            </a:r>
            <a:r>
              <a:rPr kumimoji="1" lang="en-US" altLang="zh-CN" sz="2400" dirty="0" smtClean="0">
                <a:latin typeface="华文新魏" panose="02010800040101010101" pitchFamily="2" charset="-122"/>
                <a:ea typeface="华文新魏" panose="02010800040101010101" pitchFamily="2" charset="-122"/>
              </a:rPr>
              <a:t>(</a:t>
            </a:r>
            <a:r>
              <a:rPr kumimoji="1" lang="zh-CN" altLang="en-US" sz="2400" dirty="0">
                <a:latin typeface="华文新魏" panose="02010800040101010101" pitchFamily="2" charset="-122"/>
                <a:ea typeface="华文新魏" panose="02010800040101010101" pitchFamily="2" charset="-122"/>
              </a:rPr>
              <a:t>喹诺酮类</a:t>
            </a:r>
            <a:r>
              <a:rPr kumimoji="1" lang="zh-CN" altLang="en-US" sz="2400" dirty="0" smtClean="0">
                <a:latin typeface="华文新魏" panose="02010800040101010101" pitchFamily="2" charset="-122"/>
                <a:ea typeface="华文新魏" panose="02010800040101010101" pitchFamily="2" charset="-122"/>
              </a:rPr>
              <a:t>、或头孢类、半合成青霉素类任选一种）</a:t>
            </a:r>
            <a:endParaRPr kumimoji="1" lang="en-US" altLang="zh-CN" sz="2400" dirty="0" smtClean="0">
              <a:latin typeface="华文新魏" panose="02010800040101010101" pitchFamily="2" charset="-122"/>
              <a:ea typeface="华文新魏" panose="02010800040101010101" pitchFamily="2" charset="-122"/>
            </a:endParaRPr>
          </a:p>
          <a:p>
            <a:pPr>
              <a:lnSpc>
                <a:spcPct val="120000"/>
              </a:lnSpc>
            </a:pPr>
            <a:r>
              <a:rPr kumimoji="1" lang="zh-CN" altLang="en-US" sz="2400" dirty="0" smtClean="0">
                <a:latin typeface="华文新魏" panose="02010800040101010101" pitchFamily="2" charset="-122"/>
                <a:ea typeface="华文新魏" panose="02010800040101010101" pitchFamily="2" charset="-122"/>
              </a:rPr>
              <a:t>▸肾盂肾炎：</a:t>
            </a:r>
            <a:r>
              <a:rPr kumimoji="1" lang="en-US" altLang="zh-CN" sz="2400" dirty="0" smtClean="0">
                <a:latin typeface="华文新魏" panose="02010800040101010101" pitchFamily="2" charset="-122"/>
                <a:ea typeface="华文新魏" panose="02010800040101010101" pitchFamily="2" charset="-122"/>
              </a:rPr>
              <a:t>a</a:t>
            </a:r>
            <a:r>
              <a:rPr kumimoji="1" lang="zh-CN" altLang="en-US" sz="2400" dirty="0" smtClean="0">
                <a:latin typeface="华文新魏" panose="02010800040101010101" pitchFamily="2" charset="-122"/>
                <a:ea typeface="华文新魏" panose="02010800040101010101" pitchFamily="2" charset="-122"/>
              </a:rPr>
              <a:t>急性</a:t>
            </a:r>
            <a:r>
              <a:rPr kumimoji="1" lang="zh-CN" altLang="en-US" sz="2400" dirty="0">
                <a:latin typeface="华文新魏" panose="02010800040101010101" pitchFamily="2" charset="-122"/>
                <a:ea typeface="华文新魏" panose="02010800040101010101" pitchFamily="2" charset="-122"/>
              </a:rPr>
              <a:t>轻型：</a:t>
            </a:r>
            <a:r>
              <a:rPr kumimoji="1" lang="en-US" altLang="zh-CN" sz="2400" dirty="0">
                <a:latin typeface="华文新魏" panose="02010800040101010101" pitchFamily="2" charset="-122"/>
                <a:ea typeface="华文新魏" panose="02010800040101010101" pitchFamily="2" charset="-122"/>
              </a:rPr>
              <a:t>2</a:t>
            </a:r>
            <a:r>
              <a:rPr kumimoji="1" lang="zh-CN" altLang="en-US" sz="2400" dirty="0">
                <a:latin typeface="华文新魏" panose="02010800040101010101" pitchFamily="2" charset="-122"/>
                <a:ea typeface="华文新魏" panose="02010800040101010101" pitchFamily="2" charset="-122"/>
              </a:rPr>
              <a:t>周疗法</a:t>
            </a:r>
            <a:endParaRPr kumimoji="1" lang="en-US" altLang="zh-CN" sz="2400" dirty="0">
              <a:latin typeface="华文新魏" panose="02010800040101010101" pitchFamily="2" charset="-122"/>
              <a:ea typeface="华文新魏" panose="02010800040101010101" pitchFamily="2" charset="-122"/>
            </a:endParaRPr>
          </a:p>
          <a:p>
            <a:pPr>
              <a:lnSpc>
                <a:spcPct val="120000"/>
              </a:lnSpc>
            </a:pPr>
            <a:r>
              <a:rPr kumimoji="1" lang="zh-CN" altLang="en-US" sz="2400" dirty="0" smtClean="0">
                <a:latin typeface="华文新魏" panose="02010800040101010101" pitchFamily="2" charset="-122"/>
                <a:ea typeface="华文新魏" panose="02010800040101010101" pitchFamily="2" charset="-122"/>
              </a:rPr>
              <a:t>                       </a:t>
            </a:r>
            <a:r>
              <a:rPr kumimoji="1" lang="en-US" altLang="zh-CN" sz="2400" dirty="0" smtClean="0">
                <a:latin typeface="华文新魏" panose="02010800040101010101" pitchFamily="2" charset="-122"/>
                <a:ea typeface="华文新魏" panose="02010800040101010101" pitchFamily="2" charset="-122"/>
              </a:rPr>
              <a:t>b</a:t>
            </a:r>
            <a:r>
              <a:rPr kumimoji="1" lang="zh-CN" altLang="en-US" sz="2400" dirty="0" smtClean="0">
                <a:latin typeface="华文新魏" panose="02010800040101010101" pitchFamily="2" charset="-122"/>
                <a:ea typeface="华文新魏" panose="02010800040101010101" pitchFamily="2" charset="-122"/>
              </a:rPr>
              <a:t>严重</a:t>
            </a:r>
            <a:r>
              <a:rPr kumimoji="1" lang="zh-CN" altLang="en-US" sz="2400" dirty="0">
                <a:latin typeface="华文新魏" panose="02010800040101010101" pitchFamily="2" charset="-122"/>
                <a:ea typeface="华文新魏" panose="02010800040101010101" pitchFamily="2" charset="-122"/>
              </a:rPr>
              <a:t>感染全身中毒症状明显者</a:t>
            </a:r>
            <a:r>
              <a:rPr kumimoji="1" lang="zh-CN" altLang="en-US" sz="2400" dirty="0" smtClean="0">
                <a:latin typeface="华文新魏" panose="02010800040101010101" pitchFamily="2" charset="-122"/>
                <a:ea typeface="华文新魏" panose="02010800040101010101" pitchFamily="2" charset="-122"/>
              </a:rPr>
              <a:t>：静</a:t>
            </a:r>
            <a:r>
              <a:rPr kumimoji="1" lang="zh-CN" altLang="en-US" sz="2400" dirty="0">
                <a:latin typeface="华文新魏" panose="02010800040101010101" pitchFamily="2" charset="-122"/>
                <a:ea typeface="华文新魏" panose="02010800040101010101" pitchFamily="2" charset="-122"/>
              </a:rPr>
              <a:t>点抗生素治疗，经治疗好转后，可于热退后继续用药</a:t>
            </a:r>
            <a:r>
              <a:rPr kumimoji="1" lang="en-US" altLang="zh-CN" sz="2400" dirty="0">
                <a:latin typeface="华文新魏" panose="02010800040101010101" pitchFamily="2" charset="-122"/>
                <a:ea typeface="华文新魏" panose="02010800040101010101" pitchFamily="2" charset="-122"/>
              </a:rPr>
              <a:t>3</a:t>
            </a:r>
            <a:r>
              <a:rPr kumimoji="1" lang="zh-CN" altLang="en-US" sz="2400" dirty="0">
                <a:latin typeface="华文新魏" panose="02010800040101010101" pitchFamily="2" charset="-122"/>
                <a:ea typeface="华文新魏" panose="02010800040101010101" pitchFamily="2" charset="-122"/>
              </a:rPr>
              <a:t>天改为口服，完成</a:t>
            </a:r>
            <a:r>
              <a:rPr kumimoji="1" lang="en-US" altLang="zh-CN" sz="2400" dirty="0">
                <a:latin typeface="华文新魏" panose="02010800040101010101" pitchFamily="2" charset="-122"/>
                <a:ea typeface="华文新魏" panose="02010800040101010101" pitchFamily="2" charset="-122"/>
              </a:rPr>
              <a:t>2</a:t>
            </a:r>
            <a:r>
              <a:rPr kumimoji="1" lang="zh-CN" altLang="en-US" sz="2400" dirty="0">
                <a:latin typeface="华文新魏" panose="02010800040101010101" pitchFamily="2" charset="-122"/>
                <a:ea typeface="华文新魏" panose="02010800040101010101" pitchFamily="2" charset="-122"/>
              </a:rPr>
              <a:t>周</a:t>
            </a:r>
            <a:r>
              <a:rPr kumimoji="1" lang="zh-CN" altLang="en-US" sz="2400" dirty="0" smtClean="0">
                <a:latin typeface="华文新魏" panose="02010800040101010101" pitchFamily="2" charset="-122"/>
                <a:ea typeface="华文新魏" panose="02010800040101010101" pitchFamily="2" charset="-122"/>
              </a:rPr>
              <a:t>疗程</a:t>
            </a:r>
            <a:r>
              <a:rPr kumimoji="1" lang="zh-CN" altLang="en-US" sz="2400" dirty="0" smtClean="0">
                <a:latin typeface="华文新魏" panose="02010800040101010101" pitchFamily="2" charset="-122"/>
                <a:ea typeface="华文新魏" panose="02010800040101010101" pitchFamily="2" charset="-122"/>
              </a:rPr>
              <a:t>。</a:t>
            </a:r>
            <a:endParaRPr kumimoji="1" lang="en-US" altLang="zh-CN" sz="2000" dirty="0">
              <a:latin typeface="华文新魏" panose="02010800040101010101" pitchFamily="2" charset="-122"/>
              <a:ea typeface="华文新魏" panose="02010800040101010101" pitchFamily="2" charset="-122"/>
            </a:endParaRPr>
          </a:p>
        </p:txBody>
      </p:sp>
      <p:sp>
        <p:nvSpPr>
          <p:cNvPr id="7" name="矩形 6"/>
          <p:cNvSpPr/>
          <p:nvPr/>
        </p:nvSpPr>
        <p:spPr>
          <a:xfrm>
            <a:off x="685330" y="2086265"/>
            <a:ext cx="1521444" cy="792088"/>
          </a:xfrm>
          <a:prstGeom prst="rect">
            <a:avLst/>
          </a:prstGeom>
          <a:solidFill>
            <a:schemeClr val="accent6">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936280" y="2251476"/>
            <a:ext cx="1500198" cy="461665"/>
          </a:xfrm>
          <a:prstGeom prst="rect">
            <a:avLst/>
          </a:prstGeom>
        </p:spPr>
        <p:txBody>
          <a:bodyPr wrap="square">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 </a:t>
            </a:r>
            <a:r>
              <a:rPr lang="zh-CN" altLang="en-US" sz="2400" dirty="0" smtClean="0">
                <a:solidFill>
                  <a:schemeClr val="bg1"/>
                </a:solidFill>
                <a:latin typeface="微软雅黑" panose="020B0503020204020204" pitchFamily="34" charset="-122"/>
                <a:ea typeface="微软雅黑" panose="020B0503020204020204" pitchFamily="34" charset="-122"/>
              </a:rPr>
              <a:t>治疗</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92">
            <a:extLst>
              <a:ext uri="{FF2B5EF4-FFF2-40B4-BE49-F238E27FC236}">
                <a16:creationId xmlns="" xmlns:a16="http://schemas.microsoft.com/office/drawing/2014/main" id="{C340928B-AB52-EE4F-9A7D-5399736D4F7E}"/>
              </a:ext>
            </a:extLst>
          </p:cNvPr>
          <p:cNvSpPr txBox="1"/>
          <p:nvPr/>
        </p:nvSpPr>
        <p:spPr>
          <a:xfrm rot="21172913">
            <a:off x="70244" y="203897"/>
            <a:ext cx="2329921"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常见疾病</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10" name="TextBox 33">
            <a:extLst>
              <a:ext uri="{FF2B5EF4-FFF2-40B4-BE49-F238E27FC236}">
                <a16:creationId xmlns="" xmlns:a16="http://schemas.microsoft.com/office/drawing/2014/main" id="{61FC74BB-A919-3E46-A2FC-7AC71532D64C}"/>
              </a:ext>
            </a:extLst>
          </p:cNvPr>
          <p:cNvSpPr txBox="1"/>
          <p:nvPr/>
        </p:nvSpPr>
        <p:spPr>
          <a:xfrm>
            <a:off x="3466915" y="688636"/>
            <a:ext cx="5256583" cy="632332"/>
          </a:xfrm>
          <a:prstGeom prst="rect">
            <a:avLst/>
          </a:prstGeom>
          <a:noFill/>
        </p:spPr>
        <p:txBody>
          <a:bodyPr wrap="square" lIns="91419" tIns="45710" rIns="91419" bIns="45710" rtlCol="0">
            <a:spAutoFit/>
          </a:bodyPr>
          <a:lstStyle/>
          <a:p>
            <a:pPr algn="ctr">
              <a:lnSpc>
                <a:spcPct val="120000"/>
              </a:lnSpc>
            </a:pPr>
            <a:r>
              <a:rPr lang="zh-CN" altLang="en-US" sz="3200" b="1" dirty="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rPr>
              <a:t>尿路感染</a:t>
            </a:r>
            <a:endParaRPr lang="en-US" altLang="zh-CN" sz="3200" b="1" dirty="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矩形 10"/>
          <p:cNvSpPr/>
          <p:nvPr/>
        </p:nvSpPr>
        <p:spPr>
          <a:xfrm>
            <a:off x="661803" y="4714751"/>
            <a:ext cx="1521444" cy="862086"/>
          </a:xfrm>
          <a:prstGeom prst="rect">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400" dirty="0" smtClean="0">
                <a:latin typeface="微软雅黑" pitchFamily="34" charset="-122"/>
                <a:ea typeface="微软雅黑" pitchFamily="34" charset="-122"/>
              </a:rPr>
              <a:t>预防</a:t>
            </a:r>
            <a:endParaRPr lang="zh-CN" altLang="en-US" sz="2400" dirty="0">
              <a:latin typeface="微软雅黑" pitchFamily="34" charset="-122"/>
              <a:ea typeface="微软雅黑" pitchFamily="34" charset="-122"/>
            </a:endParaRPr>
          </a:p>
        </p:txBody>
      </p:sp>
      <p:sp>
        <p:nvSpPr>
          <p:cNvPr id="12" name="TextBox 12"/>
          <p:cNvSpPr txBox="1"/>
          <p:nvPr/>
        </p:nvSpPr>
        <p:spPr>
          <a:xfrm>
            <a:off x="2457724" y="4189899"/>
            <a:ext cx="9038082" cy="2291482"/>
          </a:xfrm>
          <a:prstGeom prst="rect">
            <a:avLst/>
          </a:prstGeom>
          <a:ln w="28575">
            <a:solidFill>
              <a:schemeClr val="tx2">
                <a:lumMod val="60000"/>
                <a:lumOff val="40000"/>
              </a:schemeClr>
            </a:solidFill>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pPr>
              <a:lnSpc>
                <a:spcPct val="120000"/>
              </a:lnSpc>
            </a:pPr>
            <a:r>
              <a:rPr kumimoji="1" lang="zh-CN" altLang="en-US" sz="2000" dirty="0">
                <a:latin typeface="华文新魏" panose="02010800040101010101" pitchFamily="2" charset="-122"/>
                <a:ea typeface="华文新魏" panose="02010800040101010101" pitchFamily="2" charset="-122"/>
              </a:rPr>
              <a:t>▸</a:t>
            </a:r>
            <a:r>
              <a:rPr kumimoji="1" lang="zh-CN" altLang="en-US" sz="2400" dirty="0" smtClean="0">
                <a:solidFill>
                  <a:schemeClr val="tx2"/>
                </a:solidFill>
                <a:latin typeface="华文新魏" panose="02010800040101010101" pitchFamily="2" charset="-122"/>
                <a:ea typeface="华文新魏" panose="02010800040101010101" pitchFamily="2" charset="-122"/>
              </a:rPr>
              <a:t>多</a:t>
            </a:r>
            <a:r>
              <a:rPr kumimoji="1" lang="zh-CN" altLang="en-US" sz="2400" dirty="0">
                <a:solidFill>
                  <a:schemeClr val="tx2"/>
                </a:solidFill>
                <a:latin typeface="华文新魏" panose="02010800040101010101" pitchFamily="2" charset="-122"/>
                <a:ea typeface="华文新魏" panose="02010800040101010101" pitchFamily="2" charset="-122"/>
              </a:rPr>
              <a:t>饮水、勤</a:t>
            </a:r>
            <a:r>
              <a:rPr kumimoji="1" lang="zh-CN" altLang="en-US" sz="2400" dirty="0" smtClean="0">
                <a:solidFill>
                  <a:schemeClr val="tx2"/>
                </a:solidFill>
                <a:latin typeface="华文新魏" panose="02010800040101010101" pitchFamily="2" charset="-122"/>
                <a:ea typeface="华文新魏" panose="02010800040101010101" pitchFamily="2" charset="-122"/>
              </a:rPr>
              <a:t>排尿是最有效的预防方法</a:t>
            </a:r>
            <a:endParaRPr kumimoji="1" lang="en-US" altLang="zh-CN" sz="2400" dirty="0" smtClean="0">
              <a:solidFill>
                <a:schemeClr val="tx2"/>
              </a:solidFill>
              <a:latin typeface="华文新魏" panose="02010800040101010101" pitchFamily="2" charset="-122"/>
              <a:ea typeface="华文新魏" panose="02010800040101010101" pitchFamily="2" charset="-122"/>
            </a:endParaRPr>
          </a:p>
          <a:p>
            <a:pPr>
              <a:lnSpc>
                <a:spcPct val="120000"/>
              </a:lnSpc>
            </a:pPr>
            <a:r>
              <a:rPr kumimoji="1" lang="zh-CN" altLang="en-US" sz="2400" dirty="0">
                <a:latin typeface="华文新魏" panose="02010800040101010101" pitchFamily="2" charset="-122"/>
                <a:ea typeface="华文新魏" panose="02010800040101010101" pitchFamily="2" charset="-122"/>
              </a:rPr>
              <a:t>▸</a:t>
            </a:r>
            <a:r>
              <a:rPr kumimoji="1" lang="zh-CN" altLang="en-US" sz="2400" dirty="0" smtClean="0">
                <a:solidFill>
                  <a:schemeClr val="tx1"/>
                </a:solidFill>
                <a:latin typeface="华文新魏" panose="02010800040101010101" pitchFamily="2" charset="-122"/>
                <a:ea typeface="华文新魏" panose="02010800040101010101" pitchFamily="2" charset="-122"/>
              </a:rPr>
              <a:t>注意</a:t>
            </a:r>
            <a:r>
              <a:rPr kumimoji="1" lang="zh-CN" altLang="en-US" sz="2400" dirty="0">
                <a:solidFill>
                  <a:schemeClr val="tx1"/>
                </a:solidFill>
                <a:latin typeface="华文新魏" panose="02010800040101010101" pitchFamily="2" charset="-122"/>
                <a:ea typeface="华文新魏" panose="02010800040101010101" pitchFamily="2" charset="-122"/>
              </a:rPr>
              <a:t>会阴部</a:t>
            </a:r>
            <a:r>
              <a:rPr kumimoji="1" lang="zh-CN" altLang="en-US" sz="2400" dirty="0" smtClean="0">
                <a:solidFill>
                  <a:schemeClr val="tx1"/>
                </a:solidFill>
                <a:latin typeface="华文新魏" panose="02010800040101010101" pitchFamily="2" charset="-122"/>
                <a:ea typeface="华文新魏" panose="02010800040101010101" pitchFamily="2" charset="-122"/>
              </a:rPr>
              <a:t>卫生</a:t>
            </a:r>
            <a:endParaRPr kumimoji="1" lang="en-US" altLang="zh-CN" sz="2400" dirty="0" smtClean="0">
              <a:solidFill>
                <a:schemeClr val="tx1"/>
              </a:solidFill>
              <a:latin typeface="华文新魏" panose="02010800040101010101" pitchFamily="2" charset="-122"/>
              <a:ea typeface="华文新魏" panose="02010800040101010101" pitchFamily="2" charset="-122"/>
            </a:endParaRPr>
          </a:p>
          <a:p>
            <a:pPr>
              <a:lnSpc>
                <a:spcPct val="120000"/>
              </a:lnSpc>
            </a:pPr>
            <a:r>
              <a:rPr kumimoji="1" lang="zh-CN" altLang="en-US" sz="2400" dirty="0">
                <a:solidFill>
                  <a:schemeClr val="tx1"/>
                </a:solidFill>
                <a:latin typeface="华文新魏" panose="02010800040101010101" pitchFamily="2" charset="-122"/>
                <a:ea typeface="华文新魏" panose="02010800040101010101" pitchFamily="2" charset="-122"/>
              </a:rPr>
              <a:t>▸</a:t>
            </a:r>
            <a:r>
              <a:rPr kumimoji="1" lang="zh-CN" altLang="en-US" sz="2400" dirty="0" smtClean="0">
                <a:solidFill>
                  <a:schemeClr val="tx1"/>
                </a:solidFill>
                <a:latin typeface="华文新魏" panose="02010800040101010101" pitchFamily="2" charset="-122"/>
                <a:ea typeface="华文新魏" panose="02010800040101010101" pitchFamily="2" charset="-122"/>
              </a:rPr>
              <a:t>及时</a:t>
            </a:r>
            <a:r>
              <a:rPr kumimoji="1" lang="zh-CN" altLang="en-US" sz="2400" dirty="0">
                <a:solidFill>
                  <a:schemeClr val="tx1"/>
                </a:solidFill>
                <a:latin typeface="华文新魏" panose="02010800040101010101" pitchFamily="2" charset="-122"/>
                <a:ea typeface="华文新魏" panose="02010800040101010101" pitchFamily="2" charset="-122"/>
              </a:rPr>
              <a:t>治疗诱发尿路感染的</a:t>
            </a:r>
            <a:r>
              <a:rPr kumimoji="1" lang="zh-CN" altLang="en-US" sz="2400" dirty="0" smtClean="0">
                <a:solidFill>
                  <a:schemeClr val="tx1"/>
                </a:solidFill>
                <a:latin typeface="华文新魏" panose="02010800040101010101" pitchFamily="2" charset="-122"/>
                <a:ea typeface="华文新魏" panose="02010800040101010101" pitchFamily="2" charset="-122"/>
              </a:rPr>
              <a:t>疾病</a:t>
            </a:r>
            <a:endParaRPr kumimoji="1" lang="en-US" altLang="zh-CN" sz="2400" dirty="0" smtClean="0">
              <a:solidFill>
                <a:schemeClr val="tx1"/>
              </a:solidFill>
              <a:latin typeface="华文新魏" panose="02010800040101010101" pitchFamily="2" charset="-122"/>
              <a:ea typeface="华文新魏" panose="02010800040101010101" pitchFamily="2" charset="-122"/>
            </a:endParaRPr>
          </a:p>
          <a:p>
            <a:pPr>
              <a:lnSpc>
                <a:spcPct val="120000"/>
              </a:lnSpc>
            </a:pPr>
            <a:r>
              <a:rPr kumimoji="1" lang="zh-CN" altLang="en-US" sz="2400" dirty="0" smtClean="0">
                <a:latin typeface="华文新魏" panose="02010800040101010101" pitchFamily="2" charset="-122"/>
                <a:ea typeface="华文新魏" panose="02010800040101010101" pitchFamily="2" charset="-122"/>
              </a:rPr>
              <a:t>▸</a:t>
            </a:r>
            <a:r>
              <a:rPr kumimoji="1" lang="zh-CN" altLang="en-US" sz="2400" dirty="0" smtClean="0">
                <a:solidFill>
                  <a:schemeClr val="tx2"/>
                </a:solidFill>
                <a:latin typeface="华文新魏" panose="02010800040101010101" pitchFamily="2" charset="-122"/>
                <a:ea typeface="华文新魏" panose="02010800040101010101" pitchFamily="2" charset="-122"/>
              </a:rPr>
              <a:t>与性生活有关的尿路感染，应于性交后立即排尿，并口服一次常用量抗生素</a:t>
            </a:r>
            <a:endParaRPr kumimoji="1" lang="zh-CN" altLang="en-US" sz="2400" b="1" dirty="0">
              <a:solidFill>
                <a:schemeClr val="tx2"/>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78479890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92">
            <a:extLst>
              <a:ext uri="{FF2B5EF4-FFF2-40B4-BE49-F238E27FC236}">
                <a16:creationId xmlns="" xmlns:a16="http://schemas.microsoft.com/office/drawing/2014/main" id="{ADA3F542-D817-CF42-A609-912ACC9F96B3}"/>
              </a:ext>
            </a:extLst>
          </p:cNvPr>
          <p:cNvSpPr txBox="1"/>
          <p:nvPr/>
        </p:nvSpPr>
        <p:spPr>
          <a:xfrm rot="21172913">
            <a:off x="70244" y="203897"/>
            <a:ext cx="2329921"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常见疾病</a:t>
            </a:r>
            <a:r>
              <a:rPr lang="en-US" altLang="zh-CN"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2</a:t>
            </a:r>
            <a:endParaRPr lang="en-US" altLang="zh-CN"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28" name="TextBox 33">
            <a:extLst>
              <a:ext uri="{FF2B5EF4-FFF2-40B4-BE49-F238E27FC236}">
                <a16:creationId xmlns="" xmlns:a16="http://schemas.microsoft.com/office/drawing/2014/main" id="{DF1739A2-10B6-4D46-85BD-C5008609C7BC}"/>
              </a:ext>
            </a:extLst>
          </p:cNvPr>
          <p:cNvSpPr txBox="1"/>
          <p:nvPr/>
        </p:nvSpPr>
        <p:spPr>
          <a:xfrm>
            <a:off x="4006974" y="613527"/>
            <a:ext cx="4161887" cy="757110"/>
          </a:xfrm>
          <a:prstGeom prst="rect">
            <a:avLst/>
          </a:prstGeom>
          <a:noFill/>
        </p:spPr>
        <p:txBody>
          <a:bodyPr wrap="square" lIns="91419" tIns="45710" rIns="91419" bIns="45710" rtlCol="0">
            <a:spAutoFit/>
          </a:bodyPr>
          <a:lstStyle/>
          <a:p>
            <a:pPr algn="ctr">
              <a:lnSpc>
                <a:spcPct val="120000"/>
              </a:lnSpc>
            </a:pPr>
            <a:r>
              <a:rPr lang="zh-CN" altLang="en-US" sz="3600" b="1" dirty="0" smtClean="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rPr>
              <a:t>皮肤系统疾病</a:t>
            </a:r>
            <a:endParaRPr lang="en-US" altLang="zh-CN" sz="3600" b="1" dirty="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灯片编号占位符 5">
            <a:extLst>
              <a:ext uri="{FF2B5EF4-FFF2-40B4-BE49-F238E27FC236}">
                <a16:creationId xmlns="" xmlns:a16="http://schemas.microsoft.com/office/drawing/2014/main" id="{79240C64-A5E7-4448-921A-8A0FF9ACBCCD}"/>
              </a:ext>
            </a:extLst>
          </p:cNvPr>
          <p:cNvSpPr>
            <a:spLocks noGrp="1"/>
          </p:cNvSpPr>
          <p:nvPr>
            <p:ph type="sldNum" sz="quarter" idx="12"/>
          </p:nvPr>
        </p:nvSpPr>
        <p:spPr/>
        <p:txBody>
          <a:bodyPr/>
          <a:lstStyle/>
          <a:p>
            <a:fld id="{118D5ACA-62CA-46DB-AD6B-12EDD6D51A23}" type="slidenum">
              <a:rPr lang="zh-CN" altLang="en-US" smtClean="0"/>
              <a:pPr/>
              <a:t>45</a:t>
            </a:fld>
            <a:endParaRPr lang="zh-CN" altLang="en-US" dirty="0"/>
          </a:p>
        </p:txBody>
      </p:sp>
      <p:sp>
        <p:nvSpPr>
          <p:cNvPr id="11" name="矩形 10"/>
          <p:cNvSpPr/>
          <p:nvPr/>
        </p:nvSpPr>
        <p:spPr>
          <a:xfrm>
            <a:off x="2350790" y="1335438"/>
            <a:ext cx="8929750" cy="769441"/>
          </a:xfrm>
          <a:prstGeom prst="rect">
            <a:avLst/>
          </a:prstGeom>
        </p:spPr>
        <p:txBody>
          <a:bodyPr wrap="square">
            <a:spAutoFit/>
          </a:bodyPr>
          <a:lstStyle/>
          <a:p>
            <a:endParaRPr lang="zh-CN" altLang="en-US" sz="2400" b="1" dirty="0" smtClean="0">
              <a:latin typeface="华文新魏" pitchFamily="2" charset="-122"/>
              <a:ea typeface="华文新魏" pitchFamily="2" charset="-122"/>
            </a:endParaRPr>
          </a:p>
          <a:p>
            <a:endParaRPr lang="zh-CN" altLang="en-US" sz="2000" b="1" dirty="0"/>
          </a:p>
        </p:txBody>
      </p:sp>
      <p:grpSp>
        <p:nvGrpSpPr>
          <p:cNvPr id="10" name="组合 9"/>
          <p:cNvGrpSpPr/>
          <p:nvPr/>
        </p:nvGrpSpPr>
        <p:grpSpPr>
          <a:xfrm>
            <a:off x="694606" y="2421682"/>
            <a:ext cx="636788" cy="2582192"/>
            <a:chOff x="5785" y="3347"/>
            <a:chExt cx="2442" cy="4489"/>
          </a:xfrm>
        </p:grpSpPr>
        <p:grpSp>
          <p:nvGrpSpPr>
            <p:cNvPr id="12" name="组合 11"/>
            <p:cNvGrpSpPr/>
            <p:nvPr>
              <p:custDataLst>
                <p:tags r:id="rId1"/>
              </p:custDataLst>
            </p:nvPr>
          </p:nvGrpSpPr>
          <p:grpSpPr>
            <a:xfrm>
              <a:off x="5785" y="3347"/>
              <a:ext cx="547" cy="474"/>
              <a:chOff x="7680326" y="3319463"/>
              <a:chExt cx="463550" cy="401637"/>
            </a:xfrm>
            <a:solidFill>
              <a:srgbClr val="FFFFFF"/>
            </a:solidFill>
          </p:grpSpPr>
          <p:sp>
            <p:nvSpPr>
              <p:cNvPr id="41" name="Freeform 104"/>
              <p:cNvSpPr/>
              <p:nvPr/>
            </p:nvSpPr>
            <p:spPr bwMode="auto">
              <a:xfrm>
                <a:off x="7743826" y="3382963"/>
                <a:ext cx="68263" cy="66675"/>
              </a:xfrm>
              <a:custGeom>
                <a:avLst/>
                <a:gdLst>
                  <a:gd name="T0" fmla="*/ 25 w 37"/>
                  <a:gd name="T1" fmla="*/ 34 h 36"/>
                  <a:gd name="T2" fmla="*/ 29 w 37"/>
                  <a:gd name="T3" fmla="*/ 36 h 36"/>
                  <a:gd name="T4" fmla="*/ 34 w 37"/>
                  <a:gd name="T5" fmla="*/ 34 h 36"/>
                  <a:gd name="T6" fmla="*/ 34 w 37"/>
                  <a:gd name="T7" fmla="*/ 25 h 36"/>
                  <a:gd name="T8" fmla="*/ 29 w 37"/>
                  <a:gd name="T9" fmla="*/ 20 h 36"/>
                  <a:gd name="T10" fmla="*/ 12 w 37"/>
                  <a:gd name="T11" fmla="*/ 3 h 36"/>
                  <a:gd name="T12" fmla="*/ 3 w 37"/>
                  <a:gd name="T13" fmla="*/ 3 h 36"/>
                  <a:gd name="T14" fmla="*/ 3 w 37"/>
                  <a:gd name="T15" fmla="*/ 12 h 36"/>
                  <a:gd name="T16" fmla="*/ 25 w 37"/>
                  <a:gd name="T17" fmla="*/ 3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6">
                    <a:moveTo>
                      <a:pt x="25" y="34"/>
                    </a:moveTo>
                    <a:cubicBezTo>
                      <a:pt x="26" y="35"/>
                      <a:pt x="27" y="36"/>
                      <a:pt x="29" y="36"/>
                    </a:cubicBezTo>
                    <a:cubicBezTo>
                      <a:pt x="31" y="36"/>
                      <a:pt x="33" y="36"/>
                      <a:pt x="34" y="34"/>
                    </a:cubicBezTo>
                    <a:cubicBezTo>
                      <a:pt x="37" y="32"/>
                      <a:pt x="37" y="28"/>
                      <a:pt x="34" y="25"/>
                    </a:cubicBezTo>
                    <a:cubicBezTo>
                      <a:pt x="29" y="20"/>
                      <a:pt x="29" y="20"/>
                      <a:pt x="29" y="20"/>
                    </a:cubicBezTo>
                    <a:cubicBezTo>
                      <a:pt x="12" y="3"/>
                      <a:pt x="12" y="3"/>
                      <a:pt x="12" y="3"/>
                    </a:cubicBezTo>
                    <a:cubicBezTo>
                      <a:pt x="9" y="0"/>
                      <a:pt x="5" y="0"/>
                      <a:pt x="3" y="3"/>
                    </a:cubicBezTo>
                    <a:cubicBezTo>
                      <a:pt x="0" y="5"/>
                      <a:pt x="0" y="9"/>
                      <a:pt x="3" y="12"/>
                    </a:cubicBezTo>
                    <a:lnTo>
                      <a:pt x="25"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2" name="Freeform 105"/>
              <p:cNvSpPr/>
              <p:nvPr/>
            </p:nvSpPr>
            <p:spPr bwMode="auto">
              <a:xfrm>
                <a:off x="7900988" y="3319463"/>
                <a:ext cx="23813" cy="82550"/>
              </a:xfrm>
              <a:custGeom>
                <a:avLst/>
                <a:gdLst>
                  <a:gd name="T0" fmla="*/ 6 w 13"/>
                  <a:gd name="T1" fmla="*/ 45 h 45"/>
                  <a:gd name="T2" fmla="*/ 7 w 13"/>
                  <a:gd name="T3" fmla="*/ 45 h 45"/>
                  <a:gd name="T4" fmla="*/ 13 w 13"/>
                  <a:gd name="T5" fmla="*/ 38 h 45"/>
                  <a:gd name="T6" fmla="*/ 13 w 13"/>
                  <a:gd name="T7" fmla="*/ 7 h 45"/>
                  <a:gd name="T8" fmla="*/ 7 w 13"/>
                  <a:gd name="T9" fmla="*/ 0 h 45"/>
                  <a:gd name="T10" fmla="*/ 6 w 13"/>
                  <a:gd name="T11" fmla="*/ 0 h 45"/>
                  <a:gd name="T12" fmla="*/ 0 w 13"/>
                  <a:gd name="T13" fmla="*/ 7 h 45"/>
                  <a:gd name="T14" fmla="*/ 0 w 13"/>
                  <a:gd name="T15" fmla="*/ 38 h 45"/>
                  <a:gd name="T16" fmla="*/ 6 w 13"/>
                  <a:gd name="T17"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5">
                    <a:moveTo>
                      <a:pt x="6" y="45"/>
                    </a:moveTo>
                    <a:cubicBezTo>
                      <a:pt x="7" y="45"/>
                      <a:pt x="7" y="45"/>
                      <a:pt x="7" y="45"/>
                    </a:cubicBezTo>
                    <a:cubicBezTo>
                      <a:pt x="10" y="45"/>
                      <a:pt x="13" y="42"/>
                      <a:pt x="13" y="38"/>
                    </a:cubicBezTo>
                    <a:cubicBezTo>
                      <a:pt x="13" y="7"/>
                      <a:pt x="13" y="7"/>
                      <a:pt x="13" y="7"/>
                    </a:cubicBezTo>
                    <a:cubicBezTo>
                      <a:pt x="13" y="3"/>
                      <a:pt x="10" y="0"/>
                      <a:pt x="7" y="0"/>
                    </a:cubicBezTo>
                    <a:cubicBezTo>
                      <a:pt x="6" y="0"/>
                      <a:pt x="6" y="0"/>
                      <a:pt x="6" y="0"/>
                    </a:cubicBezTo>
                    <a:cubicBezTo>
                      <a:pt x="3" y="1"/>
                      <a:pt x="0" y="4"/>
                      <a:pt x="0" y="7"/>
                    </a:cubicBezTo>
                    <a:cubicBezTo>
                      <a:pt x="0" y="38"/>
                      <a:pt x="0" y="38"/>
                      <a:pt x="0" y="38"/>
                    </a:cubicBezTo>
                    <a:cubicBezTo>
                      <a:pt x="0" y="42"/>
                      <a:pt x="3" y="45"/>
                      <a:pt x="6"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3" name="Freeform 106"/>
              <p:cNvSpPr/>
              <p:nvPr/>
            </p:nvSpPr>
            <p:spPr bwMode="auto">
              <a:xfrm>
                <a:off x="8015288" y="3382963"/>
                <a:ext cx="66675" cy="66675"/>
              </a:xfrm>
              <a:custGeom>
                <a:avLst/>
                <a:gdLst>
                  <a:gd name="T0" fmla="*/ 7 w 37"/>
                  <a:gd name="T1" fmla="*/ 36 h 36"/>
                  <a:gd name="T2" fmla="*/ 12 w 37"/>
                  <a:gd name="T3" fmla="*/ 34 h 36"/>
                  <a:gd name="T4" fmla="*/ 34 w 37"/>
                  <a:gd name="T5" fmla="*/ 12 h 36"/>
                  <a:gd name="T6" fmla="*/ 34 w 37"/>
                  <a:gd name="T7" fmla="*/ 3 h 36"/>
                  <a:gd name="T8" fmla="*/ 25 w 37"/>
                  <a:gd name="T9" fmla="*/ 3 h 36"/>
                  <a:gd name="T10" fmla="*/ 7 w 37"/>
                  <a:gd name="T11" fmla="*/ 20 h 36"/>
                  <a:gd name="T12" fmla="*/ 3 w 37"/>
                  <a:gd name="T13" fmla="*/ 25 h 36"/>
                  <a:gd name="T14" fmla="*/ 3 w 37"/>
                  <a:gd name="T15" fmla="*/ 34 h 36"/>
                  <a:gd name="T16" fmla="*/ 7 w 37"/>
                  <a:gd name="T1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6">
                    <a:moveTo>
                      <a:pt x="7" y="36"/>
                    </a:moveTo>
                    <a:cubicBezTo>
                      <a:pt x="9" y="36"/>
                      <a:pt x="10" y="36"/>
                      <a:pt x="12" y="34"/>
                    </a:cubicBezTo>
                    <a:cubicBezTo>
                      <a:pt x="34" y="12"/>
                      <a:pt x="34" y="12"/>
                      <a:pt x="34" y="12"/>
                    </a:cubicBezTo>
                    <a:cubicBezTo>
                      <a:pt x="37" y="9"/>
                      <a:pt x="37" y="5"/>
                      <a:pt x="34" y="3"/>
                    </a:cubicBezTo>
                    <a:cubicBezTo>
                      <a:pt x="31" y="0"/>
                      <a:pt x="27" y="0"/>
                      <a:pt x="25" y="3"/>
                    </a:cubicBezTo>
                    <a:cubicBezTo>
                      <a:pt x="7" y="20"/>
                      <a:pt x="7" y="20"/>
                      <a:pt x="7" y="20"/>
                    </a:cubicBezTo>
                    <a:cubicBezTo>
                      <a:pt x="3" y="25"/>
                      <a:pt x="3" y="25"/>
                      <a:pt x="3" y="25"/>
                    </a:cubicBezTo>
                    <a:cubicBezTo>
                      <a:pt x="0" y="28"/>
                      <a:pt x="0" y="32"/>
                      <a:pt x="3" y="34"/>
                    </a:cubicBezTo>
                    <a:cubicBezTo>
                      <a:pt x="4" y="36"/>
                      <a:pt x="6" y="36"/>
                      <a:pt x="7"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4" name="Freeform 107"/>
              <p:cNvSpPr/>
              <p:nvPr/>
            </p:nvSpPr>
            <p:spPr bwMode="auto">
              <a:xfrm>
                <a:off x="7680326" y="3540125"/>
                <a:ext cx="82550" cy="23812"/>
              </a:xfrm>
              <a:custGeom>
                <a:avLst/>
                <a:gdLst>
                  <a:gd name="T0" fmla="*/ 45 w 45"/>
                  <a:gd name="T1" fmla="*/ 7 h 13"/>
                  <a:gd name="T2" fmla="*/ 38 w 45"/>
                  <a:gd name="T3" fmla="*/ 0 h 13"/>
                  <a:gd name="T4" fmla="*/ 7 w 45"/>
                  <a:gd name="T5" fmla="*/ 0 h 13"/>
                  <a:gd name="T6" fmla="*/ 0 w 45"/>
                  <a:gd name="T7" fmla="*/ 7 h 13"/>
                  <a:gd name="T8" fmla="*/ 7 w 45"/>
                  <a:gd name="T9" fmla="*/ 13 h 13"/>
                  <a:gd name="T10" fmla="*/ 38 w 45"/>
                  <a:gd name="T11" fmla="*/ 13 h 13"/>
                  <a:gd name="T12" fmla="*/ 45 w 45"/>
                  <a:gd name="T13" fmla="*/ 7 h 13"/>
                </a:gdLst>
                <a:ahLst/>
                <a:cxnLst>
                  <a:cxn ang="0">
                    <a:pos x="T0" y="T1"/>
                  </a:cxn>
                  <a:cxn ang="0">
                    <a:pos x="T2" y="T3"/>
                  </a:cxn>
                  <a:cxn ang="0">
                    <a:pos x="T4" y="T5"/>
                  </a:cxn>
                  <a:cxn ang="0">
                    <a:pos x="T6" y="T7"/>
                  </a:cxn>
                  <a:cxn ang="0">
                    <a:pos x="T8" y="T9"/>
                  </a:cxn>
                  <a:cxn ang="0">
                    <a:pos x="T10" y="T11"/>
                  </a:cxn>
                  <a:cxn ang="0">
                    <a:pos x="T12" y="T13"/>
                  </a:cxn>
                </a:cxnLst>
                <a:rect l="0" t="0" r="r" b="b"/>
                <a:pathLst>
                  <a:path w="45" h="13">
                    <a:moveTo>
                      <a:pt x="45" y="7"/>
                    </a:moveTo>
                    <a:cubicBezTo>
                      <a:pt x="45" y="3"/>
                      <a:pt x="42" y="0"/>
                      <a:pt x="38" y="0"/>
                    </a:cubicBezTo>
                    <a:cubicBezTo>
                      <a:pt x="7" y="0"/>
                      <a:pt x="7" y="0"/>
                      <a:pt x="7" y="0"/>
                    </a:cubicBezTo>
                    <a:cubicBezTo>
                      <a:pt x="3" y="0"/>
                      <a:pt x="0" y="3"/>
                      <a:pt x="0" y="7"/>
                    </a:cubicBezTo>
                    <a:cubicBezTo>
                      <a:pt x="0" y="11"/>
                      <a:pt x="3" y="13"/>
                      <a:pt x="7" y="13"/>
                    </a:cubicBezTo>
                    <a:cubicBezTo>
                      <a:pt x="38" y="13"/>
                      <a:pt x="38" y="13"/>
                      <a:pt x="38" y="13"/>
                    </a:cubicBezTo>
                    <a:cubicBezTo>
                      <a:pt x="42" y="13"/>
                      <a:pt x="45" y="11"/>
                      <a:pt x="45"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5" name="Freeform 108"/>
              <p:cNvSpPr/>
              <p:nvPr/>
            </p:nvSpPr>
            <p:spPr bwMode="auto">
              <a:xfrm>
                <a:off x="8064501" y="3540125"/>
                <a:ext cx="79375" cy="23812"/>
              </a:xfrm>
              <a:custGeom>
                <a:avLst/>
                <a:gdLst>
                  <a:gd name="T0" fmla="*/ 38 w 44"/>
                  <a:gd name="T1" fmla="*/ 0 h 13"/>
                  <a:gd name="T2" fmla="*/ 6 w 44"/>
                  <a:gd name="T3" fmla="*/ 0 h 13"/>
                  <a:gd name="T4" fmla="*/ 0 w 44"/>
                  <a:gd name="T5" fmla="*/ 7 h 13"/>
                  <a:gd name="T6" fmla="*/ 6 w 44"/>
                  <a:gd name="T7" fmla="*/ 13 h 13"/>
                  <a:gd name="T8" fmla="*/ 38 w 44"/>
                  <a:gd name="T9" fmla="*/ 13 h 13"/>
                  <a:gd name="T10" fmla="*/ 44 w 44"/>
                  <a:gd name="T11" fmla="*/ 7 h 13"/>
                  <a:gd name="T12" fmla="*/ 38 w 44"/>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44" h="13">
                    <a:moveTo>
                      <a:pt x="38" y="0"/>
                    </a:moveTo>
                    <a:cubicBezTo>
                      <a:pt x="6" y="0"/>
                      <a:pt x="6" y="0"/>
                      <a:pt x="6" y="0"/>
                    </a:cubicBezTo>
                    <a:cubicBezTo>
                      <a:pt x="3" y="0"/>
                      <a:pt x="0" y="3"/>
                      <a:pt x="0" y="7"/>
                    </a:cubicBezTo>
                    <a:cubicBezTo>
                      <a:pt x="0" y="11"/>
                      <a:pt x="3" y="13"/>
                      <a:pt x="6" y="13"/>
                    </a:cubicBezTo>
                    <a:cubicBezTo>
                      <a:pt x="38" y="13"/>
                      <a:pt x="38" y="13"/>
                      <a:pt x="38" y="13"/>
                    </a:cubicBezTo>
                    <a:cubicBezTo>
                      <a:pt x="41" y="13"/>
                      <a:pt x="44" y="11"/>
                      <a:pt x="44" y="7"/>
                    </a:cubicBezTo>
                    <a:cubicBezTo>
                      <a:pt x="44" y="3"/>
                      <a:pt x="41" y="0"/>
                      <a:pt x="3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6" name="Freeform 109"/>
              <p:cNvSpPr/>
              <p:nvPr/>
            </p:nvSpPr>
            <p:spPr bwMode="auto">
              <a:xfrm>
                <a:off x="8015288" y="3656013"/>
                <a:ext cx="66675" cy="65087"/>
              </a:xfrm>
              <a:custGeom>
                <a:avLst/>
                <a:gdLst>
                  <a:gd name="T0" fmla="*/ 12 w 37"/>
                  <a:gd name="T1" fmla="*/ 2 h 36"/>
                  <a:gd name="T2" fmla="*/ 7 w 37"/>
                  <a:gd name="T3" fmla="*/ 0 h 36"/>
                  <a:gd name="T4" fmla="*/ 3 w 37"/>
                  <a:gd name="T5" fmla="*/ 2 h 36"/>
                  <a:gd name="T6" fmla="*/ 3 w 37"/>
                  <a:gd name="T7" fmla="*/ 11 h 36"/>
                  <a:gd name="T8" fmla="*/ 7 w 37"/>
                  <a:gd name="T9" fmla="*/ 16 h 36"/>
                  <a:gd name="T10" fmla="*/ 25 w 37"/>
                  <a:gd name="T11" fmla="*/ 33 h 36"/>
                  <a:gd name="T12" fmla="*/ 34 w 37"/>
                  <a:gd name="T13" fmla="*/ 33 h 36"/>
                  <a:gd name="T14" fmla="*/ 34 w 37"/>
                  <a:gd name="T15" fmla="*/ 24 h 36"/>
                  <a:gd name="T16" fmla="*/ 12 w 37"/>
                  <a:gd name="T17"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6">
                    <a:moveTo>
                      <a:pt x="12" y="2"/>
                    </a:moveTo>
                    <a:cubicBezTo>
                      <a:pt x="10" y="0"/>
                      <a:pt x="9" y="0"/>
                      <a:pt x="7" y="0"/>
                    </a:cubicBezTo>
                    <a:cubicBezTo>
                      <a:pt x="6" y="0"/>
                      <a:pt x="4" y="0"/>
                      <a:pt x="3" y="2"/>
                    </a:cubicBezTo>
                    <a:cubicBezTo>
                      <a:pt x="0" y="4"/>
                      <a:pt x="0" y="8"/>
                      <a:pt x="3" y="11"/>
                    </a:cubicBezTo>
                    <a:cubicBezTo>
                      <a:pt x="7" y="16"/>
                      <a:pt x="7" y="16"/>
                      <a:pt x="7" y="16"/>
                    </a:cubicBezTo>
                    <a:cubicBezTo>
                      <a:pt x="25" y="33"/>
                      <a:pt x="25" y="33"/>
                      <a:pt x="25" y="33"/>
                    </a:cubicBezTo>
                    <a:cubicBezTo>
                      <a:pt x="27" y="36"/>
                      <a:pt x="31" y="36"/>
                      <a:pt x="34" y="33"/>
                    </a:cubicBezTo>
                    <a:cubicBezTo>
                      <a:pt x="37" y="31"/>
                      <a:pt x="37" y="26"/>
                      <a:pt x="34" y="24"/>
                    </a:cubicBezTo>
                    <a:lnTo>
                      <a:pt x="1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7" name="Freeform 110"/>
              <p:cNvSpPr/>
              <p:nvPr/>
            </p:nvSpPr>
            <p:spPr bwMode="auto">
              <a:xfrm>
                <a:off x="7743826" y="3656013"/>
                <a:ext cx="68263" cy="65087"/>
              </a:xfrm>
              <a:custGeom>
                <a:avLst/>
                <a:gdLst>
                  <a:gd name="T0" fmla="*/ 29 w 37"/>
                  <a:gd name="T1" fmla="*/ 0 h 36"/>
                  <a:gd name="T2" fmla="*/ 25 w 37"/>
                  <a:gd name="T3" fmla="*/ 2 h 36"/>
                  <a:gd name="T4" fmla="*/ 3 w 37"/>
                  <a:gd name="T5" fmla="*/ 24 h 36"/>
                  <a:gd name="T6" fmla="*/ 3 w 37"/>
                  <a:gd name="T7" fmla="*/ 33 h 36"/>
                  <a:gd name="T8" fmla="*/ 12 w 37"/>
                  <a:gd name="T9" fmla="*/ 33 h 36"/>
                  <a:gd name="T10" fmla="*/ 29 w 37"/>
                  <a:gd name="T11" fmla="*/ 16 h 36"/>
                  <a:gd name="T12" fmla="*/ 34 w 37"/>
                  <a:gd name="T13" fmla="*/ 11 h 36"/>
                  <a:gd name="T14" fmla="*/ 34 w 37"/>
                  <a:gd name="T15" fmla="*/ 2 h 36"/>
                  <a:gd name="T16" fmla="*/ 29 w 37"/>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6">
                    <a:moveTo>
                      <a:pt x="29" y="0"/>
                    </a:moveTo>
                    <a:cubicBezTo>
                      <a:pt x="27" y="0"/>
                      <a:pt x="26" y="0"/>
                      <a:pt x="25" y="2"/>
                    </a:cubicBezTo>
                    <a:cubicBezTo>
                      <a:pt x="3" y="24"/>
                      <a:pt x="3" y="24"/>
                      <a:pt x="3" y="24"/>
                    </a:cubicBezTo>
                    <a:cubicBezTo>
                      <a:pt x="0" y="26"/>
                      <a:pt x="0" y="31"/>
                      <a:pt x="3" y="33"/>
                    </a:cubicBezTo>
                    <a:cubicBezTo>
                      <a:pt x="5" y="36"/>
                      <a:pt x="9" y="36"/>
                      <a:pt x="12" y="33"/>
                    </a:cubicBezTo>
                    <a:cubicBezTo>
                      <a:pt x="29" y="16"/>
                      <a:pt x="29" y="16"/>
                      <a:pt x="29" y="16"/>
                    </a:cubicBezTo>
                    <a:cubicBezTo>
                      <a:pt x="34" y="11"/>
                      <a:pt x="34" y="11"/>
                      <a:pt x="34" y="11"/>
                    </a:cubicBezTo>
                    <a:cubicBezTo>
                      <a:pt x="37" y="8"/>
                      <a:pt x="37" y="4"/>
                      <a:pt x="34" y="2"/>
                    </a:cubicBezTo>
                    <a:cubicBezTo>
                      <a:pt x="33" y="0"/>
                      <a:pt x="31" y="0"/>
                      <a:pt x="2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nvGrpSpPr>
            <p:cNvPr id="14" name="组合 13"/>
            <p:cNvGrpSpPr/>
            <p:nvPr>
              <p:custDataLst>
                <p:tags r:id="rId2"/>
              </p:custDataLst>
            </p:nvPr>
          </p:nvGrpSpPr>
          <p:grpSpPr>
            <a:xfrm>
              <a:off x="7589" y="7272"/>
              <a:ext cx="638" cy="564"/>
              <a:chOff x="6427788" y="3384550"/>
              <a:chExt cx="1144587" cy="1011238"/>
            </a:xfrm>
            <a:solidFill>
              <a:srgbClr val="FFFFFF"/>
            </a:solidFill>
          </p:grpSpPr>
          <p:sp>
            <p:nvSpPr>
              <p:cNvPr id="32" name="Freeform 28"/>
              <p:cNvSpPr>
                <a:spLocks noEditPoints="1"/>
              </p:cNvSpPr>
              <p:nvPr/>
            </p:nvSpPr>
            <p:spPr bwMode="auto">
              <a:xfrm>
                <a:off x="6569075" y="3590925"/>
                <a:ext cx="425450" cy="427037"/>
              </a:xfrm>
              <a:custGeom>
                <a:avLst/>
                <a:gdLst>
                  <a:gd name="T0" fmla="*/ 0 w 153"/>
                  <a:gd name="T1" fmla="*/ 0 h 154"/>
                  <a:gd name="T2" fmla="*/ 0 w 153"/>
                  <a:gd name="T3" fmla="*/ 154 h 154"/>
                  <a:gd name="T4" fmla="*/ 153 w 153"/>
                  <a:gd name="T5" fmla="*/ 154 h 154"/>
                  <a:gd name="T6" fmla="*/ 153 w 153"/>
                  <a:gd name="T7" fmla="*/ 0 h 154"/>
                  <a:gd name="T8" fmla="*/ 0 w 153"/>
                  <a:gd name="T9" fmla="*/ 0 h 154"/>
                  <a:gd name="T10" fmla="*/ 145 w 153"/>
                  <a:gd name="T11" fmla="*/ 8 h 154"/>
                  <a:gd name="T12" fmla="*/ 145 w 153"/>
                  <a:gd name="T13" fmla="*/ 125 h 154"/>
                  <a:gd name="T14" fmla="*/ 143 w 153"/>
                  <a:gd name="T15" fmla="*/ 125 h 154"/>
                  <a:gd name="T16" fmla="*/ 110 w 153"/>
                  <a:gd name="T17" fmla="*/ 110 h 154"/>
                  <a:gd name="T18" fmla="*/ 96 w 153"/>
                  <a:gd name="T19" fmla="*/ 96 h 154"/>
                  <a:gd name="T20" fmla="*/ 98 w 153"/>
                  <a:gd name="T21" fmla="*/ 100 h 154"/>
                  <a:gd name="T22" fmla="*/ 88 w 153"/>
                  <a:gd name="T23" fmla="*/ 145 h 154"/>
                  <a:gd name="T24" fmla="*/ 82 w 153"/>
                  <a:gd name="T25" fmla="*/ 129 h 154"/>
                  <a:gd name="T26" fmla="*/ 83 w 153"/>
                  <a:gd name="T27" fmla="*/ 119 h 154"/>
                  <a:gd name="T28" fmla="*/ 68 w 153"/>
                  <a:gd name="T29" fmla="*/ 120 h 154"/>
                  <a:gd name="T30" fmla="*/ 73 w 153"/>
                  <a:gd name="T31" fmla="*/ 130 h 154"/>
                  <a:gd name="T32" fmla="*/ 71 w 153"/>
                  <a:gd name="T33" fmla="*/ 140 h 154"/>
                  <a:gd name="T34" fmla="*/ 68 w 153"/>
                  <a:gd name="T35" fmla="*/ 146 h 154"/>
                  <a:gd name="T36" fmla="*/ 65 w 153"/>
                  <a:gd name="T37" fmla="*/ 146 h 154"/>
                  <a:gd name="T38" fmla="*/ 57 w 153"/>
                  <a:gd name="T39" fmla="*/ 100 h 154"/>
                  <a:gd name="T40" fmla="*/ 60 w 153"/>
                  <a:gd name="T41" fmla="*/ 97 h 154"/>
                  <a:gd name="T42" fmla="*/ 62 w 153"/>
                  <a:gd name="T43" fmla="*/ 101 h 154"/>
                  <a:gd name="T44" fmla="*/ 77 w 153"/>
                  <a:gd name="T45" fmla="*/ 114 h 154"/>
                  <a:gd name="T46" fmla="*/ 89 w 153"/>
                  <a:gd name="T47" fmla="*/ 105 h 154"/>
                  <a:gd name="T48" fmla="*/ 96 w 153"/>
                  <a:gd name="T49" fmla="*/ 96 h 154"/>
                  <a:gd name="T50" fmla="*/ 95 w 153"/>
                  <a:gd name="T51" fmla="*/ 87 h 154"/>
                  <a:gd name="T52" fmla="*/ 100 w 153"/>
                  <a:gd name="T53" fmla="*/ 75 h 154"/>
                  <a:gd name="T54" fmla="*/ 104 w 153"/>
                  <a:gd name="T55" fmla="*/ 56 h 154"/>
                  <a:gd name="T56" fmla="*/ 74 w 153"/>
                  <a:gd name="T57" fmla="*/ 19 h 154"/>
                  <a:gd name="T58" fmla="*/ 53 w 153"/>
                  <a:gd name="T59" fmla="*/ 58 h 154"/>
                  <a:gd name="T60" fmla="*/ 56 w 153"/>
                  <a:gd name="T61" fmla="*/ 73 h 154"/>
                  <a:gd name="T62" fmla="*/ 59 w 153"/>
                  <a:gd name="T63" fmla="*/ 84 h 154"/>
                  <a:gd name="T64" fmla="*/ 60 w 153"/>
                  <a:gd name="T65" fmla="*/ 95 h 154"/>
                  <a:gd name="T66" fmla="*/ 48 w 153"/>
                  <a:gd name="T67" fmla="*/ 107 h 154"/>
                  <a:gd name="T68" fmla="*/ 15 w 153"/>
                  <a:gd name="T69" fmla="*/ 122 h 154"/>
                  <a:gd name="T70" fmla="*/ 8 w 153"/>
                  <a:gd name="T71" fmla="*/ 125 h 154"/>
                  <a:gd name="T72" fmla="*/ 8 w 153"/>
                  <a:gd name="T73" fmla="*/ 8 h 154"/>
                  <a:gd name="T74" fmla="*/ 145 w 153"/>
                  <a:gd name="T75" fmla="*/ 8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154">
                    <a:moveTo>
                      <a:pt x="0" y="0"/>
                    </a:moveTo>
                    <a:cubicBezTo>
                      <a:pt x="0" y="154"/>
                      <a:pt x="0" y="154"/>
                      <a:pt x="0" y="154"/>
                    </a:cubicBezTo>
                    <a:cubicBezTo>
                      <a:pt x="153" y="154"/>
                      <a:pt x="153" y="154"/>
                      <a:pt x="153" y="154"/>
                    </a:cubicBezTo>
                    <a:cubicBezTo>
                      <a:pt x="153" y="0"/>
                      <a:pt x="153" y="0"/>
                      <a:pt x="153" y="0"/>
                    </a:cubicBezTo>
                    <a:lnTo>
                      <a:pt x="0" y="0"/>
                    </a:lnTo>
                    <a:close/>
                    <a:moveTo>
                      <a:pt x="145" y="8"/>
                    </a:moveTo>
                    <a:cubicBezTo>
                      <a:pt x="145" y="125"/>
                      <a:pt x="145" y="125"/>
                      <a:pt x="145" y="125"/>
                    </a:cubicBezTo>
                    <a:cubicBezTo>
                      <a:pt x="144" y="124"/>
                      <a:pt x="143" y="125"/>
                      <a:pt x="143" y="125"/>
                    </a:cubicBezTo>
                    <a:cubicBezTo>
                      <a:pt x="140" y="120"/>
                      <a:pt x="110" y="110"/>
                      <a:pt x="110" y="110"/>
                    </a:cubicBezTo>
                    <a:cubicBezTo>
                      <a:pt x="96" y="96"/>
                      <a:pt x="96" y="96"/>
                      <a:pt x="96" y="96"/>
                    </a:cubicBezTo>
                    <a:cubicBezTo>
                      <a:pt x="98" y="100"/>
                      <a:pt x="98" y="100"/>
                      <a:pt x="98" y="100"/>
                    </a:cubicBezTo>
                    <a:cubicBezTo>
                      <a:pt x="99" y="110"/>
                      <a:pt x="88" y="145"/>
                      <a:pt x="88" y="145"/>
                    </a:cubicBezTo>
                    <a:cubicBezTo>
                      <a:pt x="89" y="141"/>
                      <a:pt x="82" y="129"/>
                      <a:pt x="82" y="129"/>
                    </a:cubicBezTo>
                    <a:cubicBezTo>
                      <a:pt x="80" y="126"/>
                      <a:pt x="83" y="119"/>
                      <a:pt x="83" y="119"/>
                    </a:cubicBezTo>
                    <a:cubicBezTo>
                      <a:pt x="74" y="107"/>
                      <a:pt x="68" y="120"/>
                      <a:pt x="68" y="120"/>
                    </a:cubicBezTo>
                    <a:cubicBezTo>
                      <a:pt x="66" y="123"/>
                      <a:pt x="73" y="130"/>
                      <a:pt x="73" y="130"/>
                    </a:cubicBezTo>
                    <a:cubicBezTo>
                      <a:pt x="71" y="132"/>
                      <a:pt x="71" y="140"/>
                      <a:pt x="71" y="140"/>
                    </a:cubicBezTo>
                    <a:cubicBezTo>
                      <a:pt x="70" y="141"/>
                      <a:pt x="69" y="144"/>
                      <a:pt x="68" y="146"/>
                    </a:cubicBezTo>
                    <a:cubicBezTo>
                      <a:pt x="65" y="146"/>
                      <a:pt x="65" y="146"/>
                      <a:pt x="65" y="146"/>
                    </a:cubicBezTo>
                    <a:cubicBezTo>
                      <a:pt x="59" y="128"/>
                      <a:pt x="57" y="100"/>
                      <a:pt x="57" y="100"/>
                    </a:cubicBezTo>
                    <a:cubicBezTo>
                      <a:pt x="56" y="98"/>
                      <a:pt x="60" y="97"/>
                      <a:pt x="60" y="97"/>
                    </a:cubicBezTo>
                    <a:cubicBezTo>
                      <a:pt x="62" y="101"/>
                      <a:pt x="62" y="101"/>
                      <a:pt x="62" y="101"/>
                    </a:cubicBezTo>
                    <a:cubicBezTo>
                      <a:pt x="65" y="106"/>
                      <a:pt x="77" y="114"/>
                      <a:pt x="77" y="114"/>
                    </a:cubicBezTo>
                    <a:cubicBezTo>
                      <a:pt x="89" y="105"/>
                      <a:pt x="89" y="105"/>
                      <a:pt x="89" y="105"/>
                    </a:cubicBezTo>
                    <a:cubicBezTo>
                      <a:pt x="97" y="101"/>
                      <a:pt x="96" y="96"/>
                      <a:pt x="96" y="96"/>
                    </a:cubicBezTo>
                    <a:cubicBezTo>
                      <a:pt x="94" y="95"/>
                      <a:pt x="95" y="87"/>
                      <a:pt x="95" y="87"/>
                    </a:cubicBezTo>
                    <a:cubicBezTo>
                      <a:pt x="97" y="86"/>
                      <a:pt x="100" y="75"/>
                      <a:pt x="100" y="75"/>
                    </a:cubicBezTo>
                    <a:cubicBezTo>
                      <a:pt x="106" y="68"/>
                      <a:pt x="104" y="56"/>
                      <a:pt x="104" y="56"/>
                    </a:cubicBezTo>
                    <a:cubicBezTo>
                      <a:pt x="112" y="16"/>
                      <a:pt x="74" y="19"/>
                      <a:pt x="74" y="19"/>
                    </a:cubicBezTo>
                    <a:cubicBezTo>
                      <a:pt x="46" y="23"/>
                      <a:pt x="53" y="58"/>
                      <a:pt x="53" y="58"/>
                    </a:cubicBezTo>
                    <a:cubicBezTo>
                      <a:pt x="49" y="59"/>
                      <a:pt x="56" y="73"/>
                      <a:pt x="56" y="73"/>
                    </a:cubicBezTo>
                    <a:cubicBezTo>
                      <a:pt x="55" y="74"/>
                      <a:pt x="59" y="84"/>
                      <a:pt x="59" y="84"/>
                    </a:cubicBezTo>
                    <a:cubicBezTo>
                      <a:pt x="60" y="95"/>
                      <a:pt x="60" y="95"/>
                      <a:pt x="60" y="95"/>
                    </a:cubicBezTo>
                    <a:cubicBezTo>
                      <a:pt x="57" y="95"/>
                      <a:pt x="48" y="107"/>
                      <a:pt x="48" y="107"/>
                    </a:cubicBezTo>
                    <a:cubicBezTo>
                      <a:pt x="32" y="108"/>
                      <a:pt x="15" y="122"/>
                      <a:pt x="15" y="122"/>
                    </a:cubicBezTo>
                    <a:cubicBezTo>
                      <a:pt x="11" y="121"/>
                      <a:pt x="9" y="122"/>
                      <a:pt x="8" y="125"/>
                    </a:cubicBezTo>
                    <a:cubicBezTo>
                      <a:pt x="8" y="8"/>
                      <a:pt x="8" y="8"/>
                      <a:pt x="8" y="8"/>
                    </a:cubicBezTo>
                    <a:lnTo>
                      <a:pt x="14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3" name="Freeform 29"/>
              <p:cNvSpPr>
                <a:spLocks noEditPoints="1"/>
              </p:cNvSpPr>
              <p:nvPr/>
            </p:nvSpPr>
            <p:spPr bwMode="auto">
              <a:xfrm>
                <a:off x="6427788" y="3459163"/>
                <a:ext cx="1144587" cy="936625"/>
              </a:xfrm>
              <a:custGeom>
                <a:avLst/>
                <a:gdLst>
                  <a:gd name="T0" fmla="*/ 397 w 412"/>
                  <a:gd name="T1" fmla="*/ 337 h 337"/>
                  <a:gd name="T2" fmla="*/ 16 w 412"/>
                  <a:gd name="T3" fmla="*/ 337 h 337"/>
                  <a:gd name="T4" fmla="*/ 0 w 412"/>
                  <a:gd name="T5" fmla="*/ 322 h 337"/>
                  <a:gd name="T6" fmla="*/ 0 w 412"/>
                  <a:gd name="T7" fmla="*/ 16 h 337"/>
                  <a:gd name="T8" fmla="*/ 16 w 412"/>
                  <a:gd name="T9" fmla="*/ 0 h 337"/>
                  <a:gd name="T10" fmla="*/ 397 w 412"/>
                  <a:gd name="T11" fmla="*/ 0 h 337"/>
                  <a:gd name="T12" fmla="*/ 412 w 412"/>
                  <a:gd name="T13" fmla="*/ 16 h 337"/>
                  <a:gd name="T14" fmla="*/ 412 w 412"/>
                  <a:gd name="T15" fmla="*/ 322 h 337"/>
                  <a:gd name="T16" fmla="*/ 397 w 412"/>
                  <a:gd name="T17" fmla="*/ 337 h 337"/>
                  <a:gd name="T18" fmla="*/ 25 w 412"/>
                  <a:gd name="T19" fmla="*/ 20 h 337"/>
                  <a:gd name="T20" fmla="*/ 18 w 412"/>
                  <a:gd name="T21" fmla="*/ 26 h 337"/>
                  <a:gd name="T22" fmla="*/ 18 w 412"/>
                  <a:gd name="T23" fmla="*/ 311 h 337"/>
                  <a:gd name="T24" fmla="*/ 25 w 412"/>
                  <a:gd name="T25" fmla="*/ 318 h 337"/>
                  <a:gd name="T26" fmla="*/ 388 w 412"/>
                  <a:gd name="T27" fmla="*/ 318 h 337"/>
                  <a:gd name="T28" fmla="*/ 395 w 412"/>
                  <a:gd name="T29" fmla="*/ 311 h 337"/>
                  <a:gd name="T30" fmla="*/ 395 w 412"/>
                  <a:gd name="T31" fmla="*/ 26 h 337"/>
                  <a:gd name="T32" fmla="*/ 388 w 412"/>
                  <a:gd name="T33" fmla="*/ 20 h 337"/>
                  <a:gd name="T34" fmla="*/ 25 w 412"/>
                  <a:gd name="T35" fmla="*/ 2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2" h="337">
                    <a:moveTo>
                      <a:pt x="397" y="337"/>
                    </a:moveTo>
                    <a:cubicBezTo>
                      <a:pt x="16" y="337"/>
                      <a:pt x="16" y="337"/>
                      <a:pt x="16" y="337"/>
                    </a:cubicBezTo>
                    <a:cubicBezTo>
                      <a:pt x="7" y="337"/>
                      <a:pt x="0" y="330"/>
                      <a:pt x="0" y="322"/>
                    </a:cubicBezTo>
                    <a:cubicBezTo>
                      <a:pt x="0" y="16"/>
                      <a:pt x="0" y="16"/>
                      <a:pt x="0" y="16"/>
                    </a:cubicBezTo>
                    <a:cubicBezTo>
                      <a:pt x="0" y="7"/>
                      <a:pt x="7" y="0"/>
                      <a:pt x="16" y="0"/>
                    </a:cubicBezTo>
                    <a:cubicBezTo>
                      <a:pt x="397" y="0"/>
                      <a:pt x="397" y="0"/>
                      <a:pt x="397" y="0"/>
                    </a:cubicBezTo>
                    <a:cubicBezTo>
                      <a:pt x="405" y="0"/>
                      <a:pt x="412" y="7"/>
                      <a:pt x="412" y="16"/>
                    </a:cubicBezTo>
                    <a:cubicBezTo>
                      <a:pt x="412" y="322"/>
                      <a:pt x="412" y="322"/>
                      <a:pt x="412" y="322"/>
                    </a:cubicBezTo>
                    <a:cubicBezTo>
                      <a:pt x="412" y="330"/>
                      <a:pt x="405" y="337"/>
                      <a:pt x="397" y="337"/>
                    </a:cubicBezTo>
                    <a:close/>
                    <a:moveTo>
                      <a:pt x="25" y="20"/>
                    </a:moveTo>
                    <a:cubicBezTo>
                      <a:pt x="21" y="20"/>
                      <a:pt x="18" y="23"/>
                      <a:pt x="18" y="26"/>
                    </a:cubicBezTo>
                    <a:cubicBezTo>
                      <a:pt x="18" y="311"/>
                      <a:pt x="18" y="311"/>
                      <a:pt x="18" y="311"/>
                    </a:cubicBezTo>
                    <a:cubicBezTo>
                      <a:pt x="18" y="315"/>
                      <a:pt x="21" y="318"/>
                      <a:pt x="25" y="318"/>
                    </a:cubicBezTo>
                    <a:cubicBezTo>
                      <a:pt x="388" y="318"/>
                      <a:pt x="388" y="318"/>
                      <a:pt x="388" y="318"/>
                    </a:cubicBezTo>
                    <a:cubicBezTo>
                      <a:pt x="392" y="318"/>
                      <a:pt x="395" y="315"/>
                      <a:pt x="395" y="311"/>
                    </a:cubicBezTo>
                    <a:cubicBezTo>
                      <a:pt x="395" y="26"/>
                      <a:pt x="395" y="26"/>
                      <a:pt x="395" y="26"/>
                    </a:cubicBezTo>
                    <a:cubicBezTo>
                      <a:pt x="395" y="23"/>
                      <a:pt x="392" y="20"/>
                      <a:pt x="388" y="20"/>
                    </a:cubicBezTo>
                    <a:lnTo>
                      <a:pt x="25"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4" name="Freeform 30"/>
              <p:cNvSpPr/>
              <p:nvPr/>
            </p:nvSpPr>
            <p:spPr bwMode="auto">
              <a:xfrm>
                <a:off x="6572250" y="4084638"/>
                <a:ext cx="863600" cy="61912"/>
              </a:xfrm>
              <a:custGeom>
                <a:avLst/>
                <a:gdLst>
                  <a:gd name="T0" fmla="*/ 305 w 311"/>
                  <a:gd name="T1" fmla="*/ 0 h 22"/>
                  <a:gd name="T2" fmla="*/ 196 w 311"/>
                  <a:gd name="T3" fmla="*/ 0 h 22"/>
                  <a:gd name="T4" fmla="*/ 183 w 311"/>
                  <a:gd name="T5" fmla="*/ 0 h 22"/>
                  <a:gd name="T6" fmla="*/ 127 w 311"/>
                  <a:gd name="T7" fmla="*/ 0 h 22"/>
                  <a:gd name="T8" fmla="*/ 74 w 311"/>
                  <a:gd name="T9" fmla="*/ 0 h 22"/>
                  <a:gd name="T10" fmla="*/ 5 w 311"/>
                  <a:gd name="T11" fmla="*/ 0 h 22"/>
                  <a:gd name="T12" fmla="*/ 0 w 311"/>
                  <a:gd name="T13" fmla="*/ 11 h 22"/>
                  <a:gd name="T14" fmla="*/ 5 w 311"/>
                  <a:gd name="T15" fmla="*/ 22 h 22"/>
                  <a:gd name="T16" fmla="*/ 74 w 311"/>
                  <a:gd name="T17" fmla="*/ 22 h 22"/>
                  <a:gd name="T18" fmla="*/ 127 w 311"/>
                  <a:gd name="T19" fmla="*/ 22 h 22"/>
                  <a:gd name="T20" fmla="*/ 183 w 311"/>
                  <a:gd name="T21" fmla="*/ 22 h 22"/>
                  <a:gd name="T22" fmla="*/ 196 w 311"/>
                  <a:gd name="T23" fmla="*/ 22 h 22"/>
                  <a:gd name="T24" fmla="*/ 305 w 311"/>
                  <a:gd name="T25" fmla="*/ 22 h 22"/>
                  <a:gd name="T26" fmla="*/ 311 w 311"/>
                  <a:gd name="T27" fmla="*/ 11 h 22"/>
                  <a:gd name="T28" fmla="*/ 305 w 311"/>
                  <a:gd name="T2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1" h="22">
                    <a:moveTo>
                      <a:pt x="305" y="0"/>
                    </a:moveTo>
                    <a:cubicBezTo>
                      <a:pt x="196" y="0"/>
                      <a:pt x="196" y="0"/>
                      <a:pt x="196" y="0"/>
                    </a:cubicBezTo>
                    <a:cubicBezTo>
                      <a:pt x="183" y="0"/>
                      <a:pt x="183" y="0"/>
                      <a:pt x="183" y="0"/>
                    </a:cubicBezTo>
                    <a:cubicBezTo>
                      <a:pt x="127" y="0"/>
                      <a:pt x="127" y="0"/>
                      <a:pt x="127" y="0"/>
                    </a:cubicBezTo>
                    <a:cubicBezTo>
                      <a:pt x="74" y="0"/>
                      <a:pt x="74" y="0"/>
                      <a:pt x="74" y="0"/>
                    </a:cubicBezTo>
                    <a:cubicBezTo>
                      <a:pt x="5" y="0"/>
                      <a:pt x="5" y="0"/>
                      <a:pt x="5" y="0"/>
                    </a:cubicBezTo>
                    <a:cubicBezTo>
                      <a:pt x="2" y="0"/>
                      <a:pt x="0" y="5"/>
                      <a:pt x="0" y="11"/>
                    </a:cubicBezTo>
                    <a:cubicBezTo>
                      <a:pt x="0" y="18"/>
                      <a:pt x="2" y="22"/>
                      <a:pt x="5" y="22"/>
                    </a:cubicBezTo>
                    <a:cubicBezTo>
                      <a:pt x="74" y="22"/>
                      <a:pt x="74" y="22"/>
                      <a:pt x="74" y="22"/>
                    </a:cubicBezTo>
                    <a:cubicBezTo>
                      <a:pt x="127" y="22"/>
                      <a:pt x="127" y="22"/>
                      <a:pt x="127" y="22"/>
                    </a:cubicBezTo>
                    <a:cubicBezTo>
                      <a:pt x="183" y="22"/>
                      <a:pt x="183" y="22"/>
                      <a:pt x="183" y="22"/>
                    </a:cubicBezTo>
                    <a:cubicBezTo>
                      <a:pt x="196" y="22"/>
                      <a:pt x="196" y="22"/>
                      <a:pt x="196" y="22"/>
                    </a:cubicBezTo>
                    <a:cubicBezTo>
                      <a:pt x="305" y="22"/>
                      <a:pt x="305" y="22"/>
                      <a:pt x="305" y="22"/>
                    </a:cubicBezTo>
                    <a:cubicBezTo>
                      <a:pt x="309" y="22"/>
                      <a:pt x="311" y="18"/>
                      <a:pt x="311" y="11"/>
                    </a:cubicBezTo>
                    <a:cubicBezTo>
                      <a:pt x="311" y="5"/>
                      <a:pt x="309" y="0"/>
                      <a:pt x="30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5" name="Freeform 31"/>
              <p:cNvSpPr/>
              <p:nvPr/>
            </p:nvSpPr>
            <p:spPr bwMode="auto">
              <a:xfrm>
                <a:off x="6572250" y="4213225"/>
                <a:ext cx="863600" cy="60325"/>
              </a:xfrm>
              <a:custGeom>
                <a:avLst/>
                <a:gdLst>
                  <a:gd name="T0" fmla="*/ 305 w 311"/>
                  <a:gd name="T1" fmla="*/ 0 h 22"/>
                  <a:gd name="T2" fmla="*/ 196 w 311"/>
                  <a:gd name="T3" fmla="*/ 0 h 22"/>
                  <a:gd name="T4" fmla="*/ 183 w 311"/>
                  <a:gd name="T5" fmla="*/ 0 h 22"/>
                  <a:gd name="T6" fmla="*/ 127 w 311"/>
                  <a:gd name="T7" fmla="*/ 0 h 22"/>
                  <a:gd name="T8" fmla="*/ 74 w 311"/>
                  <a:gd name="T9" fmla="*/ 0 h 22"/>
                  <a:gd name="T10" fmla="*/ 5 w 311"/>
                  <a:gd name="T11" fmla="*/ 0 h 22"/>
                  <a:gd name="T12" fmla="*/ 0 w 311"/>
                  <a:gd name="T13" fmla="*/ 11 h 22"/>
                  <a:gd name="T14" fmla="*/ 5 w 311"/>
                  <a:gd name="T15" fmla="*/ 22 h 22"/>
                  <a:gd name="T16" fmla="*/ 74 w 311"/>
                  <a:gd name="T17" fmla="*/ 22 h 22"/>
                  <a:gd name="T18" fmla="*/ 127 w 311"/>
                  <a:gd name="T19" fmla="*/ 22 h 22"/>
                  <a:gd name="T20" fmla="*/ 183 w 311"/>
                  <a:gd name="T21" fmla="*/ 22 h 22"/>
                  <a:gd name="T22" fmla="*/ 196 w 311"/>
                  <a:gd name="T23" fmla="*/ 22 h 22"/>
                  <a:gd name="T24" fmla="*/ 305 w 311"/>
                  <a:gd name="T25" fmla="*/ 22 h 22"/>
                  <a:gd name="T26" fmla="*/ 311 w 311"/>
                  <a:gd name="T27" fmla="*/ 11 h 22"/>
                  <a:gd name="T28" fmla="*/ 305 w 311"/>
                  <a:gd name="T2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1" h="22">
                    <a:moveTo>
                      <a:pt x="305" y="0"/>
                    </a:moveTo>
                    <a:cubicBezTo>
                      <a:pt x="196" y="0"/>
                      <a:pt x="196" y="0"/>
                      <a:pt x="196" y="0"/>
                    </a:cubicBezTo>
                    <a:cubicBezTo>
                      <a:pt x="183" y="0"/>
                      <a:pt x="183" y="0"/>
                      <a:pt x="183" y="0"/>
                    </a:cubicBezTo>
                    <a:cubicBezTo>
                      <a:pt x="127" y="0"/>
                      <a:pt x="127" y="0"/>
                      <a:pt x="127" y="0"/>
                    </a:cubicBezTo>
                    <a:cubicBezTo>
                      <a:pt x="74" y="0"/>
                      <a:pt x="74" y="0"/>
                      <a:pt x="74" y="0"/>
                    </a:cubicBezTo>
                    <a:cubicBezTo>
                      <a:pt x="5" y="0"/>
                      <a:pt x="5" y="0"/>
                      <a:pt x="5" y="0"/>
                    </a:cubicBezTo>
                    <a:cubicBezTo>
                      <a:pt x="2" y="0"/>
                      <a:pt x="0" y="5"/>
                      <a:pt x="0" y="11"/>
                    </a:cubicBezTo>
                    <a:cubicBezTo>
                      <a:pt x="0" y="18"/>
                      <a:pt x="2" y="22"/>
                      <a:pt x="5" y="22"/>
                    </a:cubicBezTo>
                    <a:cubicBezTo>
                      <a:pt x="74" y="22"/>
                      <a:pt x="74" y="22"/>
                      <a:pt x="74" y="22"/>
                    </a:cubicBezTo>
                    <a:cubicBezTo>
                      <a:pt x="127" y="22"/>
                      <a:pt x="127" y="22"/>
                      <a:pt x="127" y="22"/>
                    </a:cubicBezTo>
                    <a:cubicBezTo>
                      <a:pt x="183" y="22"/>
                      <a:pt x="183" y="22"/>
                      <a:pt x="183" y="22"/>
                    </a:cubicBezTo>
                    <a:cubicBezTo>
                      <a:pt x="196" y="22"/>
                      <a:pt x="196" y="22"/>
                      <a:pt x="196" y="22"/>
                    </a:cubicBezTo>
                    <a:cubicBezTo>
                      <a:pt x="305" y="22"/>
                      <a:pt x="305" y="22"/>
                      <a:pt x="305" y="22"/>
                    </a:cubicBezTo>
                    <a:cubicBezTo>
                      <a:pt x="309" y="22"/>
                      <a:pt x="311" y="18"/>
                      <a:pt x="311" y="11"/>
                    </a:cubicBezTo>
                    <a:cubicBezTo>
                      <a:pt x="311" y="5"/>
                      <a:pt x="309" y="0"/>
                      <a:pt x="30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 name="Freeform 32"/>
              <p:cNvSpPr/>
              <p:nvPr/>
            </p:nvSpPr>
            <p:spPr bwMode="auto">
              <a:xfrm>
                <a:off x="7031038" y="3806825"/>
                <a:ext cx="420687" cy="33337"/>
              </a:xfrm>
              <a:custGeom>
                <a:avLst/>
                <a:gdLst>
                  <a:gd name="T0" fmla="*/ 147 w 152"/>
                  <a:gd name="T1" fmla="*/ 0 h 12"/>
                  <a:gd name="T2" fmla="*/ 122 w 152"/>
                  <a:gd name="T3" fmla="*/ 0 h 12"/>
                  <a:gd name="T4" fmla="*/ 30 w 152"/>
                  <a:gd name="T5" fmla="*/ 0 h 12"/>
                  <a:gd name="T6" fmla="*/ 5 w 152"/>
                  <a:gd name="T7" fmla="*/ 0 h 12"/>
                  <a:gd name="T8" fmla="*/ 0 w 152"/>
                  <a:gd name="T9" fmla="*/ 6 h 12"/>
                  <a:gd name="T10" fmla="*/ 5 w 152"/>
                  <a:gd name="T11" fmla="*/ 12 h 12"/>
                  <a:gd name="T12" fmla="*/ 30 w 152"/>
                  <a:gd name="T13" fmla="*/ 12 h 12"/>
                  <a:gd name="T14" fmla="*/ 122 w 152"/>
                  <a:gd name="T15" fmla="*/ 12 h 12"/>
                  <a:gd name="T16" fmla="*/ 147 w 152"/>
                  <a:gd name="T17" fmla="*/ 12 h 12"/>
                  <a:gd name="T18" fmla="*/ 152 w 152"/>
                  <a:gd name="T19" fmla="*/ 6 h 12"/>
                  <a:gd name="T20" fmla="*/ 147 w 152"/>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2" h="12">
                    <a:moveTo>
                      <a:pt x="147" y="0"/>
                    </a:moveTo>
                    <a:cubicBezTo>
                      <a:pt x="122" y="0"/>
                      <a:pt x="122" y="0"/>
                      <a:pt x="122" y="0"/>
                    </a:cubicBezTo>
                    <a:cubicBezTo>
                      <a:pt x="30" y="0"/>
                      <a:pt x="30" y="0"/>
                      <a:pt x="30" y="0"/>
                    </a:cubicBezTo>
                    <a:cubicBezTo>
                      <a:pt x="5" y="0"/>
                      <a:pt x="5" y="0"/>
                      <a:pt x="5" y="0"/>
                    </a:cubicBezTo>
                    <a:cubicBezTo>
                      <a:pt x="2" y="0"/>
                      <a:pt x="0" y="3"/>
                      <a:pt x="0" y="6"/>
                    </a:cubicBezTo>
                    <a:cubicBezTo>
                      <a:pt x="0" y="9"/>
                      <a:pt x="2" y="12"/>
                      <a:pt x="5" y="12"/>
                    </a:cubicBezTo>
                    <a:cubicBezTo>
                      <a:pt x="30" y="12"/>
                      <a:pt x="30" y="12"/>
                      <a:pt x="30" y="12"/>
                    </a:cubicBezTo>
                    <a:cubicBezTo>
                      <a:pt x="122" y="12"/>
                      <a:pt x="122" y="12"/>
                      <a:pt x="122" y="12"/>
                    </a:cubicBezTo>
                    <a:cubicBezTo>
                      <a:pt x="147" y="12"/>
                      <a:pt x="147" y="12"/>
                      <a:pt x="147" y="12"/>
                    </a:cubicBezTo>
                    <a:cubicBezTo>
                      <a:pt x="150" y="12"/>
                      <a:pt x="152" y="9"/>
                      <a:pt x="152" y="6"/>
                    </a:cubicBezTo>
                    <a:cubicBezTo>
                      <a:pt x="152" y="3"/>
                      <a:pt x="150" y="0"/>
                      <a:pt x="1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7" name="Freeform 33"/>
              <p:cNvSpPr/>
              <p:nvPr/>
            </p:nvSpPr>
            <p:spPr bwMode="auto">
              <a:xfrm>
                <a:off x="7031038" y="3740150"/>
                <a:ext cx="423862" cy="33337"/>
              </a:xfrm>
              <a:custGeom>
                <a:avLst/>
                <a:gdLst>
                  <a:gd name="T0" fmla="*/ 147 w 153"/>
                  <a:gd name="T1" fmla="*/ 0 h 12"/>
                  <a:gd name="T2" fmla="*/ 122 w 153"/>
                  <a:gd name="T3" fmla="*/ 0 h 12"/>
                  <a:gd name="T4" fmla="*/ 30 w 153"/>
                  <a:gd name="T5" fmla="*/ 0 h 12"/>
                  <a:gd name="T6" fmla="*/ 5 w 153"/>
                  <a:gd name="T7" fmla="*/ 0 h 12"/>
                  <a:gd name="T8" fmla="*/ 0 w 153"/>
                  <a:gd name="T9" fmla="*/ 6 h 12"/>
                  <a:gd name="T10" fmla="*/ 5 w 153"/>
                  <a:gd name="T11" fmla="*/ 12 h 12"/>
                  <a:gd name="T12" fmla="*/ 30 w 153"/>
                  <a:gd name="T13" fmla="*/ 12 h 12"/>
                  <a:gd name="T14" fmla="*/ 122 w 153"/>
                  <a:gd name="T15" fmla="*/ 12 h 12"/>
                  <a:gd name="T16" fmla="*/ 147 w 153"/>
                  <a:gd name="T17" fmla="*/ 12 h 12"/>
                  <a:gd name="T18" fmla="*/ 153 w 153"/>
                  <a:gd name="T19" fmla="*/ 6 h 12"/>
                  <a:gd name="T20" fmla="*/ 147 w 153"/>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12">
                    <a:moveTo>
                      <a:pt x="147" y="0"/>
                    </a:moveTo>
                    <a:cubicBezTo>
                      <a:pt x="122" y="0"/>
                      <a:pt x="122" y="0"/>
                      <a:pt x="122" y="0"/>
                    </a:cubicBezTo>
                    <a:cubicBezTo>
                      <a:pt x="30" y="0"/>
                      <a:pt x="30" y="0"/>
                      <a:pt x="30" y="0"/>
                    </a:cubicBezTo>
                    <a:cubicBezTo>
                      <a:pt x="5" y="0"/>
                      <a:pt x="5" y="0"/>
                      <a:pt x="5" y="0"/>
                    </a:cubicBezTo>
                    <a:cubicBezTo>
                      <a:pt x="2" y="0"/>
                      <a:pt x="0" y="3"/>
                      <a:pt x="0" y="6"/>
                    </a:cubicBezTo>
                    <a:cubicBezTo>
                      <a:pt x="0" y="9"/>
                      <a:pt x="2" y="12"/>
                      <a:pt x="5" y="12"/>
                    </a:cubicBezTo>
                    <a:cubicBezTo>
                      <a:pt x="30" y="12"/>
                      <a:pt x="30" y="12"/>
                      <a:pt x="30" y="12"/>
                    </a:cubicBezTo>
                    <a:cubicBezTo>
                      <a:pt x="122" y="12"/>
                      <a:pt x="122" y="12"/>
                      <a:pt x="122" y="12"/>
                    </a:cubicBezTo>
                    <a:cubicBezTo>
                      <a:pt x="147" y="12"/>
                      <a:pt x="147" y="12"/>
                      <a:pt x="147" y="12"/>
                    </a:cubicBezTo>
                    <a:cubicBezTo>
                      <a:pt x="150" y="12"/>
                      <a:pt x="153" y="9"/>
                      <a:pt x="153" y="6"/>
                    </a:cubicBezTo>
                    <a:cubicBezTo>
                      <a:pt x="153" y="3"/>
                      <a:pt x="150" y="0"/>
                      <a:pt x="1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8" name="Freeform 34"/>
              <p:cNvSpPr/>
              <p:nvPr/>
            </p:nvSpPr>
            <p:spPr bwMode="auto">
              <a:xfrm>
                <a:off x="7031038" y="3673475"/>
                <a:ext cx="420687" cy="33337"/>
              </a:xfrm>
              <a:custGeom>
                <a:avLst/>
                <a:gdLst>
                  <a:gd name="T0" fmla="*/ 147 w 152"/>
                  <a:gd name="T1" fmla="*/ 0 h 12"/>
                  <a:gd name="T2" fmla="*/ 122 w 152"/>
                  <a:gd name="T3" fmla="*/ 0 h 12"/>
                  <a:gd name="T4" fmla="*/ 30 w 152"/>
                  <a:gd name="T5" fmla="*/ 0 h 12"/>
                  <a:gd name="T6" fmla="*/ 5 w 152"/>
                  <a:gd name="T7" fmla="*/ 0 h 12"/>
                  <a:gd name="T8" fmla="*/ 0 w 152"/>
                  <a:gd name="T9" fmla="*/ 6 h 12"/>
                  <a:gd name="T10" fmla="*/ 5 w 152"/>
                  <a:gd name="T11" fmla="*/ 12 h 12"/>
                  <a:gd name="T12" fmla="*/ 30 w 152"/>
                  <a:gd name="T13" fmla="*/ 12 h 12"/>
                  <a:gd name="T14" fmla="*/ 122 w 152"/>
                  <a:gd name="T15" fmla="*/ 12 h 12"/>
                  <a:gd name="T16" fmla="*/ 147 w 152"/>
                  <a:gd name="T17" fmla="*/ 12 h 12"/>
                  <a:gd name="T18" fmla="*/ 152 w 152"/>
                  <a:gd name="T19" fmla="*/ 6 h 12"/>
                  <a:gd name="T20" fmla="*/ 147 w 152"/>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2" h="12">
                    <a:moveTo>
                      <a:pt x="147" y="0"/>
                    </a:moveTo>
                    <a:cubicBezTo>
                      <a:pt x="122" y="0"/>
                      <a:pt x="122" y="0"/>
                      <a:pt x="122" y="0"/>
                    </a:cubicBezTo>
                    <a:cubicBezTo>
                      <a:pt x="30" y="0"/>
                      <a:pt x="30" y="0"/>
                      <a:pt x="30" y="0"/>
                    </a:cubicBezTo>
                    <a:cubicBezTo>
                      <a:pt x="5" y="0"/>
                      <a:pt x="5" y="0"/>
                      <a:pt x="5" y="0"/>
                    </a:cubicBezTo>
                    <a:cubicBezTo>
                      <a:pt x="2" y="0"/>
                      <a:pt x="0" y="3"/>
                      <a:pt x="0" y="6"/>
                    </a:cubicBezTo>
                    <a:cubicBezTo>
                      <a:pt x="0" y="10"/>
                      <a:pt x="2" y="12"/>
                      <a:pt x="5" y="12"/>
                    </a:cubicBezTo>
                    <a:cubicBezTo>
                      <a:pt x="30" y="12"/>
                      <a:pt x="30" y="12"/>
                      <a:pt x="30" y="12"/>
                    </a:cubicBezTo>
                    <a:cubicBezTo>
                      <a:pt x="122" y="12"/>
                      <a:pt x="122" y="12"/>
                      <a:pt x="122" y="12"/>
                    </a:cubicBezTo>
                    <a:cubicBezTo>
                      <a:pt x="147" y="12"/>
                      <a:pt x="147" y="12"/>
                      <a:pt x="147" y="12"/>
                    </a:cubicBezTo>
                    <a:cubicBezTo>
                      <a:pt x="150" y="12"/>
                      <a:pt x="152" y="10"/>
                      <a:pt x="152" y="6"/>
                    </a:cubicBezTo>
                    <a:cubicBezTo>
                      <a:pt x="152" y="3"/>
                      <a:pt x="150" y="0"/>
                      <a:pt x="1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9" name="Freeform 35"/>
              <p:cNvSpPr/>
              <p:nvPr/>
            </p:nvSpPr>
            <p:spPr bwMode="auto">
              <a:xfrm>
                <a:off x="7031038" y="3606800"/>
                <a:ext cx="423862" cy="33337"/>
              </a:xfrm>
              <a:custGeom>
                <a:avLst/>
                <a:gdLst>
                  <a:gd name="T0" fmla="*/ 147 w 153"/>
                  <a:gd name="T1" fmla="*/ 0 h 12"/>
                  <a:gd name="T2" fmla="*/ 122 w 153"/>
                  <a:gd name="T3" fmla="*/ 0 h 12"/>
                  <a:gd name="T4" fmla="*/ 30 w 153"/>
                  <a:gd name="T5" fmla="*/ 0 h 12"/>
                  <a:gd name="T6" fmla="*/ 5 w 153"/>
                  <a:gd name="T7" fmla="*/ 0 h 12"/>
                  <a:gd name="T8" fmla="*/ 0 w 153"/>
                  <a:gd name="T9" fmla="*/ 6 h 12"/>
                  <a:gd name="T10" fmla="*/ 5 w 153"/>
                  <a:gd name="T11" fmla="*/ 12 h 12"/>
                  <a:gd name="T12" fmla="*/ 30 w 153"/>
                  <a:gd name="T13" fmla="*/ 12 h 12"/>
                  <a:gd name="T14" fmla="*/ 122 w 153"/>
                  <a:gd name="T15" fmla="*/ 12 h 12"/>
                  <a:gd name="T16" fmla="*/ 147 w 153"/>
                  <a:gd name="T17" fmla="*/ 12 h 12"/>
                  <a:gd name="T18" fmla="*/ 153 w 153"/>
                  <a:gd name="T19" fmla="*/ 6 h 12"/>
                  <a:gd name="T20" fmla="*/ 147 w 153"/>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12">
                    <a:moveTo>
                      <a:pt x="147" y="0"/>
                    </a:moveTo>
                    <a:cubicBezTo>
                      <a:pt x="122" y="0"/>
                      <a:pt x="122" y="0"/>
                      <a:pt x="122" y="0"/>
                    </a:cubicBezTo>
                    <a:cubicBezTo>
                      <a:pt x="30" y="0"/>
                      <a:pt x="30" y="0"/>
                      <a:pt x="30" y="0"/>
                    </a:cubicBezTo>
                    <a:cubicBezTo>
                      <a:pt x="5" y="0"/>
                      <a:pt x="5" y="0"/>
                      <a:pt x="5" y="0"/>
                    </a:cubicBezTo>
                    <a:cubicBezTo>
                      <a:pt x="2" y="0"/>
                      <a:pt x="0" y="3"/>
                      <a:pt x="0" y="6"/>
                    </a:cubicBezTo>
                    <a:cubicBezTo>
                      <a:pt x="0" y="10"/>
                      <a:pt x="2" y="12"/>
                      <a:pt x="5" y="12"/>
                    </a:cubicBezTo>
                    <a:cubicBezTo>
                      <a:pt x="30" y="12"/>
                      <a:pt x="30" y="12"/>
                      <a:pt x="30" y="12"/>
                    </a:cubicBezTo>
                    <a:cubicBezTo>
                      <a:pt x="122" y="12"/>
                      <a:pt x="122" y="12"/>
                      <a:pt x="122" y="12"/>
                    </a:cubicBezTo>
                    <a:cubicBezTo>
                      <a:pt x="147" y="12"/>
                      <a:pt x="147" y="12"/>
                      <a:pt x="147" y="12"/>
                    </a:cubicBezTo>
                    <a:cubicBezTo>
                      <a:pt x="150" y="12"/>
                      <a:pt x="153" y="10"/>
                      <a:pt x="153" y="6"/>
                    </a:cubicBezTo>
                    <a:cubicBezTo>
                      <a:pt x="153" y="3"/>
                      <a:pt x="150" y="0"/>
                      <a:pt x="14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0" name="Freeform 36"/>
              <p:cNvSpPr/>
              <p:nvPr/>
            </p:nvSpPr>
            <p:spPr bwMode="auto">
              <a:xfrm>
                <a:off x="6899275" y="3384550"/>
                <a:ext cx="187325" cy="88900"/>
              </a:xfrm>
              <a:custGeom>
                <a:avLst/>
                <a:gdLst>
                  <a:gd name="T0" fmla="*/ 16 w 67"/>
                  <a:gd name="T1" fmla="*/ 32 h 32"/>
                  <a:gd name="T2" fmla="*/ 34 w 67"/>
                  <a:gd name="T3" fmla="*/ 16 h 32"/>
                  <a:gd name="T4" fmla="*/ 52 w 67"/>
                  <a:gd name="T5" fmla="*/ 32 h 32"/>
                  <a:gd name="T6" fmla="*/ 67 w 67"/>
                  <a:gd name="T7" fmla="*/ 32 h 32"/>
                  <a:gd name="T8" fmla="*/ 34 w 67"/>
                  <a:gd name="T9" fmla="*/ 0 h 32"/>
                  <a:gd name="T10" fmla="*/ 0 w 67"/>
                  <a:gd name="T11" fmla="*/ 32 h 32"/>
                  <a:gd name="T12" fmla="*/ 16 w 67"/>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67" h="32">
                    <a:moveTo>
                      <a:pt x="16" y="32"/>
                    </a:moveTo>
                    <a:cubicBezTo>
                      <a:pt x="17" y="23"/>
                      <a:pt x="24" y="16"/>
                      <a:pt x="34" y="16"/>
                    </a:cubicBezTo>
                    <a:cubicBezTo>
                      <a:pt x="43" y="16"/>
                      <a:pt x="51" y="23"/>
                      <a:pt x="52" y="32"/>
                    </a:cubicBezTo>
                    <a:cubicBezTo>
                      <a:pt x="67" y="32"/>
                      <a:pt x="67" y="32"/>
                      <a:pt x="67" y="32"/>
                    </a:cubicBezTo>
                    <a:cubicBezTo>
                      <a:pt x="66" y="14"/>
                      <a:pt x="52" y="0"/>
                      <a:pt x="34" y="0"/>
                    </a:cubicBezTo>
                    <a:cubicBezTo>
                      <a:pt x="16" y="0"/>
                      <a:pt x="1" y="14"/>
                      <a:pt x="0" y="32"/>
                    </a:cubicBezTo>
                    <a:lnTo>
                      <a:pt x="16"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nvGrpSpPr>
            <p:cNvPr id="16" name="组合 15"/>
            <p:cNvGrpSpPr/>
            <p:nvPr>
              <p:custDataLst>
                <p:tags r:id="rId3"/>
              </p:custDataLst>
            </p:nvPr>
          </p:nvGrpSpPr>
          <p:grpSpPr>
            <a:xfrm>
              <a:off x="6952" y="5884"/>
              <a:ext cx="570" cy="596"/>
              <a:chOff x="7519988" y="1903413"/>
              <a:chExt cx="482600" cy="504825"/>
            </a:xfrm>
            <a:solidFill>
              <a:srgbClr val="FFFFFF"/>
            </a:solidFill>
          </p:grpSpPr>
          <p:sp>
            <p:nvSpPr>
              <p:cNvPr id="27" name="Freeform 32"/>
              <p:cNvSpPr>
                <a:spLocks noEditPoints="1"/>
              </p:cNvSpPr>
              <p:nvPr/>
            </p:nvSpPr>
            <p:spPr bwMode="auto">
              <a:xfrm>
                <a:off x="7519988" y="1903413"/>
                <a:ext cx="482600" cy="504825"/>
              </a:xfrm>
              <a:custGeom>
                <a:avLst/>
                <a:gdLst>
                  <a:gd name="T0" fmla="*/ 238 w 266"/>
                  <a:gd name="T1" fmla="*/ 238 h 278"/>
                  <a:gd name="T2" fmla="*/ 259 w 266"/>
                  <a:gd name="T3" fmla="*/ 206 h 278"/>
                  <a:gd name="T4" fmla="*/ 243 w 266"/>
                  <a:gd name="T5" fmla="*/ 183 h 278"/>
                  <a:gd name="T6" fmla="*/ 222 w 266"/>
                  <a:gd name="T7" fmla="*/ 141 h 278"/>
                  <a:gd name="T8" fmla="*/ 228 w 266"/>
                  <a:gd name="T9" fmla="*/ 108 h 278"/>
                  <a:gd name="T10" fmla="*/ 241 w 266"/>
                  <a:gd name="T11" fmla="*/ 85 h 278"/>
                  <a:gd name="T12" fmla="*/ 202 w 266"/>
                  <a:gd name="T13" fmla="*/ 58 h 278"/>
                  <a:gd name="T14" fmla="*/ 182 w 266"/>
                  <a:gd name="T15" fmla="*/ 38 h 278"/>
                  <a:gd name="T16" fmla="*/ 146 w 266"/>
                  <a:gd name="T17" fmla="*/ 56 h 278"/>
                  <a:gd name="T18" fmla="*/ 126 w 266"/>
                  <a:gd name="T19" fmla="*/ 50 h 278"/>
                  <a:gd name="T20" fmla="*/ 104 w 266"/>
                  <a:gd name="T21" fmla="*/ 7 h 278"/>
                  <a:gd name="T22" fmla="*/ 80 w 266"/>
                  <a:gd name="T23" fmla="*/ 17 h 278"/>
                  <a:gd name="T24" fmla="*/ 47 w 266"/>
                  <a:gd name="T25" fmla="*/ 19 h 278"/>
                  <a:gd name="T26" fmla="*/ 26 w 266"/>
                  <a:gd name="T27" fmla="*/ 38 h 278"/>
                  <a:gd name="T28" fmla="*/ 19 w 266"/>
                  <a:gd name="T29" fmla="*/ 69 h 278"/>
                  <a:gd name="T30" fmla="*/ 5 w 266"/>
                  <a:gd name="T31" fmla="*/ 92 h 278"/>
                  <a:gd name="T32" fmla="*/ 44 w 266"/>
                  <a:gd name="T33" fmla="*/ 119 h 278"/>
                  <a:gd name="T34" fmla="*/ 63 w 266"/>
                  <a:gd name="T35" fmla="*/ 139 h 278"/>
                  <a:gd name="T36" fmla="*/ 102 w 266"/>
                  <a:gd name="T37" fmla="*/ 122 h 278"/>
                  <a:gd name="T38" fmla="*/ 122 w 266"/>
                  <a:gd name="T39" fmla="*/ 129 h 278"/>
                  <a:gd name="T40" fmla="*/ 142 w 266"/>
                  <a:gd name="T41" fmla="*/ 172 h 278"/>
                  <a:gd name="T42" fmla="*/ 136 w 266"/>
                  <a:gd name="T43" fmla="*/ 204 h 278"/>
                  <a:gd name="T44" fmla="*/ 124 w 266"/>
                  <a:gd name="T45" fmla="*/ 227 h 278"/>
                  <a:gd name="T46" fmla="*/ 161 w 266"/>
                  <a:gd name="T47" fmla="*/ 253 h 278"/>
                  <a:gd name="T48" fmla="*/ 181 w 266"/>
                  <a:gd name="T49" fmla="*/ 273 h 278"/>
                  <a:gd name="T50" fmla="*/ 220 w 266"/>
                  <a:gd name="T51" fmla="*/ 256 h 278"/>
                  <a:gd name="T52" fmla="*/ 242 w 266"/>
                  <a:gd name="T53" fmla="*/ 261 h 278"/>
                  <a:gd name="T54" fmla="*/ 179 w 266"/>
                  <a:gd name="T55" fmla="*/ 54 h 278"/>
                  <a:gd name="T56" fmla="*/ 199 w 266"/>
                  <a:gd name="T57" fmla="*/ 61 h 278"/>
                  <a:gd name="T58" fmla="*/ 219 w 266"/>
                  <a:gd name="T59" fmla="*/ 103 h 278"/>
                  <a:gd name="T60" fmla="*/ 214 w 266"/>
                  <a:gd name="T61" fmla="*/ 136 h 278"/>
                  <a:gd name="T62" fmla="*/ 198 w 266"/>
                  <a:gd name="T63" fmla="*/ 151 h 278"/>
                  <a:gd name="T64" fmla="*/ 164 w 266"/>
                  <a:gd name="T65" fmla="*/ 154 h 278"/>
                  <a:gd name="T66" fmla="*/ 125 w 266"/>
                  <a:gd name="T67" fmla="*/ 126 h 278"/>
                  <a:gd name="T68" fmla="*/ 121 w 266"/>
                  <a:gd name="T69" fmla="*/ 104 h 278"/>
                  <a:gd name="T70" fmla="*/ 142 w 266"/>
                  <a:gd name="T71" fmla="*/ 72 h 278"/>
                  <a:gd name="T72" fmla="*/ 179 w 266"/>
                  <a:gd name="T73" fmla="*/ 54 h 278"/>
                  <a:gd name="T74" fmla="*/ 65 w 266"/>
                  <a:gd name="T75" fmla="*/ 119 h 278"/>
                  <a:gd name="T76" fmla="*/ 26 w 266"/>
                  <a:gd name="T77" fmla="*/ 92 h 278"/>
                  <a:gd name="T78" fmla="*/ 23 w 266"/>
                  <a:gd name="T79" fmla="*/ 71 h 278"/>
                  <a:gd name="T80" fmla="*/ 46 w 266"/>
                  <a:gd name="T81" fmla="*/ 39 h 278"/>
                  <a:gd name="T82" fmla="*/ 81 w 266"/>
                  <a:gd name="T83" fmla="*/ 21 h 278"/>
                  <a:gd name="T84" fmla="*/ 101 w 266"/>
                  <a:gd name="T85" fmla="*/ 28 h 278"/>
                  <a:gd name="T86" fmla="*/ 122 w 266"/>
                  <a:gd name="T87" fmla="*/ 71 h 278"/>
                  <a:gd name="T88" fmla="*/ 116 w 266"/>
                  <a:gd name="T89" fmla="*/ 102 h 278"/>
                  <a:gd name="T90" fmla="*/ 101 w 266"/>
                  <a:gd name="T91" fmla="*/ 118 h 278"/>
                  <a:gd name="T92" fmla="*/ 185 w 266"/>
                  <a:gd name="T93" fmla="*/ 258 h 278"/>
                  <a:gd name="T94" fmla="*/ 165 w 266"/>
                  <a:gd name="T95" fmla="*/ 250 h 278"/>
                  <a:gd name="T96" fmla="*/ 145 w 266"/>
                  <a:gd name="T97" fmla="*/ 209 h 278"/>
                  <a:gd name="T98" fmla="*/ 151 w 266"/>
                  <a:gd name="T99" fmla="*/ 177 h 278"/>
                  <a:gd name="T100" fmla="*/ 167 w 266"/>
                  <a:gd name="T101" fmla="*/ 161 h 278"/>
                  <a:gd name="T102" fmla="*/ 201 w 266"/>
                  <a:gd name="T103" fmla="*/ 159 h 278"/>
                  <a:gd name="T104" fmla="*/ 239 w 266"/>
                  <a:gd name="T105" fmla="*/ 186 h 278"/>
                  <a:gd name="T106" fmla="*/ 244 w 266"/>
                  <a:gd name="T107" fmla="*/ 208 h 278"/>
                  <a:gd name="T108" fmla="*/ 223 w 266"/>
                  <a:gd name="T109" fmla="*/ 240 h 278"/>
                  <a:gd name="T110" fmla="*/ 185 w 266"/>
                  <a:gd name="T111" fmla="*/ 25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6" h="278">
                    <a:moveTo>
                      <a:pt x="243" y="241"/>
                    </a:moveTo>
                    <a:cubicBezTo>
                      <a:pt x="242" y="240"/>
                      <a:pt x="240" y="238"/>
                      <a:pt x="238" y="238"/>
                    </a:cubicBezTo>
                    <a:cubicBezTo>
                      <a:pt x="248" y="209"/>
                      <a:pt x="248" y="209"/>
                      <a:pt x="248" y="209"/>
                    </a:cubicBezTo>
                    <a:cubicBezTo>
                      <a:pt x="252" y="209"/>
                      <a:pt x="256" y="208"/>
                      <a:pt x="259" y="206"/>
                    </a:cubicBezTo>
                    <a:cubicBezTo>
                      <a:pt x="265" y="201"/>
                      <a:pt x="266" y="192"/>
                      <a:pt x="261" y="186"/>
                    </a:cubicBezTo>
                    <a:cubicBezTo>
                      <a:pt x="256" y="181"/>
                      <a:pt x="249" y="180"/>
                      <a:pt x="243" y="183"/>
                    </a:cubicBezTo>
                    <a:cubicBezTo>
                      <a:pt x="222" y="159"/>
                      <a:pt x="222" y="159"/>
                      <a:pt x="222" y="159"/>
                    </a:cubicBezTo>
                    <a:cubicBezTo>
                      <a:pt x="227" y="154"/>
                      <a:pt x="227" y="146"/>
                      <a:pt x="222" y="141"/>
                    </a:cubicBezTo>
                    <a:cubicBezTo>
                      <a:pt x="221" y="140"/>
                      <a:pt x="220" y="138"/>
                      <a:pt x="218" y="138"/>
                    </a:cubicBezTo>
                    <a:cubicBezTo>
                      <a:pt x="228" y="108"/>
                      <a:pt x="228" y="108"/>
                      <a:pt x="228" y="108"/>
                    </a:cubicBezTo>
                    <a:cubicBezTo>
                      <a:pt x="232" y="108"/>
                      <a:pt x="236" y="107"/>
                      <a:pt x="239" y="104"/>
                    </a:cubicBezTo>
                    <a:cubicBezTo>
                      <a:pt x="245" y="99"/>
                      <a:pt x="246" y="90"/>
                      <a:pt x="241" y="85"/>
                    </a:cubicBezTo>
                    <a:cubicBezTo>
                      <a:pt x="236" y="79"/>
                      <a:pt x="229" y="78"/>
                      <a:pt x="223" y="82"/>
                    </a:cubicBezTo>
                    <a:cubicBezTo>
                      <a:pt x="202" y="58"/>
                      <a:pt x="202" y="58"/>
                      <a:pt x="202" y="58"/>
                    </a:cubicBezTo>
                    <a:cubicBezTo>
                      <a:pt x="207" y="53"/>
                      <a:pt x="207" y="45"/>
                      <a:pt x="202" y="40"/>
                    </a:cubicBezTo>
                    <a:cubicBezTo>
                      <a:pt x="197" y="34"/>
                      <a:pt x="188" y="33"/>
                      <a:pt x="182" y="38"/>
                    </a:cubicBezTo>
                    <a:cubicBezTo>
                      <a:pt x="179" y="41"/>
                      <a:pt x="177" y="45"/>
                      <a:pt x="178" y="50"/>
                    </a:cubicBezTo>
                    <a:cubicBezTo>
                      <a:pt x="146" y="56"/>
                      <a:pt x="146" y="56"/>
                      <a:pt x="146" y="56"/>
                    </a:cubicBezTo>
                    <a:cubicBezTo>
                      <a:pt x="145" y="55"/>
                      <a:pt x="145" y="53"/>
                      <a:pt x="144" y="52"/>
                    </a:cubicBezTo>
                    <a:cubicBezTo>
                      <a:pt x="139" y="47"/>
                      <a:pt x="131" y="46"/>
                      <a:pt x="126" y="50"/>
                    </a:cubicBezTo>
                    <a:cubicBezTo>
                      <a:pt x="104" y="25"/>
                      <a:pt x="104" y="25"/>
                      <a:pt x="104" y="25"/>
                    </a:cubicBezTo>
                    <a:cubicBezTo>
                      <a:pt x="109" y="20"/>
                      <a:pt x="109" y="12"/>
                      <a:pt x="104" y="7"/>
                    </a:cubicBezTo>
                    <a:cubicBezTo>
                      <a:pt x="99" y="1"/>
                      <a:pt x="90" y="0"/>
                      <a:pt x="85" y="5"/>
                    </a:cubicBezTo>
                    <a:cubicBezTo>
                      <a:pt x="81" y="8"/>
                      <a:pt x="79" y="13"/>
                      <a:pt x="80" y="17"/>
                    </a:cubicBezTo>
                    <a:cubicBezTo>
                      <a:pt x="49" y="23"/>
                      <a:pt x="49" y="23"/>
                      <a:pt x="49" y="23"/>
                    </a:cubicBezTo>
                    <a:cubicBezTo>
                      <a:pt x="49" y="22"/>
                      <a:pt x="48" y="20"/>
                      <a:pt x="47" y="19"/>
                    </a:cubicBezTo>
                    <a:cubicBezTo>
                      <a:pt x="42" y="14"/>
                      <a:pt x="33" y="13"/>
                      <a:pt x="28" y="18"/>
                    </a:cubicBezTo>
                    <a:cubicBezTo>
                      <a:pt x="22" y="23"/>
                      <a:pt x="21" y="32"/>
                      <a:pt x="26" y="38"/>
                    </a:cubicBezTo>
                    <a:cubicBezTo>
                      <a:pt x="27" y="39"/>
                      <a:pt x="28" y="40"/>
                      <a:pt x="29" y="40"/>
                    </a:cubicBezTo>
                    <a:cubicBezTo>
                      <a:pt x="19" y="69"/>
                      <a:pt x="19" y="69"/>
                      <a:pt x="19" y="69"/>
                    </a:cubicBezTo>
                    <a:cubicBezTo>
                      <a:pt x="15" y="68"/>
                      <a:pt x="10" y="69"/>
                      <a:pt x="7" y="72"/>
                    </a:cubicBezTo>
                    <a:cubicBezTo>
                      <a:pt x="1" y="77"/>
                      <a:pt x="0" y="86"/>
                      <a:pt x="5" y="92"/>
                    </a:cubicBezTo>
                    <a:cubicBezTo>
                      <a:pt x="10" y="97"/>
                      <a:pt x="17" y="98"/>
                      <a:pt x="23" y="95"/>
                    </a:cubicBezTo>
                    <a:cubicBezTo>
                      <a:pt x="44" y="119"/>
                      <a:pt x="44" y="119"/>
                      <a:pt x="44" y="119"/>
                    </a:cubicBezTo>
                    <a:cubicBezTo>
                      <a:pt x="39" y="124"/>
                      <a:pt x="39" y="132"/>
                      <a:pt x="44" y="137"/>
                    </a:cubicBezTo>
                    <a:cubicBezTo>
                      <a:pt x="49" y="143"/>
                      <a:pt x="57" y="144"/>
                      <a:pt x="63" y="139"/>
                    </a:cubicBezTo>
                    <a:cubicBezTo>
                      <a:pt x="66" y="136"/>
                      <a:pt x="68" y="132"/>
                      <a:pt x="68" y="128"/>
                    </a:cubicBezTo>
                    <a:cubicBezTo>
                      <a:pt x="102" y="122"/>
                      <a:pt x="102" y="122"/>
                      <a:pt x="102" y="122"/>
                    </a:cubicBezTo>
                    <a:cubicBezTo>
                      <a:pt x="103" y="123"/>
                      <a:pt x="103" y="124"/>
                      <a:pt x="104" y="125"/>
                    </a:cubicBezTo>
                    <a:cubicBezTo>
                      <a:pt x="110" y="132"/>
                      <a:pt x="115" y="133"/>
                      <a:pt x="122" y="129"/>
                    </a:cubicBezTo>
                    <a:cubicBezTo>
                      <a:pt x="143" y="153"/>
                      <a:pt x="143" y="153"/>
                      <a:pt x="143" y="153"/>
                    </a:cubicBezTo>
                    <a:cubicBezTo>
                      <a:pt x="138" y="159"/>
                      <a:pt x="138" y="167"/>
                      <a:pt x="142" y="172"/>
                    </a:cubicBezTo>
                    <a:cubicBezTo>
                      <a:pt x="144" y="174"/>
                      <a:pt x="145" y="175"/>
                      <a:pt x="146" y="175"/>
                    </a:cubicBezTo>
                    <a:cubicBezTo>
                      <a:pt x="136" y="204"/>
                      <a:pt x="136" y="204"/>
                      <a:pt x="136" y="204"/>
                    </a:cubicBezTo>
                    <a:cubicBezTo>
                      <a:pt x="132" y="204"/>
                      <a:pt x="128" y="205"/>
                      <a:pt x="125" y="208"/>
                    </a:cubicBezTo>
                    <a:cubicBezTo>
                      <a:pt x="119" y="213"/>
                      <a:pt x="119" y="221"/>
                      <a:pt x="124" y="227"/>
                    </a:cubicBezTo>
                    <a:cubicBezTo>
                      <a:pt x="128" y="233"/>
                      <a:pt x="136" y="234"/>
                      <a:pt x="142" y="230"/>
                    </a:cubicBezTo>
                    <a:cubicBezTo>
                      <a:pt x="161" y="253"/>
                      <a:pt x="161" y="253"/>
                      <a:pt x="161" y="253"/>
                    </a:cubicBezTo>
                    <a:cubicBezTo>
                      <a:pt x="157" y="258"/>
                      <a:pt x="157" y="266"/>
                      <a:pt x="161" y="271"/>
                    </a:cubicBezTo>
                    <a:cubicBezTo>
                      <a:pt x="166" y="277"/>
                      <a:pt x="175" y="278"/>
                      <a:pt x="181" y="273"/>
                    </a:cubicBezTo>
                    <a:cubicBezTo>
                      <a:pt x="184" y="270"/>
                      <a:pt x="186" y="266"/>
                      <a:pt x="186" y="263"/>
                    </a:cubicBezTo>
                    <a:cubicBezTo>
                      <a:pt x="220" y="256"/>
                      <a:pt x="220" y="256"/>
                      <a:pt x="220" y="256"/>
                    </a:cubicBezTo>
                    <a:cubicBezTo>
                      <a:pt x="220" y="257"/>
                      <a:pt x="221" y="259"/>
                      <a:pt x="222" y="260"/>
                    </a:cubicBezTo>
                    <a:cubicBezTo>
                      <a:pt x="227" y="265"/>
                      <a:pt x="236" y="266"/>
                      <a:pt x="242" y="261"/>
                    </a:cubicBezTo>
                    <a:cubicBezTo>
                      <a:pt x="248" y="256"/>
                      <a:pt x="248" y="247"/>
                      <a:pt x="243" y="241"/>
                    </a:cubicBezTo>
                    <a:close/>
                    <a:moveTo>
                      <a:pt x="179" y="54"/>
                    </a:moveTo>
                    <a:cubicBezTo>
                      <a:pt x="179" y="56"/>
                      <a:pt x="180" y="57"/>
                      <a:pt x="181" y="58"/>
                    </a:cubicBezTo>
                    <a:cubicBezTo>
                      <a:pt x="185" y="63"/>
                      <a:pt x="193" y="64"/>
                      <a:pt x="199" y="61"/>
                    </a:cubicBezTo>
                    <a:cubicBezTo>
                      <a:pt x="219" y="85"/>
                      <a:pt x="219" y="85"/>
                      <a:pt x="219" y="85"/>
                    </a:cubicBezTo>
                    <a:cubicBezTo>
                      <a:pt x="215" y="90"/>
                      <a:pt x="215" y="98"/>
                      <a:pt x="219" y="103"/>
                    </a:cubicBezTo>
                    <a:cubicBezTo>
                      <a:pt x="221" y="104"/>
                      <a:pt x="222" y="106"/>
                      <a:pt x="224" y="106"/>
                    </a:cubicBezTo>
                    <a:cubicBezTo>
                      <a:pt x="214" y="136"/>
                      <a:pt x="214" y="136"/>
                      <a:pt x="214" y="136"/>
                    </a:cubicBezTo>
                    <a:cubicBezTo>
                      <a:pt x="210" y="136"/>
                      <a:pt x="206" y="137"/>
                      <a:pt x="202" y="139"/>
                    </a:cubicBezTo>
                    <a:cubicBezTo>
                      <a:pt x="199" y="142"/>
                      <a:pt x="197" y="147"/>
                      <a:pt x="198" y="151"/>
                    </a:cubicBezTo>
                    <a:cubicBezTo>
                      <a:pt x="166" y="157"/>
                      <a:pt x="166" y="157"/>
                      <a:pt x="166" y="157"/>
                    </a:cubicBezTo>
                    <a:cubicBezTo>
                      <a:pt x="165" y="156"/>
                      <a:pt x="165" y="155"/>
                      <a:pt x="164" y="154"/>
                    </a:cubicBezTo>
                    <a:cubicBezTo>
                      <a:pt x="159" y="149"/>
                      <a:pt x="152" y="148"/>
                      <a:pt x="146" y="151"/>
                    </a:cubicBezTo>
                    <a:cubicBezTo>
                      <a:pt x="125" y="126"/>
                      <a:pt x="125" y="126"/>
                      <a:pt x="125" y="126"/>
                    </a:cubicBezTo>
                    <a:cubicBezTo>
                      <a:pt x="130" y="121"/>
                      <a:pt x="130" y="113"/>
                      <a:pt x="125" y="107"/>
                    </a:cubicBezTo>
                    <a:cubicBezTo>
                      <a:pt x="124" y="106"/>
                      <a:pt x="123" y="104"/>
                      <a:pt x="121" y="104"/>
                    </a:cubicBezTo>
                    <a:cubicBezTo>
                      <a:pt x="131" y="75"/>
                      <a:pt x="131" y="75"/>
                      <a:pt x="131" y="75"/>
                    </a:cubicBezTo>
                    <a:cubicBezTo>
                      <a:pt x="135" y="76"/>
                      <a:pt x="139" y="75"/>
                      <a:pt x="142" y="72"/>
                    </a:cubicBezTo>
                    <a:cubicBezTo>
                      <a:pt x="146" y="69"/>
                      <a:pt x="148" y="65"/>
                      <a:pt x="147" y="60"/>
                    </a:cubicBezTo>
                    <a:lnTo>
                      <a:pt x="179" y="54"/>
                    </a:lnTo>
                    <a:close/>
                    <a:moveTo>
                      <a:pt x="68" y="124"/>
                    </a:moveTo>
                    <a:cubicBezTo>
                      <a:pt x="67" y="122"/>
                      <a:pt x="66" y="120"/>
                      <a:pt x="65" y="119"/>
                    </a:cubicBezTo>
                    <a:cubicBezTo>
                      <a:pt x="60" y="114"/>
                      <a:pt x="53" y="112"/>
                      <a:pt x="47" y="116"/>
                    </a:cubicBezTo>
                    <a:cubicBezTo>
                      <a:pt x="26" y="92"/>
                      <a:pt x="26" y="92"/>
                      <a:pt x="26" y="92"/>
                    </a:cubicBezTo>
                    <a:cubicBezTo>
                      <a:pt x="31" y="87"/>
                      <a:pt x="31" y="79"/>
                      <a:pt x="26" y="74"/>
                    </a:cubicBezTo>
                    <a:cubicBezTo>
                      <a:pt x="25" y="73"/>
                      <a:pt x="24" y="72"/>
                      <a:pt x="23" y="71"/>
                    </a:cubicBezTo>
                    <a:cubicBezTo>
                      <a:pt x="33" y="42"/>
                      <a:pt x="33" y="42"/>
                      <a:pt x="33" y="42"/>
                    </a:cubicBezTo>
                    <a:cubicBezTo>
                      <a:pt x="37" y="43"/>
                      <a:pt x="42" y="42"/>
                      <a:pt x="46" y="39"/>
                    </a:cubicBezTo>
                    <a:cubicBezTo>
                      <a:pt x="50" y="36"/>
                      <a:pt x="51" y="32"/>
                      <a:pt x="51" y="27"/>
                    </a:cubicBezTo>
                    <a:cubicBezTo>
                      <a:pt x="81" y="21"/>
                      <a:pt x="81" y="21"/>
                      <a:pt x="81" y="21"/>
                    </a:cubicBezTo>
                    <a:cubicBezTo>
                      <a:pt x="81" y="23"/>
                      <a:pt x="82" y="24"/>
                      <a:pt x="83" y="25"/>
                    </a:cubicBezTo>
                    <a:cubicBezTo>
                      <a:pt x="88" y="31"/>
                      <a:pt x="95" y="32"/>
                      <a:pt x="101" y="28"/>
                    </a:cubicBezTo>
                    <a:cubicBezTo>
                      <a:pt x="122" y="53"/>
                      <a:pt x="122" y="53"/>
                      <a:pt x="122" y="53"/>
                    </a:cubicBezTo>
                    <a:cubicBezTo>
                      <a:pt x="118" y="58"/>
                      <a:pt x="118" y="66"/>
                      <a:pt x="122" y="71"/>
                    </a:cubicBezTo>
                    <a:cubicBezTo>
                      <a:pt x="124" y="72"/>
                      <a:pt x="125" y="73"/>
                      <a:pt x="126" y="74"/>
                    </a:cubicBezTo>
                    <a:cubicBezTo>
                      <a:pt x="116" y="102"/>
                      <a:pt x="116" y="102"/>
                      <a:pt x="116" y="102"/>
                    </a:cubicBezTo>
                    <a:cubicBezTo>
                      <a:pt x="113" y="102"/>
                      <a:pt x="109" y="103"/>
                      <a:pt x="106" y="106"/>
                    </a:cubicBezTo>
                    <a:cubicBezTo>
                      <a:pt x="102" y="109"/>
                      <a:pt x="100" y="113"/>
                      <a:pt x="101" y="118"/>
                    </a:cubicBezTo>
                    <a:lnTo>
                      <a:pt x="68" y="124"/>
                    </a:lnTo>
                    <a:close/>
                    <a:moveTo>
                      <a:pt x="185" y="258"/>
                    </a:moveTo>
                    <a:cubicBezTo>
                      <a:pt x="185" y="256"/>
                      <a:pt x="184" y="254"/>
                      <a:pt x="183" y="253"/>
                    </a:cubicBezTo>
                    <a:cubicBezTo>
                      <a:pt x="178" y="248"/>
                      <a:pt x="171" y="247"/>
                      <a:pt x="165" y="250"/>
                    </a:cubicBezTo>
                    <a:cubicBezTo>
                      <a:pt x="145" y="227"/>
                      <a:pt x="145" y="227"/>
                      <a:pt x="145" y="227"/>
                    </a:cubicBezTo>
                    <a:cubicBezTo>
                      <a:pt x="150" y="222"/>
                      <a:pt x="150" y="214"/>
                      <a:pt x="145" y="209"/>
                    </a:cubicBezTo>
                    <a:cubicBezTo>
                      <a:pt x="144" y="208"/>
                      <a:pt x="142" y="206"/>
                      <a:pt x="141" y="206"/>
                    </a:cubicBezTo>
                    <a:cubicBezTo>
                      <a:pt x="151" y="177"/>
                      <a:pt x="151" y="177"/>
                      <a:pt x="151" y="177"/>
                    </a:cubicBezTo>
                    <a:cubicBezTo>
                      <a:pt x="155" y="177"/>
                      <a:pt x="159" y="176"/>
                      <a:pt x="162" y="174"/>
                    </a:cubicBezTo>
                    <a:cubicBezTo>
                      <a:pt x="166" y="171"/>
                      <a:pt x="168" y="166"/>
                      <a:pt x="167" y="161"/>
                    </a:cubicBezTo>
                    <a:cubicBezTo>
                      <a:pt x="199" y="156"/>
                      <a:pt x="199" y="156"/>
                      <a:pt x="199" y="156"/>
                    </a:cubicBezTo>
                    <a:cubicBezTo>
                      <a:pt x="199" y="157"/>
                      <a:pt x="200" y="158"/>
                      <a:pt x="201" y="159"/>
                    </a:cubicBezTo>
                    <a:cubicBezTo>
                      <a:pt x="205" y="165"/>
                      <a:pt x="213" y="166"/>
                      <a:pt x="219" y="162"/>
                    </a:cubicBezTo>
                    <a:cubicBezTo>
                      <a:pt x="239" y="186"/>
                      <a:pt x="239" y="186"/>
                      <a:pt x="239" y="186"/>
                    </a:cubicBezTo>
                    <a:cubicBezTo>
                      <a:pt x="235" y="191"/>
                      <a:pt x="235" y="199"/>
                      <a:pt x="239" y="204"/>
                    </a:cubicBezTo>
                    <a:cubicBezTo>
                      <a:pt x="241" y="206"/>
                      <a:pt x="242" y="207"/>
                      <a:pt x="244" y="208"/>
                    </a:cubicBezTo>
                    <a:cubicBezTo>
                      <a:pt x="234" y="236"/>
                      <a:pt x="234" y="236"/>
                      <a:pt x="234" y="236"/>
                    </a:cubicBezTo>
                    <a:cubicBezTo>
                      <a:pt x="230" y="236"/>
                      <a:pt x="227" y="237"/>
                      <a:pt x="223" y="240"/>
                    </a:cubicBezTo>
                    <a:cubicBezTo>
                      <a:pt x="220" y="243"/>
                      <a:pt x="218" y="247"/>
                      <a:pt x="219" y="252"/>
                    </a:cubicBezTo>
                    <a:lnTo>
                      <a:pt x="185" y="2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9" name="Freeform 33"/>
              <p:cNvSpPr>
                <a:spLocks noEditPoints="1"/>
              </p:cNvSpPr>
              <p:nvPr/>
            </p:nvSpPr>
            <p:spPr bwMode="auto">
              <a:xfrm>
                <a:off x="7797801" y="2211388"/>
                <a:ext cx="142875" cy="138112"/>
              </a:xfrm>
              <a:custGeom>
                <a:avLst/>
                <a:gdLst>
                  <a:gd name="T0" fmla="*/ 60 w 90"/>
                  <a:gd name="T1" fmla="*/ 0 h 87"/>
                  <a:gd name="T2" fmla="*/ 14 w 90"/>
                  <a:gd name="T3" fmla="*/ 8 h 87"/>
                  <a:gd name="T4" fmla="*/ 0 w 90"/>
                  <a:gd name="T5" fmla="*/ 51 h 87"/>
                  <a:gd name="T6" fmla="*/ 29 w 90"/>
                  <a:gd name="T7" fmla="*/ 87 h 87"/>
                  <a:gd name="T8" fmla="*/ 74 w 90"/>
                  <a:gd name="T9" fmla="*/ 77 h 87"/>
                  <a:gd name="T10" fmla="*/ 90 w 90"/>
                  <a:gd name="T11" fmla="*/ 34 h 87"/>
                  <a:gd name="T12" fmla="*/ 60 w 90"/>
                  <a:gd name="T13" fmla="*/ 0 h 87"/>
                  <a:gd name="T14" fmla="*/ 30 w 90"/>
                  <a:gd name="T15" fmla="*/ 82 h 87"/>
                  <a:gd name="T16" fmla="*/ 4 w 90"/>
                  <a:gd name="T17" fmla="*/ 50 h 87"/>
                  <a:gd name="T18" fmla="*/ 18 w 90"/>
                  <a:gd name="T19" fmla="*/ 12 h 87"/>
                  <a:gd name="T20" fmla="*/ 58 w 90"/>
                  <a:gd name="T21" fmla="*/ 4 h 87"/>
                  <a:gd name="T22" fmla="*/ 85 w 90"/>
                  <a:gd name="T23" fmla="*/ 35 h 87"/>
                  <a:gd name="T24" fmla="*/ 72 w 90"/>
                  <a:gd name="T25" fmla="*/ 74 h 87"/>
                  <a:gd name="T26" fmla="*/ 30 w 90"/>
                  <a:gd name="T27" fmla="*/ 8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87">
                    <a:moveTo>
                      <a:pt x="60" y="0"/>
                    </a:moveTo>
                    <a:lnTo>
                      <a:pt x="14" y="8"/>
                    </a:lnTo>
                    <a:lnTo>
                      <a:pt x="0" y="51"/>
                    </a:lnTo>
                    <a:lnTo>
                      <a:pt x="29" y="87"/>
                    </a:lnTo>
                    <a:lnTo>
                      <a:pt x="74" y="77"/>
                    </a:lnTo>
                    <a:lnTo>
                      <a:pt x="90" y="34"/>
                    </a:lnTo>
                    <a:lnTo>
                      <a:pt x="60" y="0"/>
                    </a:lnTo>
                    <a:close/>
                    <a:moveTo>
                      <a:pt x="30" y="82"/>
                    </a:moveTo>
                    <a:lnTo>
                      <a:pt x="4" y="50"/>
                    </a:lnTo>
                    <a:lnTo>
                      <a:pt x="18" y="12"/>
                    </a:lnTo>
                    <a:lnTo>
                      <a:pt x="58" y="4"/>
                    </a:lnTo>
                    <a:lnTo>
                      <a:pt x="85" y="35"/>
                    </a:lnTo>
                    <a:lnTo>
                      <a:pt x="72" y="74"/>
                    </a:lnTo>
                    <a:lnTo>
                      <a:pt x="30" y="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 name="Freeform 34"/>
              <p:cNvSpPr>
                <a:spLocks noEditPoints="1"/>
              </p:cNvSpPr>
              <p:nvPr/>
            </p:nvSpPr>
            <p:spPr bwMode="auto">
              <a:xfrm>
                <a:off x="7761288" y="2027238"/>
                <a:ext cx="142875" cy="136525"/>
              </a:xfrm>
              <a:custGeom>
                <a:avLst/>
                <a:gdLst>
                  <a:gd name="T0" fmla="*/ 29 w 90"/>
                  <a:gd name="T1" fmla="*/ 86 h 86"/>
                  <a:gd name="T2" fmla="*/ 74 w 90"/>
                  <a:gd name="T3" fmla="*/ 78 h 86"/>
                  <a:gd name="T4" fmla="*/ 90 w 90"/>
                  <a:gd name="T5" fmla="*/ 34 h 86"/>
                  <a:gd name="T6" fmla="*/ 60 w 90"/>
                  <a:gd name="T7" fmla="*/ 0 h 86"/>
                  <a:gd name="T8" fmla="*/ 15 w 90"/>
                  <a:gd name="T9" fmla="*/ 8 h 86"/>
                  <a:gd name="T10" fmla="*/ 0 w 90"/>
                  <a:gd name="T11" fmla="*/ 52 h 86"/>
                  <a:gd name="T12" fmla="*/ 29 w 90"/>
                  <a:gd name="T13" fmla="*/ 86 h 86"/>
                  <a:gd name="T14" fmla="*/ 58 w 90"/>
                  <a:gd name="T15" fmla="*/ 5 h 86"/>
                  <a:gd name="T16" fmla="*/ 85 w 90"/>
                  <a:gd name="T17" fmla="*/ 36 h 86"/>
                  <a:gd name="T18" fmla="*/ 72 w 90"/>
                  <a:gd name="T19" fmla="*/ 74 h 86"/>
                  <a:gd name="T20" fmla="*/ 31 w 90"/>
                  <a:gd name="T21" fmla="*/ 81 h 86"/>
                  <a:gd name="T22" fmla="*/ 4 w 90"/>
                  <a:gd name="T23" fmla="*/ 50 h 86"/>
                  <a:gd name="T24" fmla="*/ 18 w 90"/>
                  <a:gd name="T25" fmla="*/ 12 h 86"/>
                  <a:gd name="T26" fmla="*/ 58 w 90"/>
                  <a:gd name="T27" fmla="*/ 5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86">
                    <a:moveTo>
                      <a:pt x="29" y="86"/>
                    </a:moveTo>
                    <a:lnTo>
                      <a:pt x="74" y="78"/>
                    </a:lnTo>
                    <a:lnTo>
                      <a:pt x="90" y="34"/>
                    </a:lnTo>
                    <a:lnTo>
                      <a:pt x="60" y="0"/>
                    </a:lnTo>
                    <a:lnTo>
                      <a:pt x="15" y="8"/>
                    </a:lnTo>
                    <a:lnTo>
                      <a:pt x="0" y="52"/>
                    </a:lnTo>
                    <a:lnTo>
                      <a:pt x="29" y="86"/>
                    </a:lnTo>
                    <a:close/>
                    <a:moveTo>
                      <a:pt x="58" y="5"/>
                    </a:moveTo>
                    <a:lnTo>
                      <a:pt x="85" y="36"/>
                    </a:lnTo>
                    <a:lnTo>
                      <a:pt x="72" y="74"/>
                    </a:lnTo>
                    <a:lnTo>
                      <a:pt x="31" y="81"/>
                    </a:lnTo>
                    <a:lnTo>
                      <a:pt x="4" y="50"/>
                    </a:lnTo>
                    <a:lnTo>
                      <a:pt x="18" y="12"/>
                    </a:lnTo>
                    <a:lnTo>
                      <a:pt x="58"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1" name="Freeform 35"/>
              <p:cNvSpPr>
                <a:spLocks noEditPoints="1"/>
              </p:cNvSpPr>
              <p:nvPr/>
            </p:nvSpPr>
            <p:spPr bwMode="auto">
              <a:xfrm>
                <a:off x="7583488" y="1970088"/>
                <a:ext cx="141288" cy="136525"/>
              </a:xfrm>
              <a:custGeom>
                <a:avLst/>
                <a:gdLst>
                  <a:gd name="T0" fmla="*/ 59 w 89"/>
                  <a:gd name="T1" fmla="*/ 0 h 86"/>
                  <a:gd name="T2" fmla="*/ 14 w 89"/>
                  <a:gd name="T3" fmla="*/ 9 h 86"/>
                  <a:gd name="T4" fmla="*/ 0 w 89"/>
                  <a:gd name="T5" fmla="*/ 52 h 86"/>
                  <a:gd name="T6" fmla="*/ 29 w 89"/>
                  <a:gd name="T7" fmla="*/ 86 h 86"/>
                  <a:gd name="T8" fmla="*/ 74 w 89"/>
                  <a:gd name="T9" fmla="*/ 78 h 86"/>
                  <a:gd name="T10" fmla="*/ 89 w 89"/>
                  <a:gd name="T11" fmla="*/ 35 h 86"/>
                  <a:gd name="T12" fmla="*/ 59 w 89"/>
                  <a:gd name="T13" fmla="*/ 0 h 86"/>
                  <a:gd name="T14" fmla="*/ 31 w 89"/>
                  <a:gd name="T15" fmla="*/ 82 h 86"/>
                  <a:gd name="T16" fmla="*/ 4 w 89"/>
                  <a:gd name="T17" fmla="*/ 51 h 86"/>
                  <a:gd name="T18" fmla="*/ 18 w 89"/>
                  <a:gd name="T19" fmla="*/ 12 h 86"/>
                  <a:gd name="T20" fmla="*/ 58 w 89"/>
                  <a:gd name="T21" fmla="*/ 4 h 86"/>
                  <a:gd name="T22" fmla="*/ 84 w 89"/>
                  <a:gd name="T23" fmla="*/ 36 h 86"/>
                  <a:gd name="T24" fmla="*/ 71 w 89"/>
                  <a:gd name="T25" fmla="*/ 74 h 86"/>
                  <a:gd name="T26" fmla="*/ 31 w 89"/>
                  <a:gd name="T27" fmla="*/ 8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9" h="86">
                    <a:moveTo>
                      <a:pt x="59" y="0"/>
                    </a:moveTo>
                    <a:lnTo>
                      <a:pt x="14" y="9"/>
                    </a:lnTo>
                    <a:lnTo>
                      <a:pt x="0" y="52"/>
                    </a:lnTo>
                    <a:lnTo>
                      <a:pt x="29" y="86"/>
                    </a:lnTo>
                    <a:lnTo>
                      <a:pt x="74" y="78"/>
                    </a:lnTo>
                    <a:lnTo>
                      <a:pt x="89" y="35"/>
                    </a:lnTo>
                    <a:lnTo>
                      <a:pt x="59" y="0"/>
                    </a:lnTo>
                    <a:close/>
                    <a:moveTo>
                      <a:pt x="31" y="82"/>
                    </a:moveTo>
                    <a:lnTo>
                      <a:pt x="4" y="51"/>
                    </a:lnTo>
                    <a:lnTo>
                      <a:pt x="18" y="12"/>
                    </a:lnTo>
                    <a:lnTo>
                      <a:pt x="58" y="4"/>
                    </a:lnTo>
                    <a:lnTo>
                      <a:pt x="84" y="36"/>
                    </a:lnTo>
                    <a:lnTo>
                      <a:pt x="71" y="74"/>
                    </a:lnTo>
                    <a:lnTo>
                      <a:pt x="31" y="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nvGrpSpPr>
            <p:cNvPr id="18" name="组合 17"/>
            <p:cNvGrpSpPr/>
            <p:nvPr>
              <p:custDataLst>
                <p:tags r:id="rId4"/>
              </p:custDataLst>
            </p:nvPr>
          </p:nvGrpSpPr>
          <p:grpSpPr>
            <a:xfrm>
              <a:off x="6212" y="4548"/>
              <a:ext cx="642" cy="600"/>
              <a:chOff x="4581525" y="1635125"/>
              <a:chExt cx="1285875" cy="1201738"/>
            </a:xfrm>
            <a:solidFill>
              <a:srgbClr val="FFFFFF"/>
            </a:solidFill>
          </p:grpSpPr>
          <p:sp>
            <p:nvSpPr>
              <p:cNvPr id="20" name="Freeform 37"/>
              <p:cNvSpPr>
                <a:spLocks noEditPoints="1"/>
              </p:cNvSpPr>
              <p:nvPr/>
            </p:nvSpPr>
            <p:spPr bwMode="auto">
              <a:xfrm>
                <a:off x="4581525" y="2270125"/>
                <a:ext cx="560387" cy="561975"/>
              </a:xfrm>
              <a:custGeom>
                <a:avLst/>
                <a:gdLst>
                  <a:gd name="T0" fmla="*/ 137 w 202"/>
                  <a:gd name="T1" fmla="*/ 189 h 202"/>
                  <a:gd name="T2" fmla="*/ 135 w 202"/>
                  <a:gd name="T3" fmla="*/ 177 h 202"/>
                  <a:gd name="T4" fmla="*/ 155 w 202"/>
                  <a:gd name="T5" fmla="*/ 166 h 202"/>
                  <a:gd name="T6" fmla="*/ 164 w 202"/>
                  <a:gd name="T7" fmla="*/ 172 h 202"/>
                  <a:gd name="T8" fmla="*/ 174 w 202"/>
                  <a:gd name="T9" fmla="*/ 170 h 202"/>
                  <a:gd name="T10" fmla="*/ 191 w 202"/>
                  <a:gd name="T11" fmla="*/ 146 h 202"/>
                  <a:gd name="T12" fmla="*/ 189 w 202"/>
                  <a:gd name="T13" fmla="*/ 136 h 202"/>
                  <a:gd name="T14" fmla="*/ 182 w 202"/>
                  <a:gd name="T15" fmla="*/ 131 h 202"/>
                  <a:gd name="T16" fmla="*/ 188 w 202"/>
                  <a:gd name="T17" fmla="*/ 109 h 202"/>
                  <a:gd name="T18" fmla="*/ 196 w 202"/>
                  <a:gd name="T19" fmla="*/ 108 h 202"/>
                  <a:gd name="T20" fmla="*/ 202 w 202"/>
                  <a:gd name="T21" fmla="*/ 100 h 202"/>
                  <a:gd name="T22" fmla="*/ 197 w 202"/>
                  <a:gd name="T23" fmla="*/ 71 h 202"/>
                  <a:gd name="T24" fmla="*/ 189 w 202"/>
                  <a:gd name="T25" fmla="*/ 65 h 202"/>
                  <a:gd name="T26" fmla="*/ 183 w 202"/>
                  <a:gd name="T27" fmla="*/ 66 h 202"/>
                  <a:gd name="T28" fmla="*/ 169 w 202"/>
                  <a:gd name="T29" fmla="*/ 42 h 202"/>
                  <a:gd name="T30" fmla="*/ 172 w 202"/>
                  <a:gd name="T31" fmla="*/ 38 h 202"/>
                  <a:gd name="T32" fmla="*/ 170 w 202"/>
                  <a:gd name="T33" fmla="*/ 28 h 202"/>
                  <a:gd name="T34" fmla="*/ 146 w 202"/>
                  <a:gd name="T35" fmla="*/ 11 h 202"/>
                  <a:gd name="T36" fmla="*/ 136 w 202"/>
                  <a:gd name="T37" fmla="*/ 13 h 202"/>
                  <a:gd name="T38" fmla="*/ 134 w 202"/>
                  <a:gd name="T39" fmla="*/ 16 h 202"/>
                  <a:gd name="T40" fmla="*/ 109 w 202"/>
                  <a:gd name="T41" fmla="*/ 11 h 202"/>
                  <a:gd name="T42" fmla="*/ 108 w 202"/>
                  <a:gd name="T43" fmla="*/ 6 h 202"/>
                  <a:gd name="T44" fmla="*/ 100 w 202"/>
                  <a:gd name="T45" fmla="*/ 0 h 202"/>
                  <a:gd name="T46" fmla="*/ 71 w 202"/>
                  <a:gd name="T47" fmla="*/ 5 h 202"/>
                  <a:gd name="T48" fmla="*/ 65 w 202"/>
                  <a:gd name="T49" fmla="*/ 13 h 202"/>
                  <a:gd name="T50" fmla="*/ 66 w 202"/>
                  <a:gd name="T51" fmla="*/ 18 h 202"/>
                  <a:gd name="T52" fmla="*/ 43 w 202"/>
                  <a:gd name="T53" fmla="*/ 34 h 202"/>
                  <a:gd name="T54" fmla="*/ 38 w 202"/>
                  <a:gd name="T55" fmla="*/ 30 h 202"/>
                  <a:gd name="T56" fmla="*/ 28 w 202"/>
                  <a:gd name="T57" fmla="*/ 32 h 202"/>
                  <a:gd name="T58" fmla="*/ 11 w 202"/>
                  <a:gd name="T59" fmla="*/ 56 h 202"/>
                  <a:gd name="T60" fmla="*/ 13 w 202"/>
                  <a:gd name="T61" fmla="*/ 66 h 202"/>
                  <a:gd name="T62" fmla="*/ 20 w 202"/>
                  <a:gd name="T63" fmla="*/ 70 h 202"/>
                  <a:gd name="T64" fmla="*/ 15 w 202"/>
                  <a:gd name="T65" fmla="*/ 92 h 202"/>
                  <a:gd name="T66" fmla="*/ 6 w 202"/>
                  <a:gd name="T67" fmla="*/ 94 h 202"/>
                  <a:gd name="T68" fmla="*/ 1 w 202"/>
                  <a:gd name="T69" fmla="*/ 102 h 202"/>
                  <a:gd name="T70" fmla="*/ 5 w 202"/>
                  <a:gd name="T71" fmla="*/ 131 h 202"/>
                  <a:gd name="T72" fmla="*/ 13 w 202"/>
                  <a:gd name="T73" fmla="*/ 137 h 202"/>
                  <a:gd name="T74" fmla="*/ 24 w 202"/>
                  <a:gd name="T75" fmla="*/ 135 h 202"/>
                  <a:gd name="T76" fmla="*/ 37 w 202"/>
                  <a:gd name="T77" fmla="*/ 154 h 202"/>
                  <a:gd name="T78" fmla="*/ 30 w 202"/>
                  <a:gd name="T79" fmla="*/ 164 h 202"/>
                  <a:gd name="T80" fmla="*/ 32 w 202"/>
                  <a:gd name="T81" fmla="*/ 174 h 202"/>
                  <a:gd name="T82" fmla="*/ 56 w 202"/>
                  <a:gd name="T83" fmla="*/ 191 h 202"/>
                  <a:gd name="T84" fmla="*/ 66 w 202"/>
                  <a:gd name="T85" fmla="*/ 189 h 202"/>
                  <a:gd name="T86" fmla="*/ 73 w 202"/>
                  <a:gd name="T87" fmla="*/ 179 h 202"/>
                  <a:gd name="T88" fmla="*/ 92 w 202"/>
                  <a:gd name="T89" fmla="*/ 183 h 202"/>
                  <a:gd name="T90" fmla="*/ 94 w 202"/>
                  <a:gd name="T91" fmla="*/ 196 h 202"/>
                  <a:gd name="T92" fmla="*/ 102 w 202"/>
                  <a:gd name="T93" fmla="*/ 201 h 202"/>
                  <a:gd name="T94" fmla="*/ 131 w 202"/>
                  <a:gd name="T95" fmla="*/ 197 h 202"/>
                  <a:gd name="T96" fmla="*/ 137 w 202"/>
                  <a:gd name="T97" fmla="*/ 189 h 202"/>
                  <a:gd name="T98" fmla="*/ 56 w 202"/>
                  <a:gd name="T99" fmla="*/ 104 h 202"/>
                  <a:gd name="T100" fmla="*/ 95 w 202"/>
                  <a:gd name="T101" fmla="*/ 51 h 202"/>
                  <a:gd name="T102" fmla="*/ 148 w 202"/>
                  <a:gd name="T103" fmla="*/ 90 h 202"/>
                  <a:gd name="T104" fmla="*/ 109 w 202"/>
                  <a:gd name="T105" fmla="*/ 143 h 202"/>
                  <a:gd name="T106" fmla="*/ 56 w 202"/>
                  <a:gd name="T107" fmla="*/ 104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2" h="202">
                    <a:moveTo>
                      <a:pt x="137" y="189"/>
                    </a:moveTo>
                    <a:cubicBezTo>
                      <a:pt x="135" y="177"/>
                      <a:pt x="135" y="177"/>
                      <a:pt x="135" y="177"/>
                    </a:cubicBezTo>
                    <a:cubicBezTo>
                      <a:pt x="143" y="174"/>
                      <a:pt x="149" y="170"/>
                      <a:pt x="155" y="166"/>
                    </a:cubicBezTo>
                    <a:cubicBezTo>
                      <a:pt x="164" y="172"/>
                      <a:pt x="164" y="172"/>
                      <a:pt x="164" y="172"/>
                    </a:cubicBezTo>
                    <a:cubicBezTo>
                      <a:pt x="167" y="174"/>
                      <a:pt x="172" y="173"/>
                      <a:pt x="174" y="170"/>
                    </a:cubicBezTo>
                    <a:cubicBezTo>
                      <a:pt x="191" y="146"/>
                      <a:pt x="191" y="146"/>
                      <a:pt x="191" y="146"/>
                    </a:cubicBezTo>
                    <a:cubicBezTo>
                      <a:pt x="193" y="143"/>
                      <a:pt x="192" y="138"/>
                      <a:pt x="189" y="136"/>
                    </a:cubicBezTo>
                    <a:cubicBezTo>
                      <a:pt x="182" y="131"/>
                      <a:pt x="182" y="131"/>
                      <a:pt x="182" y="131"/>
                    </a:cubicBezTo>
                    <a:cubicBezTo>
                      <a:pt x="185" y="124"/>
                      <a:pt x="187" y="117"/>
                      <a:pt x="188" y="109"/>
                    </a:cubicBezTo>
                    <a:cubicBezTo>
                      <a:pt x="196" y="108"/>
                      <a:pt x="196" y="108"/>
                      <a:pt x="196" y="108"/>
                    </a:cubicBezTo>
                    <a:cubicBezTo>
                      <a:pt x="200" y="107"/>
                      <a:pt x="202" y="104"/>
                      <a:pt x="202" y="100"/>
                    </a:cubicBezTo>
                    <a:cubicBezTo>
                      <a:pt x="197" y="71"/>
                      <a:pt x="197" y="71"/>
                      <a:pt x="197" y="71"/>
                    </a:cubicBezTo>
                    <a:cubicBezTo>
                      <a:pt x="196" y="67"/>
                      <a:pt x="193" y="64"/>
                      <a:pt x="189" y="65"/>
                    </a:cubicBezTo>
                    <a:cubicBezTo>
                      <a:pt x="183" y="66"/>
                      <a:pt x="183" y="66"/>
                      <a:pt x="183" y="66"/>
                    </a:cubicBezTo>
                    <a:cubicBezTo>
                      <a:pt x="180" y="57"/>
                      <a:pt x="175" y="49"/>
                      <a:pt x="169" y="42"/>
                    </a:cubicBezTo>
                    <a:cubicBezTo>
                      <a:pt x="172" y="38"/>
                      <a:pt x="172" y="38"/>
                      <a:pt x="172" y="38"/>
                    </a:cubicBezTo>
                    <a:cubicBezTo>
                      <a:pt x="174" y="35"/>
                      <a:pt x="173" y="30"/>
                      <a:pt x="170" y="28"/>
                    </a:cubicBezTo>
                    <a:cubicBezTo>
                      <a:pt x="146" y="11"/>
                      <a:pt x="146" y="11"/>
                      <a:pt x="146" y="11"/>
                    </a:cubicBezTo>
                    <a:cubicBezTo>
                      <a:pt x="143" y="9"/>
                      <a:pt x="138" y="10"/>
                      <a:pt x="136" y="13"/>
                    </a:cubicBezTo>
                    <a:cubicBezTo>
                      <a:pt x="134" y="16"/>
                      <a:pt x="134" y="16"/>
                      <a:pt x="134" y="16"/>
                    </a:cubicBezTo>
                    <a:cubicBezTo>
                      <a:pt x="126" y="13"/>
                      <a:pt x="118" y="11"/>
                      <a:pt x="109" y="11"/>
                    </a:cubicBezTo>
                    <a:cubicBezTo>
                      <a:pt x="108" y="6"/>
                      <a:pt x="108" y="6"/>
                      <a:pt x="108" y="6"/>
                    </a:cubicBezTo>
                    <a:cubicBezTo>
                      <a:pt x="108" y="2"/>
                      <a:pt x="104" y="0"/>
                      <a:pt x="100" y="0"/>
                    </a:cubicBezTo>
                    <a:cubicBezTo>
                      <a:pt x="71" y="5"/>
                      <a:pt x="71" y="5"/>
                      <a:pt x="71" y="5"/>
                    </a:cubicBezTo>
                    <a:cubicBezTo>
                      <a:pt x="67" y="6"/>
                      <a:pt x="65" y="9"/>
                      <a:pt x="65" y="13"/>
                    </a:cubicBezTo>
                    <a:cubicBezTo>
                      <a:pt x="66" y="18"/>
                      <a:pt x="66" y="18"/>
                      <a:pt x="66" y="18"/>
                    </a:cubicBezTo>
                    <a:cubicBezTo>
                      <a:pt x="58" y="22"/>
                      <a:pt x="50" y="27"/>
                      <a:pt x="43" y="34"/>
                    </a:cubicBezTo>
                    <a:cubicBezTo>
                      <a:pt x="38" y="30"/>
                      <a:pt x="38" y="30"/>
                      <a:pt x="38" y="30"/>
                    </a:cubicBezTo>
                    <a:cubicBezTo>
                      <a:pt x="35" y="28"/>
                      <a:pt x="31" y="29"/>
                      <a:pt x="28" y="32"/>
                    </a:cubicBezTo>
                    <a:cubicBezTo>
                      <a:pt x="11" y="56"/>
                      <a:pt x="11" y="56"/>
                      <a:pt x="11" y="56"/>
                    </a:cubicBezTo>
                    <a:cubicBezTo>
                      <a:pt x="9" y="59"/>
                      <a:pt x="10" y="64"/>
                      <a:pt x="13" y="66"/>
                    </a:cubicBezTo>
                    <a:cubicBezTo>
                      <a:pt x="20" y="70"/>
                      <a:pt x="20" y="70"/>
                      <a:pt x="20" y="70"/>
                    </a:cubicBezTo>
                    <a:cubicBezTo>
                      <a:pt x="17" y="77"/>
                      <a:pt x="16" y="85"/>
                      <a:pt x="15" y="92"/>
                    </a:cubicBezTo>
                    <a:cubicBezTo>
                      <a:pt x="6" y="94"/>
                      <a:pt x="6" y="94"/>
                      <a:pt x="6" y="94"/>
                    </a:cubicBezTo>
                    <a:cubicBezTo>
                      <a:pt x="3" y="94"/>
                      <a:pt x="0" y="98"/>
                      <a:pt x="1" y="102"/>
                    </a:cubicBezTo>
                    <a:cubicBezTo>
                      <a:pt x="5" y="131"/>
                      <a:pt x="5" y="131"/>
                      <a:pt x="5" y="131"/>
                    </a:cubicBezTo>
                    <a:cubicBezTo>
                      <a:pt x="6" y="135"/>
                      <a:pt x="9" y="137"/>
                      <a:pt x="13" y="137"/>
                    </a:cubicBezTo>
                    <a:cubicBezTo>
                      <a:pt x="24" y="135"/>
                      <a:pt x="24" y="135"/>
                      <a:pt x="24" y="135"/>
                    </a:cubicBezTo>
                    <a:cubicBezTo>
                      <a:pt x="27" y="142"/>
                      <a:pt x="32" y="149"/>
                      <a:pt x="37" y="154"/>
                    </a:cubicBezTo>
                    <a:cubicBezTo>
                      <a:pt x="30" y="164"/>
                      <a:pt x="30" y="164"/>
                      <a:pt x="30" y="164"/>
                    </a:cubicBezTo>
                    <a:cubicBezTo>
                      <a:pt x="28" y="167"/>
                      <a:pt x="29" y="172"/>
                      <a:pt x="32" y="174"/>
                    </a:cubicBezTo>
                    <a:cubicBezTo>
                      <a:pt x="56" y="191"/>
                      <a:pt x="56" y="191"/>
                      <a:pt x="56" y="191"/>
                    </a:cubicBezTo>
                    <a:cubicBezTo>
                      <a:pt x="59" y="193"/>
                      <a:pt x="64" y="192"/>
                      <a:pt x="66" y="189"/>
                    </a:cubicBezTo>
                    <a:cubicBezTo>
                      <a:pt x="73" y="179"/>
                      <a:pt x="73" y="179"/>
                      <a:pt x="73" y="179"/>
                    </a:cubicBezTo>
                    <a:cubicBezTo>
                      <a:pt x="79" y="181"/>
                      <a:pt x="86" y="183"/>
                      <a:pt x="92" y="183"/>
                    </a:cubicBezTo>
                    <a:cubicBezTo>
                      <a:pt x="94" y="196"/>
                      <a:pt x="94" y="196"/>
                      <a:pt x="94" y="196"/>
                    </a:cubicBezTo>
                    <a:cubicBezTo>
                      <a:pt x="95" y="199"/>
                      <a:pt x="98" y="202"/>
                      <a:pt x="102" y="201"/>
                    </a:cubicBezTo>
                    <a:cubicBezTo>
                      <a:pt x="131" y="197"/>
                      <a:pt x="131" y="197"/>
                      <a:pt x="131" y="197"/>
                    </a:cubicBezTo>
                    <a:cubicBezTo>
                      <a:pt x="135" y="196"/>
                      <a:pt x="138" y="193"/>
                      <a:pt x="137" y="189"/>
                    </a:cubicBezTo>
                    <a:close/>
                    <a:moveTo>
                      <a:pt x="56" y="104"/>
                    </a:moveTo>
                    <a:cubicBezTo>
                      <a:pt x="52" y="79"/>
                      <a:pt x="69" y="55"/>
                      <a:pt x="95" y="51"/>
                    </a:cubicBezTo>
                    <a:cubicBezTo>
                      <a:pt x="120" y="47"/>
                      <a:pt x="144" y="65"/>
                      <a:pt x="148" y="90"/>
                    </a:cubicBezTo>
                    <a:cubicBezTo>
                      <a:pt x="152" y="115"/>
                      <a:pt x="135" y="139"/>
                      <a:pt x="109" y="143"/>
                    </a:cubicBezTo>
                    <a:cubicBezTo>
                      <a:pt x="84" y="147"/>
                      <a:pt x="60" y="130"/>
                      <a:pt x="56"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1" name="Freeform 38"/>
              <p:cNvSpPr>
                <a:spLocks noEditPoints="1"/>
              </p:cNvSpPr>
              <p:nvPr/>
            </p:nvSpPr>
            <p:spPr bwMode="auto">
              <a:xfrm>
                <a:off x="5164138" y="2457450"/>
                <a:ext cx="373062" cy="374650"/>
              </a:xfrm>
              <a:custGeom>
                <a:avLst/>
                <a:gdLst>
                  <a:gd name="T0" fmla="*/ 108 w 134"/>
                  <a:gd name="T1" fmla="*/ 117 h 135"/>
                  <a:gd name="T2" fmla="*/ 104 w 134"/>
                  <a:gd name="T3" fmla="*/ 110 h 135"/>
                  <a:gd name="T4" fmla="*/ 115 w 134"/>
                  <a:gd name="T5" fmla="*/ 98 h 135"/>
                  <a:gd name="T6" fmla="*/ 122 w 134"/>
                  <a:gd name="T7" fmla="*/ 100 h 135"/>
                  <a:gd name="T8" fmla="*/ 128 w 134"/>
                  <a:gd name="T9" fmla="*/ 97 h 135"/>
                  <a:gd name="T10" fmla="*/ 134 w 134"/>
                  <a:gd name="T11" fmla="*/ 78 h 135"/>
                  <a:gd name="T12" fmla="*/ 131 w 134"/>
                  <a:gd name="T13" fmla="*/ 72 h 135"/>
                  <a:gd name="T14" fmla="*/ 125 w 134"/>
                  <a:gd name="T15" fmla="*/ 70 h 135"/>
                  <a:gd name="T16" fmla="*/ 124 w 134"/>
                  <a:gd name="T17" fmla="*/ 55 h 135"/>
                  <a:gd name="T18" fmla="*/ 129 w 134"/>
                  <a:gd name="T19" fmla="*/ 53 h 135"/>
                  <a:gd name="T20" fmla="*/ 131 w 134"/>
                  <a:gd name="T21" fmla="*/ 47 h 135"/>
                  <a:gd name="T22" fmla="*/ 122 w 134"/>
                  <a:gd name="T23" fmla="*/ 29 h 135"/>
                  <a:gd name="T24" fmla="*/ 116 w 134"/>
                  <a:gd name="T25" fmla="*/ 27 h 135"/>
                  <a:gd name="T26" fmla="*/ 112 w 134"/>
                  <a:gd name="T27" fmla="*/ 29 h 135"/>
                  <a:gd name="T28" fmla="*/ 99 w 134"/>
                  <a:gd name="T29" fmla="*/ 16 h 135"/>
                  <a:gd name="T30" fmla="*/ 100 w 134"/>
                  <a:gd name="T31" fmla="*/ 13 h 135"/>
                  <a:gd name="T32" fmla="*/ 97 w 134"/>
                  <a:gd name="T33" fmla="*/ 7 h 135"/>
                  <a:gd name="T34" fmla="*/ 78 w 134"/>
                  <a:gd name="T35" fmla="*/ 1 h 135"/>
                  <a:gd name="T36" fmla="*/ 72 w 134"/>
                  <a:gd name="T37" fmla="*/ 4 h 135"/>
                  <a:gd name="T38" fmla="*/ 71 w 134"/>
                  <a:gd name="T39" fmla="*/ 7 h 135"/>
                  <a:gd name="T40" fmla="*/ 54 w 134"/>
                  <a:gd name="T41" fmla="*/ 8 h 135"/>
                  <a:gd name="T42" fmla="*/ 52 w 134"/>
                  <a:gd name="T43" fmla="*/ 6 h 135"/>
                  <a:gd name="T44" fmla="*/ 46 w 134"/>
                  <a:gd name="T45" fmla="*/ 3 h 135"/>
                  <a:gd name="T46" fmla="*/ 28 w 134"/>
                  <a:gd name="T47" fmla="*/ 12 h 135"/>
                  <a:gd name="T48" fmla="*/ 26 w 134"/>
                  <a:gd name="T49" fmla="*/ 19 h 135"/>
                  <a:gd name="T50" fmla="*/ 28 w 134"/>
                  <a:gd name="T51" fmla="*/ 22 h 135"/>
                  <a:gd name="T52" fmla="*/ 16 w 134"/>
                  <a:gd name="T53" fmla="*/ 36 h 135"/>
                  <a:gd name="T54" fmla="*/ 12 w 134"/>
                  <a:gd name="T55" fmla="*/ 35 h 135"/>
                  <a:gd name="T56" fmla="*/ 6 w 134"/>
                  <a:gd name="T57" fmla="*/ 38 h 135"/>
                  <a:gd name="T58" fmla="*/ 0 w 134"/>
                  <a:gd name="T59" fmla="*/ 57 h 135"/>
                  <a:gd name="T60" fmla="*/ 3 w 134"/>
                  <a:gd name="T61" fmla="*/ 63 h 135"/>
                  <a:gd name="T62" fmla="*/ 9 w 134"/>
                  <a:gd name="T63" fmla="*/ 65 h 135"/>
                  <a:gd name="T64" fmla="*/ 10 w 134"/>
                  <a:gd name="T65" fmla="*/ 79 h 135"/>
                  <a:gd name="T66" fmla="*/ 5 w 134"/>
                  <a:gd name="T67" fmla="*/ 82 h 135"/>
                  <a:gd name="T68" fmla="*/ 3 w 134"/>
                  <a:gd name="T69" fmla="*/ 88 h 135"/>
                  <a:gd name="T70" fmla="*/ 12 w 134"/>
                  <a:gd name="T71" fmla="*/ 106 h 135"/>
                  <a:gd name="T72" fmla="*/ 18 w 134"/>
                  <a:gd name="T73" fmla="*/ 108 h 135"/>
                  <a:gd name="T74" fmla="*/ 25 w 134"/>
                  <a:gd name="T75" fmla="*/ 105 h 135"/>
                  <a:gd name="T76" fmla="*/ 37 w 134"/>
                  <a:gd name="T77" fmla="*/ 115 h 135"/>
                  <a:gd name="T78" fmla="*/ 34 w 134"/>
                  <a:gd name="T79" fmla="*/ 122 h 135"/>
                  <a:gd name="T80" fmla="*/ 37 w 134"/>
                  <a:gd name="T81" fmla="*/ 128 h 135"/>
                  <a:gd name="T82" fmla="*/ 56 w 134"/>
                  <a:gd name="T83" fmla="*/ 134 h 135"/>
                  <a:gd name="T84" fmla="*/ 62 w 134"/>
                  <a:gd name="T85" fmla="*/ 131 h 135"/>
                  <a:gd name="T86" fmla="*/ 65 w 134"/>
                  <a:gd name="T87" fmla="*/ 123 h 135"/>
                  <a:gd name="T88" fmla="*/ 78 w 134"/>
                  <a:gd name="T89" fmla="*/ 122 h 135"/>
                  <a:gd name="T90" fmla="*/ 82 w 134"/>
                  <a:gd name="T91" fmla="*/ 130 h 135"/>
                  <a:gd name="T92" fmla="*/ 88 w 134"/>
                  <a:gd name="T93" fmla="*/ 132 h 135"/>
                  <a:gd name="T94" fmla="*/ 106 w 134"/>
                  <a:gd name="T95" fmla="*/ 123 h 135"/>
                  <a:gd name="T96" fmla="*/ 108 w 134"/>
                  <a:gd name="T97" fmla="*/ 117 h 135"/>
                  <a:gd name="T98" fmla="*/ 39 w 134"/>
                  <a:gd name="T99" fmla="*/ 79 h 135"/>
                  <a:gd name="T100" fmla="*/ 53 w 134"/>
                  <a:gd name="T101" fmla="*/ 37 h 135"/>
                  <a:gd name="T102" fmla="*/ 95 w 134"/>
                  <a:gd name="T103" fmla="*/ 51 h 135"/>
                  <a:gd name="T104" fmla="*/ 81 w 134"/>
                  <a:gd name="T105" fmla="*/ 93 h 135"/>
                  <a:gd name="T106" fmla="*/ 39 w 134"/>
                  <a:gd name="T107" fmla="*/ 7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4" h="135">
                    <a:moveTo>
                      <a:pt x="108" y="117"/>
                    </a:moveTo>
                    <a:cubicBezTo>
                      <a:pt x="104" y="110"/>
                      <a:pt x="104" y="110"/>
                      <a:pt x="104" y="110"/>
                    </a:cubicBezTo>
                    <a:cubicBezTo>
                      <a:pt x="108" y="106"/>
                      <a:pt x="112" y="102"/>
                      <a:pt x="115" y="98"/>
                    </a:cubicBezTo>
                    <a:cubicBezTo>
                      <a:pt x="122" y="100"/>
                      <a:pt x="122" y="100"/>
                      <a:pt x="122" y="100"/>
                    </a:cubicBezTo>
                    <a:cubicBezTo>
                      <a:pt x="124" y="101"/>
                      <a:pt x="127" y="100"/>
                      <a:pt x="128" y="97"/>
                    </a:cubicBezTo>
                    <a:cubicBezTo>
                      <a:pt x="134" y="78"/>
                      <a:pt x="134" y="78"/>
                      <a:pt x="134" y="78"/>
                    </a:cubicBezTo>
                    <a:cubicBezTo>
                      <a:pt x="134" y="76"/>
                      <a:pt x="133" y="73"/>
                      <a:pt x="131" y="72"/>
                    </a:cubicBezTo>
                    <a:cubicBezTo>
                      <a:pt x="125" y="70"/>
                      <a:pt x="125" y="70"/>
                      <a:pt x="125" y="70"/>
                    </a:cubicBezTo>
                    <a:cubicBezTo>
                      <a:pt x="125" y="66"/>
                      <a:pt x="125" y="60"/>
                      <a:pt x="124" y="55"/>
                    </a:cubicBezTo>
                    <a:cubicBezTo>
                      <a:pt x="129" y="53"/>
                      <a:pt x="129" y="53"/>
                      <a:pt x="129" y="53"/>
                    </a:cubicBezTo>
                    <a:cubicBezTo>
                      <a:pt x="131" y="52"/>
                      <a:pt x="132" y="49"/>
                      <a:pt x="131" y="47"/>
                    </a:cubicBezTo>
                    <a:cubicBezTo>
                      <a:pt x="122" y="29"/>
                      <a:pt x="122" y="29"/>
                      <a:pt x="122" y="29"/>
                    </a:cubicBezTo>
                    <a:cubicBezTo>
                      <a:pt x="121" y="27"/>
                      <a:pt x="118" y="26"/>
                      <a:pt x="116" y="27"/>
                    </a:cubicBezTo>
                    <a:cubicBezTo>
                      <a:pt x="112" y="29"/>
                      <a:pt x="112" y="29"/>
                      <a:pt x="112" y="29"/>
                    </a:cubicBezTo>
                    <a:cubicBezTo>
                      <a:pt x="108" y="24"/>
                      <a:pt x="104" y="19"/>
                      <a:pt x="99" y="16"/>
                    </a:cubicBezTo>
                    <a:cubicBezTo>
                      <a:pt x="100" y="13"/>
                      <a:pt x="100" y="13"/>
                      <a:pt x="100" y="13"/>
                    </a:cubicBezTo>
                    <a:cubicBezTo>
                      <a:pt x="100" y="10"/>
                      <a:pt x="99" y="8"/>
                      <a:pt x="97" y="7"/>
                    </a:cubicBezTo>
                    <a:cubicBezTo>
                      <a:pt x="78" y="1"/>
                      <a:pt x="78" y="1"/>
                      <a:pt x="78" y="1"/>
                    </a:cubicBezTo>
                    <a:cubicBezTo>
                      <a:pt x="75" y="0"/>
                      <a:pt x="72" y="2"/>
                      <a:pt x="72" y="4"/>
                    </a:cubicBezTo>
                    <a:cubicBezTo>
                      <a:pt x="71" y="7"/>
                      <a:pt x="71" y="7"/>
                      <a:pt x="71" y="7"/>
                    </a:cubicBezTo>
                    <a:cubicBezTo>
                      <a:pt x="65" y="7"/>
                      <a:pt x="59" y="7"/>
                      <a:pt x="54" y="8"/>
                    </a:cubicBezTo>
                    <a:cubicBezTo>
                      <a:pt x="52" y="6"/>
                      <a:pt x="52" y="6"/>
                      <a:pt x="52" y="6"/>
                    </a:cubicBezTo>
                    <a:cubicBezTo>
                      <a:pt x="51" y="3"/>
                      <a:pt x="48" y="2"/>
                      <a:pt x="46" y="3"/>
                    </a:cubicBezTo>
                    <a:cubicBezTo>
                      <a:pt x="28" y="12"/>
                      <a:pt x="28" y="12"/>
                      <a:pt x="28" y="12"/>
                    </a:cubicBezTo>
                    <a:cubicBezTo>
                      <a:pt x="26" y="13"/>
                      <a:pt x="25" y="16"/>
                      <a:pt x="26" y="19"/>
                    </a:cubicBezTo>
                    <a:cubicBezTo>
                      <a:pt x="28" y="22"/>
                      <a:pt x="28" y="22"/>
                      <a:pt x="28" y="22"/>
                    </a:cubicBezTo>
                    <a:cubicBezTo>
                      <a:pt x="23" y="26"/>
                      <a:pt x="19" y="31"/>
                      <a:pt x="16" y="36"/>
                    </a:cubicBezTo>
                    <a:cubicBezTo>
                      <a:pt x="12" y="35"/>
                      <a:pt x="12" y="35"/>
                      <a:pt x="12" y="35"/>
                    </a:cubicBezTo>
                    <a:cubicBezTo>
                      <a:pt x="10" y="34"/>
                      <a:pt x="7" y="36"/>
                      <a:pt x="6" y="38"/>
                    </a:cubicBezTo>
                    <a:cubicBezTo>
                      <a:pt x="0" y="57"/>
                      <a:pt x="0" y="57"/>
                      <a:pt x="0" y="57"/>
                    </a:cubicBezTo>
                    <a:cubicBezTo>
                      <a:pt x="0" y="59"/>
                      <a:pt x="1" y="62"/>
                      <a:pt x="3" y="63"/>
                    </a:cubicBezTo>
                    <a:cubicBezTo>
                      <a:pt x="9" y="65"/>
                      <a:pt x="9" y="65"/>
                      <a:pt x="9" y="65"/>
                    </a:cubicBezTo>
                    <a:cubicBezTo>
                      <a:pt x="9" y="69"/>
                      <a:pt x="9" y="74"/>
                      <a:pt x="10" y="79"/>
                    </a:cubicBezTo>
                    <a:cubicBezTo>
                      <a:pt x="5" y="82"/>
                      <a:pt x="5" y="82"/>
                      <a:pt x="5" y="82"/>
                    </a:cubicBezTo>
                    <a:cubicBezTo>
                      <a:pt x="3" y="83"/>
                      <a:pt x="2" y="86"/>
                      <a:pt x="3" y="88"/>
                    </a:cubicBezTo>
                    <a:cubicBezTo>
                      <a:pt x="12" y="106"/>
                      <a:pt x="12" y="106"/>
                      <a:pt x="12" y="106"/>
                    </a:cubicBezTo>
                    <a:cubicBezTo>
                      <a:pt x="13" y="109"/>
                      <a:pt x="16" y="110"/>
                      <a:pt x="18" y="108"/>
                    </a:cubicBezTo>
                    <a:cubicBezTo>
                      <a:pt x="25" y="105"/>
                      <a:pt x="25" y="105"/>
                      <a:pt x="25" y="105"/>
                    </a:cubicBezTo>
                    <a:cubicBezTo>
                      <a:pt x="28" y="109"/>
                      <a:pt x="32" y="112"/>
                      <a:pt x="37" y="115"/>
                    </a:cubicBezTo>
                    <a:cubicBezTo>
                      <a:pt x="34" y="122"/>
                      <a:pt x="34" y="122"/>
                      <a:pt x="34" y="122"/>
                    </a:cubicBezTo>
                    <a:cubicBezTo>
                      <a:pt x="34" y="125"/>
                      <a:pt x="35" y="127"/>
                      <a:pt x="37" y="128"/>
                    </a:cubicBezTo>
                    <a:cubicBezTo>
                      <a:pt x="56" y="134"/>
                      <a:pt x="56" y="134"/>
                      <a:pt x="56" y="134"/>
                    </a:cubicBezTo>
                    <a:cubicBezTo>
                      <a:pt x="59" y="135"/>
                      <a:pt x="62" y="134"/>
                      <a:pt x="62" y="131"/>
                    </a:cubicBezTo>
                    <a:cubicBezTo>
                      <a:pt x="65" y="123"/>
                      <a:pt x="65" y="123"/>
                      <a:pt x="65" y="123"/>
                    </a:cubicBezTo>
                    <a:cubicBezTo>
                      <a:pt x="69" y="123"/>
                      <a:pt x="74" y="123"/>
                      <a:pt x="78" y="122"/>
                    </a:cubicBezTo>
                    <a:cubicBezTo>
                      <a:pt x="82" y="130"/>
                      <a:pt x="82" y="130"/>
                      <a:pt x="82" y="130"/>
                    </a:cubicBezTo>
                    <a:cubicBezTo>
                      <a:pt x="83" y="132"/>
                      <a:pt x="86" y="133"/>
                      <a:pt x="88" y="132"/>
                    </a:cubicBezTo>
                    <a:cubicBezTo>
                      <a:pt x="106" y="123"/>
                      <a:pt x="106" y="123"/>
                      <a:pt x="106" y="123"/>
                    </a:cubicBezTo>
                    <a:cubicBezTo>
                      <a:pt x="108" y="122"/>
                      <a:pt x="109" y="119"/>
                      <a:pt x="108" y="117"/>
                    </a:cubicBezTo>
                    <a:close/>
                    <a:moveTo>
                      <a:pt x="39" y="79"/>
                    </a:moveTo>
                    <a:cubicBezTo>
                      <a:pt x="31" y="64"/>
                      <a:pt x="37" y="45"/>
                      <a:pt x="53" y="37"/>
                    </a:cubicBezTo>
                    <a:cubicBezTo>
                      <a:pt x="68" y="29"/>
                      <a:pt x="87" y="36"/>
                      <a:pt x="95" y="51"/>
                    </a:cubicBezTo>
                    <a:cubicBezTo>
                      <a:pt x="103" y="67"/>
                      <a:pt x="96" y="85"/>
                      <a:pt x="81" y="93"/>
                    </a:cubicBezTo>
                    <a:cubicBezTo>
                      <a:pt x="65" y="101"/>
                      <a:pt x="47" y="94"/>
                      <a:pt x="39" y="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2" name="Freeform 39"/>
              <p:cNvSpPr>
                <a:spLocks noEditPoints="1"/>
              </p:cNvSpPr>
              <p:nvPr/>
            </p:nvSpPr>
            <p:spPr bwMode="auto">
              <a:xfrm>
                <a:off x="4676775" y="1865313"/>
                <a:ext cx="374650" cy="371475"/>
              </a:xfrm>
              <a:custGeom>
                <a:avLst/>
                <a:gdLst>
                  <a:gd name="T0" fmla="*/ 108 w 135"/>
                  <a:gd name="T1" fmla="*/ 116 h 134"/>
                  <a:gd name="T2" fmla="*/ 105 w 135"/>
                  <a:gd name="T3" fmla="*/ 109 h 134"/>
                  <a:gd name="T4" fmla="*/ 115 w 135"/>
                  <a:gd name="T5" fmla="*/ 98 h 134"/>
                  <a:gd name="T6" fmla="*/ 122 w 135"/>
                  <a:gd name="T7" fmla="*/ 100 h 134"/>
                  <a:gd name="T8" fmla="*/ 128 w 135"/>
                  <a:gd name="T9" fmla="*/ 97 h 134"/>
                  <a:gd name="T10" fmla="*/ 134 w 135"/>
                  <a:gd name="T11" fmla="*/ 78 h 134"/>
                  <a:gd name="T12" fmla="*/ 131 w 135"/>
                  <a:gd name="T13" fmla="*/ 72 h 134"/>
                  <a:gd name="T14" fmla="*/ 125 w 135"/>
                  <a:gd name="T15" fmla="*/ 70 h 134"/>
                  <a:gd name="T16" fmla="*/ 125 w 135"/>
                  <a:gd name="T17" fmla="*/ 55 h 134"/>
                  <a:gd name="T18" fmla="*/ 129 w 135"/>
                  <a:gd name="T19" fmla="*/ 53 h 134"/>
                  <a:gd name="T20" fmla="*/ 131 w 135"/>
                  <a:gd name="T21" fmla="*/ 46 h 134"/>
                  <a:gd name="T22" fmla="*/ 123 w 135"/>
                  <a:gd name="T23" fmla="*/ 28 h 134"/>
                  <a:gd name="T24" fmla="*/ 116 w 135"/>
                  <a:gd name="T25" fmla="*/ 26 h 134"/>
                  <a:gd name="T26" fmla="*/ 113 w 135"/>
                  <a:gd name="T27" fmla="*/ 28 h 134"/>
                  <a:gd name="T28" fmla="*/ 99 w 135"/>
                  <a:gd name="T29" fmla="*/ 16 h 134"/>
                  <a:gd name="T30" fmla="*/ 100 w 135"/>
                  <a:gd name="T31" fmla="*/ 12 h 134"/>
                  <a:gd name="T32" fmla="*/ 97 w 135"/>
                  <a:gd name="T33" fmla="*/ 6 h 134"/>
                  <a:gd name="T34" fmla="*/ 78 w 135"/>
                  <a:gd name="T35" fmla="*/ 0 h 134"/>
                  <a:gd name="T36" fmla="*/ 72 w 135"/>
                  <a:gd name="T37" fmla="*/ 4 h 134"/>
                  <a:gd name="T38" fmla="*/ 71 w 135"/>
                  <a:gd name="T39" fmla="*/ 6 h 134"/>
                  <a:gd name="T40" fmla="*/ 54 w 135"/>
                  <a:gd name="T41" fmla="*/ 8 h 134"/>
                  <a:gd name="T42" fmla="*/ 53 w 135"/>
                  <a:gd name="T43" fmla="*/ 5 h 134"/>
                  <a:gd name="T44" fmla="*/ 46 w 135"/>
                  <a:gd name="T45" fmla="*/ 3 h 134"/>
                  <a:gd name="T46" fmla="*/ 29 w 135"/>
                  <a:gd name="T47" fmla="*/ 12 h 134"/>
                  <a:gd name="T48" fmla="*/ 26 w 135"/>
                  <a:gd name="T49" fmla="*/ 18 h 134"/>
                  <a:gd name="T50" fmla="*/ 28 w 135"/>
                  <a:gd name="T51" fmla="*/ 21 h 134"/>
                  <a:gd name="T52" fmla="*/ 16 w 135"/>
                  <a:gd name="T53" fmla="*/ 36 h 134"/>
                  <a:gd name="T54" fmla="*/ 13 w 135"/>
                  <a:gd name="T55" fmla="*/ 34 h 134"/>
                  <a:gd name="T56" fmla="*/ 7 w 135"/>
                  <a:gd name="T57" fmla="*/ 37 h 134"/>
                  <a:gd name="T58" fmla="*/ 1 w 135"/>
                  <a:gd name="T59" fmla="*/ 56 h 134"/>
                  <a:gd name="T60" fmla="*/ 4 w 135"/>
                  <a:gd name="T61" fmla="*/ 62 h 134"/>
                  <a:gd name="T62" fmla="*/ 9 w 135"/>
                  <a:gd name="T63" fmla="*/ 64 h 134"/>
                  <a:gd name="T64" fmla="*/ 11 w 135"/>
                  <a:gd name="T65" fmla="*/ 79 h 134"/>
                  <a:gd name="T66" fmla="*/ 5 w 135"/>
                  <a:gd name="T67" fmla="*/ 82 h 134"/>
                  <a:gd name="T68" fmla="*/ 3 w 135"/>
                  <a:gd name="T69" fmla="*/ 88 h 134"/>
                  <a:gd name="T70" fmla="*/ 12 w 135"/>
                  <a:gd name="T71" fmla="*/ 106 h 134"/>
                  <a:gd name="T72" fmla="*/ 18 w 135"/>
                  <a:gd name="T73" fmla="*/ 108 h 134"/>
                  <a:gd name="T74" fmla="*/ 25 w 135"/>
                  <a:gd name="T75" fmla="*/ 105 h 134"/>
                  <a:gd name="T76" fmla="*/ 37 w 135"/>
                  <a:gd name="T77" fmla="*/ 114 h 134"/>
                  <a:gd name="T78" fmla="*/ 35 w 135"/>
                  <a:gd name="T79" fmla="*/ 122 h 134"/>
                  <a:gd name="T80" fmla="*/ 38 w 135"/>
                  <a:gd name="T81" fmla="*/ 128 h 134"/>
                  <a:gd name="T82" fmla="*/ 57 w 135"/>
                  <a:gd name="T83" fmla="*/ 134 h 134"/>
                  <a:gd name="T84" fmla="*/ 63 w 135"/>
                  <a:gd name="T85" fmla="*/ 131 h 134"/>
                  <a:gd name="T86" fmla="*/ 65 w 135"/>
                  <a:gd name="T87" fmla="*/ 123 h 134"/>
                  <a:gd name="T88" fmla="*/ 78 w 135"/>
                  <a:gd name="T89" fmla="*/ 122 h 134"/>
                  <a:gd name="T90" fmla="*/ 82 w 135"/>
                  <a:gd name="T91" fmla="*/ 129 h 134"/>
                  <a:gd name="T92" fmla="*/ 88 w 135"/>
                  <a:gd name="T93" fmla="*/ 131 h 134"/>
                  <a:gd name="T94" fmla="*/ 106 w 135"/>
                  <a:gd name="T95" fmla="*/ 122 h 134"/>
                  <a:gd name="T96" fmla="*/ 108 w 135"/>
                  <a:gd name="T97" fmla="*/ 116 h 134"/>
                  <a:gd name="T98" fmla="*/ 39 w 135"/>
                  <a:gd name="T99" fmla="*/ 78 h 134"/>
                  <a:gd name="T100" fmla="*/ 53 w 135"/>
                  <a:gd name="T101" fmla="*/ 37 h 134"/>
                  <a:gd name="T102" fmla="*/ 95 w 135"/>
                  <a:gd name="T103" fmla="*/ 51 h 134"/>
                  <a:gd name="T104" fmla="*/ 81 w 135"/>
                  <a:gd name="T105" fmla="*/ 93 h 134"/>
                  <a:gd name="T106" fmla="*/ 39 w 135"/>
                  <a:gd name="T107" fmla="*/ 78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5" h="134">
                    <a:moveTo>
                      <a:pt x="108" y="116"/>
                    </a:moveTo>
                    <a:cubicBezTo>
                      <a:pt x="105" y="109"/>
                      <a:pt x="105" y="109"/>
                      <a:pt x="105" y="109"/>
                    </a:cubicBezTo>
                    <a:cubicBezTo>
                      <a:pt x="109" y="106"/>
                      <a:pt x="112" y="102"/>
                      <a:pt x="115" y="98"/>
                    </a:cubicBezTo>
                    <a:cubicBezTo>
                      <a:pt x="122" y="100"/>
                      <a:pt x="122" y="100"/>
                      <a:pt x="122" y="100"/>
                    </a:cubicBezTo>
                    <a:cubicBezTo>
                      <a:pt x="124" y="101"/>
                      <a:pt x="127" y="99"/>
                      <a:pt x="128" y="97"/>
                    </a:cubicBezTo>
                    <a:cubicBezTo>
                      <a:pt x="134" y="78"/>
                      <a:pt x="134" y="78"/>
                      <a:pt x="134" y="78"/>
                    </a:cubicBezTo>
                    <a:cubicBezTo>
                      <a:pt x="135" y="75"/>
                      <a:pt x="133" y="73"/>
                      <a:pt x="131" y="72"/>
                    </a:cubicBezTo>
                    <a:cubicBezTo>
                      <a:pt x="125" y="70"/>
                      <a:pt x="125" y="70"/>
                      <a:pt x="125" y="70"/>
                    </a:cubicBezTo>
                    <a:cubicBezTo>
                      <a:pt x="126" y="65"/>
                      <a:pt x="125" y="60"/>
                      <a:pt x="125" y="55"/>
                    </a:cubicBezTo>
                    <a:cubicBezTo>
                      <a:pt x="129" y="53"/>
                      <a:pt x="129" y="53"/>
                      <a:pt x="129" y="53"/>
                    </a:cubicBezTo>
                    <a:cubicBezTo>
                      <a:pt x="132" y="51"/>
                      <a:pt x="133" y="49"/>
                      <a:pt x="131" y="46"/>
                    </a:cubicBezTo>
                    <a:cubicBezTo>
                      <a:pt x="123" y="28"/>
                      <a:pt x="123" y="28"/>
                      <a:pt x="123" y="28"/>
                    </a:cubicBezTo>
                    <a:cubicBezTo>
                      <a:pt x="121" y="26"/>
                      <a:pt x="119" y="25"/>
                      <a:pt x="116" y="26"/>
                    </a:cubicBezTo>
                    <a:cubicBezTo>
                      <a:pt x="113" y="28"/>
                      <a:pt x="113" y="28"/>
                      <a:pt x="113" y="28"/>
                    </a:cubicBezTo>
                    <a:cubicBezTo>
                      <a:pt x="109" y="23"/>
                      <a:pt x="104" y="19"/>
                      <a:pt x="99" y="16"/>
                    </a:cubicBezTo>
                    <a:cubicBezTo>
                      <a:pt x="100" y="12"/>
                      <a:pt x="100" y="12"/>
                      <a:pt x="100" y="12"/>
                    </a:cubicBezTo>
                    <a:cubicBezTo>
                      <a:pt x="101" y="10"/>
                      <a:pt x="99" y="7"/>
                      <a:pt x="97" y="6"/>
                    </a:cubicBezTo>
                    <a:cubicBezTo>
                      <a:pt x="78" y="0"/>
                      <a:pt x="78" y="0"/>
                      <a:pt x="78" y="0"/>
                    </a:cubicBezTo>
                    <a:cubicBezTo>
                      <a:pt x="75" y="0"/>
                      <a:pt x="73" y="1"/>
                      <a:pt x="72" y="4"/>
                    </a:cubicBezTo>
                    <a:cubicBezTo>
                      <a:pt x="71" y="6"/>
                      <a:pt x="71" y="6"/>
                      <a:pt x="71" y="6"/>
                    </a:cubicBezTo>
                    <a:cubicBezTo>
                      <a:pt x="65" y="6"/>
                      <a:pt x="60" y="6"/>
                      <a:pt x="54" y="8"/>
                    </a:cubicBezTo>
                    <a:cubicBezTo>
                      <a:pt x="53" y="5"/>
                      <a:pt x="53" y="5"/>
                      <a:pt x="53" y="5"/>
                    </a:cubicBezTo>
                    <a:cubicBezTo>
                      <a:pt x="52" y="3"/>
                      <a:pt x="49" y="2"/>
                      <a:pt x="46" y="3"/>
                    </a:cubicBezTo>
                    <a:cubicBezTo>
                      <a:pt x="29" y="12"/>
                      <a:pt x="29" y="12"/>
                      <a:pt x="29" y="12"/>
                    </a:cubicBezTo>
                    <a:cubicBezTo>
                      <a:pt x="26" y="13"/>
                      <a:pt x="25" y="16"/>
                      <a:pt x="26" y="18"/>
                    </a:cubicBezTo>
                    <a:cubicBezTo>
                      <a:pt x="28" y="21"/>
                      <a:pt x="28" y="21"/>
                      <a:pt x="28" y="21"/>
                    </a:cubicBezTo>
                    <a:cubicBezTo>
                      <a:pt x="23" y="25"/>
                      <a:pt x="20" y="30"/>
                      <a:pt x="16" y="36"/>
                    </a:cubicBezTo>
                    <a:cubicBezTo>
                      <a:pt x="13" y="34"/>
                      <a:pt x="13" y="34"/>
                      <a:pt x="13" y="34"/>
                    </a:cubicBezTo>
                    <a:cubicBezTo>
                      <a:pt x="10" y="34"/>
                      <a:pt x="7" y="35"/>
                      <a:pt x="7" y="37"/>
                    </a:cubicBezTo>
                    <a:cubicBezTo>
                      <a:pt x="1" y="56"/>
                      <a:pt x="1" y="56"/>
                      <a:pt x="1" y="56"/>
                    </a:cubicBezTo>
                    <a:cubicBezTo>
                      <a:pt x="0" y="59"/>
                      <a:pt x="1" y="62"/>
                      <a:pt x="4" y="62"/>
                    </a:cubicBezTo>
                    <a:cubicBezTo>
                      <a:pt x="9" y="64"/>
                      <a:pt x="9" y="64"/>
                      <a:pt x="9" y="64"/>
                    </a:cubicBezTo>
                    <a:cubicBezTo>
                      <a:pt x="9" y="69"/>
                      <a:pt x="9" y="74"/>
                      <a:pt x="11" y="79"/>
                    </a:cubicBezTo>
                    <a:cubicBezTo>
                      <a:pt x="5" y="82"/>
                      <a:pt x="5" y="82"/>
                      <a:pt x="5" y="82"/>
                    </a:cubicBezTo>
                    <a:cubicBezTo>
                      <a:pt x="3" y="83"/>
                      <a:pt x="2" y="86"/>
                      <a:pt x="3" y="88"/>
                    </a:cubicBezTo>
                    <a:cubicBezTo>
                      <a:pt x="12" y="106"/>
                      <a:pt x="12" y="106"/>
                      <a:pt x="12" y="106"/>
                    </a:cubicBezTo>
                    <a:cubicBezTo>
                      <a:pt x="13" y="108"/>
                      <a:pt x="16" y="109"/>
                      <a:pt x="18" y="108"/>
                    </a:cubicBezTo>
                    <a:cubicBezTo>
                      <a:pt x="25" y="105"/>
                      <a:pt x="25" y="105"/>
                      <a:pt x="25" y="105"/>
                    </a:cubicBezTo>
                    <a:cubicBezTo>
                      <a:pt x="28" y="108"/>
                      <a:pt x="33" y="112"/>
                      <a:pt x="37" y="114"/>
                    </a:cubicBezTo>
                    <a:cubicBezTo>
                      <a:pt x="35" y="122"/>
                      <a:pt x="35" y="122"/>
                      <a:pt x="35" y="122"/>
                    </a:cubicBezTo>
                    <a:cubicBezTo>
                      <a:pt x="34" y="124"/>
                      <a:pt x="35" y="127"/>
                      <a:pt x="38" y="128"/>
                    </a:cubicBezTo>
                    <a:cubicBezTo>
                      <a:pt x="57" y="134"/>
                      <a:pt x="57" y="134"/>
                      <a:pt x="57" y="134"/>
                    </a:cubicBezTo>
                    <a:cubicBezTo>
                      <a:pt x="59" y="134"/>
                      <a:pt x="62" y="133"/>
                      <a:pt x="63" y="131"/>
                    </a:cubicBezTo>
                    <a:cubicBezTo>
                      <a:pt x="65" y="123"/>
                      <a:pt x="65" y="123"/>
                      <a:pt x="65" y="123"/>
                    </a:cubicBezTo>
                    <a:cubicBezTo>
                      <a:pt x="69" y="123"/>
                      <a:pt x="74" y="123"/>
                      <a:pt x="78" y="122"/>
                    </a:cubicBezTo>
                    <a:cubicBezTo>
                      <a:pt x="82" y="129"/>
                      <a:pt x="82" y="129"/>
                      <a:pt x="82" y="129"/>
                    </a:cubicBezTo>
                    <a:cubicBezTo>
                      <a:pt x="83" y="131"/>
                      <a:pt x="86" y="132"/>
                      <a:pt x="88" y="131"/>
                    </a:cubicBezTo>
                    <a:cubicBezTo>
                      <a:pt x="106" y="122"/>
                      <a:pt x="106" y="122"/>
                      <a:pt x="106" y="122"/>
                    </a:cubicBezTo>
                    <a:cubicBezTo>
                      <a:pt x="108" y="121"/>
                      <a:pt x="109" y="118"/>
                      <a:pt x="108" y="116"/>
                    </a:cubicBezTo>
                    <a:close/>
                    <a:moveTo>
                      <a:pt x="39" y="78"/>
                    </a:moveTo>
                    <a:cubicBezTo>
                      <a:pt x="31" y="63"/>
                      <a:pt x="38" y="44"/>
                      <a:pt x="53" y="37"/>
                    </a:cubicBezTo>
                    <a:cubicBezTo>
                      <a:pt x="69" y="29"/>
                      <a:pt x="87" y="35"/>
                      <a:pt x="95" y="51"/>
                    </a:cubicBezTo>
                    <a:cubicBezTo>
                      <a:pt x="103" y="66"/>
                      <a:pt x="97" y="85"/>
                      <a:pt x="81" y="93"/>
                    </a:cubicBezTo>
                    <a:cubicBezTo>
                      <a:pt x="66" y="100"/>
                      <a:pt x="47" y="94"/>
                      <a:pt x="39" y="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3" name="Freeform 40"/>
              <p:cNvSpPr>
                <a:spLocks noEditPoints="1"/>
              </p:cNvSpPr>
              <p:nvPr/>
            </p:nvSpPr>
            <p:spPr bwMode="auto">
              <a:xfrm>
                <a:off x="5722938" y="2314575"/>
                <a:ext cx="136525" cy="136525"/>
              </a:xfrm>
              <a:custGeom>
                <a:avLst/>
                <a:gdLst>
                  <a:gd name="T0" fmla="*/ 40 w 49"/>
                  <a:gd name="T1" fmla="*/ 42 h 49"/>
                  <a:gd name="T2" fmla="*/ 38 w 49"/>
                  <a:gd name="T3" fmla="*/ 40 h 49"/>
                  <a:gd name="T4" fmla="*/ 42 w 49"/>
                  <a:gd name="T5" fmla="*/ 36 h 49"/>
                  <a:gd name="T6" fmla="*/ 45 w 49"/>
                  <a:gd name="T7" fmla="*/ 37 h 49"/>
                  <a:gd name="T8" fmla="*/ 47 w 49"/>
                  <a:gd name="T9" fmla="*/ 35 h 49"/>
                  <a:gd name="T10" fmla="*/ 49 w 49"/>
                  <a:gd name="T11" fmla="*/ 28 h 49"/>
                  <a:gd name="T12" fmla="*/ 48 w 49"/>
                  <a:gd name="T13" fmla="*/ 26 h 49"/>
                  <a:gd name="T14" fmla="*/ 46 w 49"/>
                  <a:gd name="T15" fmla="*/ 26 h 49"/>
                  <a:gd name="T16" fmla="*/ 46 w 49"/>
                  <a:gd name="T17" fmla="*/ 20 h 49"/>
                  <a:gd name="T18" fmla="*/ 47 w 49"/>
                  <a:gd name="T19" fmla="*/ 19 h 49"/>
                  <a:gd name="T20" fmla="*/ 48 w 49"/>
                  <a:gd name="T21" fmla="*/ 17 h 49"/>
                  <a:gd name="T22" fmla="*/ 45 w 49"/>
                  <a:gd name="T23" fmla="*/ 11 h 49"/>
                  <a:gd name="T24" fmla="*/ 43 w 49"/>
                  <a:gd name="T25" fmla="*/ 10 h 49"/>
                  <a:gd name="T26" fmla="*/ 41 w 49"/>
                  <a:gd name="T27" fmla="*/ 11 h 49"/>
                  <a:gd name="T28" fmla="*/ 36 w 49"/>
                  <a:gd name="T29" fmla="*/ 6 h 49"/>
                  <a:gd name="T30" fmla="*/ 37 w 49"/>
                  <a:gd name="T31" fmla="*/ 5 h 49"/>
                  <a:gd name="T32" fmla="*/ 36 w 49"/>
                  <a:gd name="T33" fmla="*/ 3 h 49"/>
                  <a:gd name="T34" fmla="*/ 29 w 49"/>
                  <a:gd name="T35" fmla="*/ 0 h 49"/>
                  <a:gd name="T36" fmla="*/ 27 w 49"/>
                  <a:gd name="T37" fmla="*/ 2 h 49"/>
                  <a:gd name="T38" fmla="*/ 26 w 49"/>
                  <a:gd name="T39" fmla="*/ 3 h 49"/>
                  <a:gd name="T40" fmla="*/ 20 w 49"/>
                  <a:gd name="T41" fmla="*/ 3 h 49"/>
                  <a:gd name="T42" fmla="*/ 20 w 49"/>
                  <a:gd name="T43" fmla="*/ 2 h 49"/>
                  <a:gd name="T44" fmla="*/ 17 w 49"/>
                  <a:gd name="T45" fmla="*/ 1 h 49"/>
                  <a:gd name="T46" fmla="*/ 11 w 49"/>
                  <a:gd name="T47" fmla="*/ 5 h 49"/>
                  <a:gd name="T48" fmla="*/ 10 w 49"/>
                  <a:gd name="T49" fmla="*/ 7 h 49"/>
                  <a:gd name="T50" fmla="*/ 11 w 49"/>
                  <a:gd name="T51" fmla="*/ 8 h 49"/>
                  <a:gd name="T52" fmla="*/ 6 w 49"/>
                  <a:gd name="T53" fmla="*/ 13 h 49"/>
                  <a:gd name="T54" fmla="*/ 5 w 49"/>
                  <a:gd name="T55" fmla="*/ 13 h 49"/>
                  <a:gd name="T56" fmla="*/ 3 w 49"/>
                  <a:gd name="T57" fmla="*/ 14 h 49"/>
                  <a:gd name="T58" fmla="*/ 1 w 49"/>
                  <a:gd name="T59" fmla="*/ 21 h 49"/>
                  <a:gd name="T60" fmla="*/ 2 w 49"/>
                  <a:gd name="T61" fmla="*/ 23 h 49"/>
                  <a:gd name="T62" fmla="*/ 4 w 49"/>
                  <a:gd name="T63" fmla="*/ 24 h 49"/>
                  <a:gd name="T64" fmla="*/ 4 w 49"/>
                  <a:gd name="T65" fmla="*/ 29 h 49"/>
                  <a:gd name="T66" fmla="*/ 2 w 49"/>
                  <a:gd name="T67" fmla="*/ 30 h 49"/>
                  <a:gd name="T68" fmla="*/ 2 w 49"/>
                  <a:gd name="T69" fmla="*/ 32 h 49"/>
                  <a:gd name="T70" fmla="*/ 5 w 49"/>
                  <a:gd name="T71" fmla="*/ 39 h 49"/>
                  <a:gd name="T72" fmla="*/ 7 w 49"/>
                  <a:gd name="T73" fmla="*/ 39 h 49"/>
                  <a:gd name="T74" fmla="*/ 10 w 49"/>
                  <a:gd name="T75" fmla="*/ 38 h 49"/>
                  <a:gd name="T76" fmla="*/ 14 w 49"/>
                  <a:gd name="T77" fmla="*/ 42 h 49"/>
                  <a:gd name="T78" fmla="*/ 13 w 49"/>
                  <a:gd name="T79" fmla="*/ 45 h 49"/>
                  <a:gd name="T80" fmla="*/ 14 w 49"/>
                  <a:gd name="T81" fmla="*/ 47 h 49"/>
                  <a:gd name="T82" fmla="*/ 21 w 49"/>
                  <a:gd name="T83" fmla="*/ 49 h 49"/>
                  <a:gd name="T84" fmla="*/ 23 w 49"/>
                  <a:gd name="T85" fmla="*/ 48 h 49"/>
                  <a:gd name="T86" fmla="*/ 24 w 49"/>
                  <a:gd name="T87" fmla="*/ 45 h 49"/>
                  <a:gd name="T88" fmla="*/ 29 w 49"/>
                  <a:gd name="T89" fmla="*/ 45 h 49"/>
                  <a:gd name="T90" fmla="*/ 30 w 49"/>
                  <a:gd name="T91" fmla="*/ 47 h 49"/>
                  <a:gd name="T92" fmla="*/ 32 w 49"/>
                  <a:gd name="T93" fmla="*/ 48 h 49"/>
                  <a:gd name="T94" fmla="*/ 39 w 49"/>
                  <a:gd name="T95" fmla="*/ 45 h 49"/>
                  <a:gd name="T96" fmla="*/ 40 w 49"/>
                  <a:gd name="T97" fmla="*/ 42 h 49"/>
                  <a:gd name="T98" fmla="*/ 15 w 49"/>
                  <a:gd name="T99" fmla="*/ 29 h 49"/>
                  <a:gd name="T100" fmla="*/ 20 w 49"/>
                  <a:gd name="T101" fmla="*/ 14 h 49"/>
                  <a:gd name="T102" fmla="*/ 35 w 49"/>
                  <a:gd name="T103" fmla="*/ 19 h 49"/>
                  <a:gd name="T104" fmla="*/ 30 w 49"/>
                  <a:gd name="T105" fmla="*/ 34 h 49"/>
                  <a:gd name="T106" fmla="*/ 15 w 49"/>
                  <a:gd name="T107" fmla="*/ 2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9" h="49">
                    <a:moveTo>
                      <a:pt x="40" y="42"/>
                    </a:moveTo>
                    <a:cubicBezTo>
                      <a:pt x="38" y="40"/>
                      <a:pt x="38" y="40"/>
                      <a:pt x="38" y="40"/>
                    </a:cubicBezTo>
                    <a:cubicBezTo>
                      <a:pt x="40" y="39"/>
                      <a:pt x="41" y="37"/>
                      <a:pt x="42" y="36"/>
                    </a:cubicBezTo>
                    <a:cubicBezTo>
                      <a:pt x="45" y="37"/>
                      <a:pt x="45" y="37"/>
                      <a:pt x="45" y="37"/>
                    </a:cubicBezTo>
                    <a:cubicBezTo>
                      <a:pt x="46" y="37"/>
                      <a:pt x="47" y="36"/>
                      <a:pt x="47" y="35"/>
                    </a:cubicBezTo>
                    <a:cubicBezTo>
                      <a:pt x="49" y="28"/>
                      <a:pt x="49" y="28"/>
                      <a:pt x="49" y="28"/>
                    </a:cubicBezTo>
                    <a:cubicBezTo>
                      <a:pt x="49" y="28"/>
                      <a:pt x="49" y="27"/>
                      <a:pt x="48" y="26"/>
                    </a:cubicBezTo>
                    <a:cubicBezTo>
                      <a:pt x="46" y="26"/>
                      <a:pt x="46" y="26"/>
                      <a:pt x="46" y="26"/>
                    </a:cubicBezTo>
                    <a:cubicBezTo>
                      <a:pt x="46" y="24"/>
                      <a:pt x="46" y="22"/>
                      <a:pt x="46" y="20"/>
                    </a:cubicBezTo>
                    <a:cubicBezTo>
                      <a:pt x="47" y="19"/>
                      <a:pt x="47" y="19"/>
                      <a:pt x="47" y="19"/>
                    </a:cubicBezTo>
                    <a:cubicBezTo>
                      <a:pt x="48" y="19"/>
                      <a:pt x="49" y="18"/>
                      <a:pt x="48" y="17"/>
                    </a:cubicBezTo>
                    <a:cubicBezTo>
                      <a:pt x="45" y="11"/>
                      <a:pt x="45" y="11"/>
                      <a:pt x="45" y="11"/>
                    </a:cubicBezTo>
                    <a:cubicBezTo>
                      <a:pt x="45" y="10"/>
                      <a:pt x="44" y="9"/>
                      <a:pt x="43" y="10"/>
                    </a:cubicBezTo>
                    <a:cubicBezTo>
                      <a:pt x="41" y="11"/>
                      <a:pt x="41" y="11"/>
                      <a:pt x="41" y="11"/>
                    </a:cubicBezTo>
                    <a:cubicBezTo>
                      <a:pt x="40" y="9"/>
                      <a:pt x="38" y="7"/>
                      <a:pt x="36" y="6"/>
                    </a:cubicBezTo>
                    <a:cubicBezTo>
                      <a:pt x="37" y="5"/>
                      <a:pt x="37" y="5"/>
                      <a:pt x="37" y="5"/>
                    </a:cubicBezTo>
                    <a:cubicBezTo>
                      <a:pt x="37" y="4"/>
                      <a:pt x="37" y="3"/>
                      <a:pt x="36" y="3"/>
                    </a:cubicBezTo>
                    <a:cubicBezTo>
                      <a:pt x="29" y="0"/>
                      <a:pt x="29" y="0"/>
                      <a:pt x="29" y="0"/>
                    </a:cubicBezTo>
                    <a:cubicBezTo>
                      <a:pt x="28" y="0"/>
                      <a:pt x="27" y="1"/>
                      <a:pt x="27" y="2"/>
                    </a:cubicBezTo>
                    <a:cubicBezTo>
                      <a:pt x="26" y="3"/>
                      <a:pt x="26" y="3"/>
                      <a:pt x="26" y="3"/>
                    </a:cubicBezTo>
                    <a:cubicBezTo>
                      <a:pt x="24" y="2"/>
                      <a:pt x="22" y="3"/>
                      <a:pt x="20" y="3"/>
                    </a:cubicBezTo>
                    <a:cubicBezTo>
                      <a:pt x="20" y="2"/>
                      <a:pt x="20" y="2"/>
                      <a:pt x="20" y="2"/>
                    </a:cubicBezTo>
                    <a:cubicBezTo>
                      <a:pt x="19" y="1"/>
                      <a:pt x="18" y="1"/>
                      <a:pt x="17" y="1"/>
                    </a:cubicBezTo>
                    <a:cubicBezTo>
                      <a:pt x="11" y="5"/>
                      <a:pt x="11" y="5"/>
                      <a:pt x="11" y="5"/>
                    </a:cubicBezTo>
                    <a:cubicBezTo>
                      <a:pt x="10" y="5"/>
                      <a:pt x="10" y="6"/>
                      <a:pt x="10" y="7"/>
                    </a:cubicBezTo>
                    <a:cubicBezTo>
                      <a:pt x="11" y="8"/>
                      <a:pt x="11" y="8"/>
                      <a:pt x="11" y="8"/>
                    </a:cubicBezTo>
                    <a:cubicBezTo>
                      <a:pt x="9" y="10"/>
                      <a:pt x="8" y="11"/>
                      <a:pt x="6" y="13"/>
                    </a:cubicBezTo>
                    <a:cubicBezTo>
                      <a:pt x="5" y="13"/>
                      <a:pt x="5" y="13"/>
                      <a:pt x="5" y="13"/>
                    </a:cubicBezTo>
                    <a:cubicBezTo>
                      <a:pt x="4" y="13"/>
                      <a:pt x="3" y="13"/>
                      <a:pt x="3" y="14"/>
                    </a:cubicBezTo>
                    <a:cubicBezTo>
                      <a:pt x="1" y="21"/>
                      <a:pt x="1" y="21"/>
                      <a:pt x="1" y="21"/>
                    </a:cubicBezTo>
                    <a:cubicBezTo>
                      <a:pt x="0" y="22"/>
                      <a:pt x="1" y="23"/>
                      <a:pt x="2" y="23"/>
                    </a:cubicBezTo>
                    <a:cubicBezTo>
                      <a:pt x="4" y="24"/>
                      <a:pt x="4" y="24"/>
                      <a:pt x="4" y="24"/>
                    </a:cubicBezTo>
                    <a:cubicBezTo>
                      <a:pt x="4" y="25"/>
                      <a:pt x="4" y="27"/>
                      <a:pt x="4" y="29"/>
                    </a:cubicBezTo>
                    <a:cubicBezTo>
                      <a:pt x="2" y="30"/>
                      <a:pt x="2" y="30"/>
                      <a:pt x="2" y="30"/>
                    </a:cubicBezTo>
                    <a:cubicBezTo>
                      <a:pt x="2" y="30"/>
                      <a:pt x="1" y="31"/>
                      <a:pt x="2" y="32"/>
                    </a:cubicBezTo>
                    <a:cubicBezTo>
                      <a:pt x="5" y="39"/>
                      <a:pt x="5" y="39"/>
                      <a:pt x="5" y="39"/>
                    </a:cubicBezTo>
                    <a:cubicBezTo>
                      <a:pt x="5" y="40"/>
                      <a:pt x="6" y="40"/>
                      <a:pt x="7" y="39"/>
                    </a:cubicBezTo>
                    <a:cubicBezTo>
                      <a:pt x="10" y="38"/>
                      <a:pt x="10" y="38"/>
                      <a:pt x="10" y="38"/>
                    </a:cubicBezTo>
                    <a:cubicBezTo>
                      <a:pt x="11" y="40"/>
                      <a:pt x="12" y="41"/>
                      <a:pt x="14" y="42"/>
                    </a:cubicBezTo>
                    <a:cubicBezTo>
                      <a:pt x="13" y="45"/>
                      <a:pt x="13" y="45"/>
                      <a:pt x="13" y="45"/>
                    </a:cubicBezTo>
                    <a:cubicBezTo>
                      <a:pt x="13" y="45"/>
                      <a:pt x="13" y="46"/>
                      <a:pt x="14" y="47"/>
                    </a:cubicBezTo>
                    <a:cubicBezTo>
                      <a:pt x="21" y="49"/>
                      <a:pt x="21" y="49"/>
                      <a:pt x="21" y="49"/>
                    </a:cubicBezTo>
                    <a:cubicBezTo>
                      <a:pt x="22" y="49"/>
                      <a:pt x="23" y="49"/>
                      <a:pt x="23" y="48"/>
                    </a:cubicBezTo>
                    <a:cubicBezTo>
                      <a:pt x="24" y="45"/>
                      <a:pt x="24" y="45"/>
                      <a:pt x="24" y="45"/>
                    </a:cubicBezTo>
                    <a:cubicBezTo>
                      <a:pt x="26" y="45"/>
                      <a:pt x="27" y="45"/>
                      <a:pt x="29" y="45"/>
                    </a:cubicBezTo>
                    <a:cubicBezTo>
                      <a:pt x="30" y="47"/>
                      <a:pt x="30" y="47"/>
                      <a:pt x="30" y="47"/>
                    </a:cubicBezTo>
                    <a:cubicBezTo>
                      <a:pt x="31" y="48"/>
                      <a:pt x="32" y="48"/>
                      <a:pt x="32" y="48"/>
                    </a:cubicBezTo>
                    <a:cubicBezTo>
                      <a:pt x="39" y="45"/>
                      <a:pt x="39" y="45"/>
                      <a:pt x="39" y="45"/>
                    </a:cubicBezTo>
                    <a:cubicBezTo>
                      <a:pt x="40" y="44"/>
                      <a:pt x="40" y="43"/>
                      <a:pt x="40" y="42"/>
                    </a:cubicBezTo>
                    <a:close/>
                    <a:moveTo>
                      <a:pt x="15" y="29"/>
                    </a:moveTo>
                    <a:cubicBezTo>
                      <a:pt x="12" y="23"/>
                      <a:pt x="14" y="16"/>
                      <a:pt x="20" y="14"/>
                    </a:cubicBezTo>
                    <a:cubicBezTo>
                      <a:pt x="25" y="11"/>
                      <a:pt x="32" y="13"/>
                      <a:pt x="35" y="19"/>
                    </a:cubicBezTo>
                    <a:cubicBezTo>
                      <a:pt x="38" y="24"/>
                      <a:pt x="36" y="31"/>
                      <a:pt x="30" y="34"/>
                    </a:cubicBezTo>
                    <a:cubicBezTo>
                      <a:pt x="24" y="37"/>
                      <a:pt x="18" y="34"/>
                      <a:pt x="15"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4" name="Freeform 41"/>
              <p:cNvSpPr>
                <a:spLocks noEditPoints="1"/>
              </p:cNvSpPr>
              <p:nvPr/>
            </p:nvSpPr>
            <p:spPr bwMode="auto">
              <a:xfrm>
                <a:off x="5006975" y="1635125"/>
                <a:ext cx="835025" cy="849312"/>
              </a:xfrm>
              <a:custGeom>
                <a:avLst/>
                <a:gdLst>
                  <a:gd name="T0" fmla="*/ 35 w 301"/>
                  <a:gd name="T1" fmla="*/ 218 h 306"/>
                  <a:gd name="T2" fmla="*/ 215 w 301"/>
                  <a:gd name="T3" fmla="*/ 270 h 306"/>
                  <a:gd name="T4" fmla="*/ 266 w 301"/>
                  <a:gd name="T5" fmla="*/ 88 h 306"/>
                  <a:gd name="T6" fmla="*/ 87 w 301"/>
                  <a:gd name="T7" fmla="*/ 37 h 306"/>
                  <a:gd name="T8" fmla="*/ 35 w 301"/>
                  <a:gd name="T9" fmla="*/ 218 h 306"/>
                  <a:gd name="T10" fmla="*/ 57 w 301"/>
                  <a:gd name="T11" fmla="*/ 206 h 306"/>
                  <a:gd name="T12" fmla="*/ 99 w 301"/>
                  <a:gd name="T13" fmla="*/ 58 h 306"/>
                  <a:gd name="T14" fmla="*/ 244 w 301"/>
                  <a:gd name="T15" fmla="*/ 100 h 306"/>
                  <a:gd name="T16" fmla="*/ 202 w 301"/>
                  <a:gd name="T17" fmla="*/ 248 h 306"/>
                  <a:gd name="T18" fmla="*/ 57 w 301"/>
                  <a:gd name="T19" fmla="*/ 2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1" h="306">
                    <a:moveTo>
                      <a:pt x="35" y="218"/>
                    </a:moveTo>
                    <a:cubicBezTo>
                      <a:pt x="71" y="283"/>
                      <a:pt x="151" y="306"/>
                      <a:pt x="215" y="270"/>
                    </a:cubicBezTo>
                    <a:cubicBezTo>
                      <a:pt x="278" y="234"/>
                      <a:pt x="301" y="152"/>
                      <a:pt x="266" y="88"/>
                    </a:cubicBezTo>
                    <a:cubicBezTo>
                      <a:pt x="231" y="24"/>
                      <a:pt x="150" y="0"/>
                      <a:pt x="87" y="37"/>
                    </a:cubicBezTo>
                    <a:cubicBezTo>
                      <a:pt x="23" y="73"/>
                      <a:pt x="0" y="154"/>
                      <a:pt x="35" y="218"/>
                    </a:cubicBezTo>
                    <a:close/>
                    <a:moveTo>
                      <a:pt x="57" y="206"/>
                    </a:moveTo>
                    <a:cubicBezTo>
                      <a:pt x="28" y="154"/>
                      <a:pt x="47" y="88"/>
                      <a:pt x="99" y="58"/>
                    </a:cubicBezTo>
                    <a:cubicBezTo>
                      <a:pt x="150" y="29"/>
                      <a:pt x="216" y="48"/>
                      <a:pt x="244" y="100"/>
                    </a:cubicBezTo>
                    <a:cubicBezTo>
                      <a:pt x="273" y="153"/>
                      <a:pt x="254" y="219"/>
                      <a:pt x="202" y="248"/>
                    </a:cubicBezTo>
                    <a:cubicBezTo>
                      <a:pt x="151" y="277"/>
                      <a:pt x="86" y="258"/>
                      <a:pt x="57" y="20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5" name="Freeform 42"/>
              <p:cNvSpPr/>
              <p:nvPr/>
            </p:nvSpPr>
            <p:spPr bwMode="auto">
              <a:xfrm>
                <a:off x="5537200" y="2335213"/>
                <a:ext cx="330200" cy="501650"/>
              </a:xfrm>
              <a:custGeom>
                <a:avLst/>
                <a:gdLst>
                  <a:gd name="T0" fmla="*/ 80 w 119"/>
                  <a:gd name="T1" fmla="*/ 168 h 181"/>
                  <a:gd name="T2" fmla="*/ 106 w 119"/>
                  <a:gd name="T3" fmla="*/ 176 h 181"/>
                  <a:gd name="T4" fmla="*/ 106 w 119"/>
                  <a:gd name="T5" fmla="*/ 176 h 181"/>
                  <a:gd name="T6" fmla="*/ 114 w 119"/>
                  <a:gd name="T7" fmla="*/ 149 h 181"/>
                  <a:gd name="T8" fmla="*/ 39 w 119"/>
                  <a:gd name="T9" fmla="*/ 13 h 181"/>
                  <a:gd name="T10" fmla="*/ 13 w 119"/>
                  <a:gd name="T11" fmla="*/ 5 h 181"/>
                  <a:gd name="T12" fmla="*/ 13 w 119"/>
                  <a:gd name="T13" fmla="*/ 5 h 181"/>
                  <a:gd name="T14" fmla="*/ 5 w 119"/>
                  <a:gd name="T15" fmla="*/ 32 h 181"/>
                  <a:gd name="T16" fmla="*/ 80 w 119"/>
                  <a:gd name="T17" fmla="*/ 168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81">
                    <a:moveTo>
                      <a:pt x="80" y="168"/>
                    </a:moveTo>
                    <a:cubicBezTo>
                      <a:pt x="85" y="178"/>
                      <a:pt x="97" y="181"/>
                      <a:pt x="106" y="176"/>
                    </a:cubicBezTo>
                    <a:cubicBezTo>
                      <a:pt x="106" y="176"/>
                      <a:pt x="106" y="176"/>
                      <a:pt x="106" y="176"/>
                    </a:cubicBezTo>
                    <a:cubicBezTo>
                      <a:pt x="115" y="171"/>
                      <a:pt x="119" y="159"/>
                      <a:pt x="114" y="149"/>
                    </a:cubicBezTo>
                    <a:cubicBezTo>
                      <a:pt x="39" y="13"/>
                      <a:pt x="39" y="13"/>
                      <a:pt x="39" y="13"/>
                    </a:cubicBezTo>
                    <a:cubicBezTo>
                      <a:pt x="34" y="3"/>
                      <a:pt x="22" y="0"/>
                      <a:pt x="13" y="5"/>
                    </a:cubicBezTo>
                    <a:cubicBezTo>
                      <a:pt x="13" y="5"/>
                      <a:pt x="13" y="5"/>
                      <a:pt x="13" y="5"/>
                    </a:cubicBezTo>
                    <a:cubicBezTo>
                      <a:pt x="3" y="11"/>
                      <a:pt x="0" y="23"/>
                      <a:pt x="5" y="32"/>
                    </a:cubicBezTo>
                    <a:lnTo>
                      <a:pt x="80" y="1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 name="Freeform 43"/>
              <p:cNvSpPr/>
              <p:nvPr/>
            </p:nvSpPr>
            <p:spPr bwMode="auto">
              <a:xfrm>
                <a:off x="5475288" y="1803400"/>
                <a:ext cx="174625" cy="153987"/>
              </a:xfrm>
              <a:custGeom>
                <a:avLst/>
                <a:gdLst>
                  <a:gd name="T0" fmla="*/ 49 w 63"/>
                  <a:gd name="T1" fmla="*/ 52 h 55"/>
                  <a:gd name="T2" fmla="*/ 48 w 63"/>
                  <a:gd name="T3" fmla="*/ 50 h 55"/>
                  <a:gd name="T4" fmla="*/ 8 w 63"/>
                  <a:gd name="T5" fmla="*/ 16 h 55"/>
                  <a:gd name="T6" fmla="*/ 14 w 63"/>
                  <a:gd name="T7" fmla="*/ 0 h 55"/>
                  <a:gd name="T8" fmla="*/ 14 w 63"/>
                  <a:gd name="T9" fmla="*/ 0 h 55"/>
                  <a:gd name="T10" fmla="*/ 62 w 63"/>
                  <a:gd name="T11" fmla="*/ 41 h 55"/>
                  <a:gd name="T12" fmla="*/ 63 w 63"/>
                  <a:gd name="T13" fmla="*/ 43 h 55"/>
                  <a:gd name="T14" fmla="*/ 49 w 63"/>
                  <a:gd name="T15" fmla="*/ 52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55">
                    <a:moveTo>
                      <a:pt x="49" y="52"/>
                    </a:moveTo>
                    <a:cubicBezTo>
                      <a:pt x="48" y="52"/>
                      <a:pt x="48" y="51"/>
                      <a:pt x="48" y="50"/>
                    </a:cubicBezTo>
                    <a:cubicBezTo>
                      <a:pt x="38" y="33"/>
                      <a:pt x="24" y="22"/>
                      <a:pt x="8" y="16"/>
                    </a:cubicBezTo>
                    <a:cubicBezTo>
                      <a:pt x="0" y="3"/>
                      <a:pt x="14" y="0"/>
                      <a:pt x="14" y="0"/>
                    </a:cubicBezTo>
                    <a:cubicBezTo>
                      <a:pt x="14" y="0"/>
                      <a:pt x="14" y="0"/>
                      <a:pt x="14" y="0"/>
                    </a:cubicBezTo>
                    <a:cubicBezTo>
                      <a:pt x="34" y="7"/>
                      <a:pt x="51" y="21"/>
                      <a:pt x="62" y="41"/>
                    </a:cubicBezTo>
                    <a:cubicBezTo>
                      <a:pt x="63" y="42"/>
                      <a:pt x="63" y="42"/>
                      <a:pt x="63" y="43"/>
                    </a:cubicBezTo>
                    <a:cubicBezTo>
                      <a:pt x="63" y="55"/>
                      <a:pt x="50" y="53"/>
                      <a:pt x="49"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lIns="68576" tIns="34288" rIns="68576" bIns="34288"/>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sp>
        <p:nvSpPr>
          <p:cNvPr id="4" name="矩形 3"/>
          <p:cNvSpPr/>
          <p:nvPr/>
        </p:nvSpPr>
        <p:spPr>
          <a:xfrm>
            <a:off x="706695" y="2567105"/>
            <a:ext cx="4392488" cy="3046988"/>
          </a:xfrm>
          <a:prstGeom prst="rect">
            <a:avLst/>
          </a:prstGeom>
        </p:spPr>
        <p:txBody>
          <a:bodyPr wrap="square">
            <a:spAutoFit/>
          </a:bodyPr>
          <a:lstStyle/>
          <a:p>
            <a:pPr>
              <a:lnSpc>
                <a:spcPct val="120000"/>
              </a:lnSpc>
            </a:pPr>
            <a:r>
              <a:rPr kumimoji="1" lang="zh-CN" altLang="en-US" sz="2800" b="1" dirty="0" smtClean="0">
                <a:latin typeface="黑体" panose="02010609060101010101" pitchFamily="49" charset="-122"/>
                <a:ea typeface="黑体" panose="02010609060101010101" pitchFamily="49" charset="-122"/>
              </a:rPr>
              <a:t>一、过敏性皮肤病</a:t>
            </a:r>
            <a:endParaRPr kumimoji="1" lang="en-US" altLang="zh-CN" sz="2800" b="1" dirty="0" smtClean="0">
              <a:latin typeface="黑体" panose="02010609060101010101" pitchFamily="49" charset="-122"/>
              <a:ea typeface="黑体" panose="02010609060101010101" pitchFamily="49" charset="-122"/>
            </a:endParaRPr>
          </a:p>
          <a:p>
            <a:pPr>
              <a:lnSpc>
                <a:spcPct val="120000"/>
              </a:lnSpc>
            </a:pPr>
            <a:endParaRPr kumimoji="1" lang="en-US" altLang="zh-CN" sz="2800" b="1" dirty="0" smtClean="0">
              <a:latin typeface="黑体" panose="02010609060101010101" pitchFamily="49" charset="-122"/>
              <a:ea typeface="黑体" panose="02010609060101010101" pitchFamily="49" charset="-122"/>
            </a:endParaRPr>
          </a:p>
          <a:p>
            <a:pPr>
              <a:lnSpc>
                <a:spcPct val="120000"/>
              </a:lnSpc>
            </a:pPr>
            <a:r>
              <a:rPr kumimoji="1" lang="zh-CN" altLang="en-US" sz="2800" b="1" dirty="0" smtClean="0">
                <a:latin typeface="黑体" panose="02010609060101010101" pitchFamily="49" charset="-122"/>
                <a:ea typeface="黑体" panose="02010609060101010101" pitchFamily="49" charset="-122"/>
              </a:rPr>
              <a:t>二、体癣</a:t>
            </a:r>
            <a:endParaRPr kumimoji="1" lang="en-US" altLang="zh-CN" sz="2800" b="1" dirty="0" smtClean="0">
              <a:latin typeface="黑体" panose="02010609060101010101" pitchFamily="49" charset="-122"/>
              <a:ea typeface="黑体" panose="02010609060101010101" pitchFamily="49" charset="-122"/>
            </a:endParaRPr>
          </a:p>
          <a:p>
            <a:pPr>
              <a:lnSpc>
                <a:spcPct val="120000"/>
              </a:lnSpc>
            </a:pPr>
            <a:endParaRPr kumimoji="1" lang="en-US" altLang="zh-CN" sz="2800" b="1" dirty="0" smtClean="0">
              <a:latin typeface="黑体" panose="02010609060101010101" pitchFamily="49" charset="-122"/>
              <a:ea typeface="黑体" panose="02010609060101010101" pitchFamily="49" charset="-122"/>
            </a:endParaRPr>
          </a:p>
          <a:p>
            <a:pPr>
              <a:lnSpc>
                <a:spcPct val="120000"/>
              </a:lnSpc>
            </a:pPr>
            <a:r>
              <a:rPr lang="zh-CN" altLang="en-US" sz="2800" b="1" dirty="0">
                <a:latin typeface="黑体" panose="02010609060101010101" pitchFamily="49" charset="-122"/>
                <a:ea typeface="黑体" panose="02010609060101010101" pitchFamily="49" charset="-122"/>
              </a:rPr>
              <a:t>三、寻常性座疮（青春痘）</a:t>
            </a:r>
            <a:r>
              <a:rPr lang="zh-CN" altLang="en-US" sz="2000" b="1" dirty="0">
                <a:latin typeface="华文新魏" panose="02010800040101010101" pitchFamily="2" charset="-122"/>
                <a:ea typeface="华文新魏" panose="02010800040101010101" pitchFamily="2" charset="-122"/>
              </a:rPr>
              <a:t/>
            </a:r>
            <a:br>
              <a:rPr lang="zh-CN" altLang="en-US" sz="2000" b="1" dirty="0">
                <a:latin typeface="华文新魏" panose="02010800040101010101" pitchFamily="2" charset="-122"/>
                <a:ea typeface="华文新魏" panose="02010800040101010101" pitchFamily="2" charset="-122"/>
              </a:rPr>
            </a:br>
            <a:endParaRPr kumimoji="1" lang="en-US" altLang="zh-CN" sz="2000" b="1" dirty="0">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91407" y="1307879"/>
            <a:ext cx="6337462" cy="5489140"/>
          </a:xfrm>
          <a:prstGeom prst="rect">
            <a:avLst/>
          </a:prstGeom>
        </p:spPr>
      </p:pic>
    </p:spTree>
    <p:extLst>
      <p:ext uri="{BB962C8B-B14F-4D97-AF65-F5344CB8AC3E}">
        <p14:creationId xmlns:p14="http://schemas.microsoft.com/office/powerpoint/2010/main" val="400317163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18D5ACA-62CA-46DB-AD6B-12EDD6D51A23}" type="slidenum">
              <a:rPr lang="zh-CN" altLang="en-US" smtClean="0"/>
              <a:pPr/>
              <a:t>46</a:t>
            </a:fld>
            <a:endParaRPr lang="zh-CN" altLang="en-US" dirty="0"/>
          </a:p>
        </p:txBody>
      </p:sp>
      <p:sp>
        <p:nvSpPr>
          <p:cNvPr id="3" name="TextBox 12"/>
          <p:cNvSpPr txBox="1"/>
          <p:nvPr/>
        </p:nvSpPr>
        <p:spPr>
          <a:xfrm>
            <a:off x="2528237" y="2934692"/>
            <a:ext cx="4774161" cy="830997"/>
          </a:xfrm>
          <a:prstGeom prst="rect">
            <a:avLst/>
          </a:prstGeom>
          <a:ln w="28575">
            <a:solidFill>
              <a:srgbClr val="CC0050"/>
            </a:solidFill>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pPr marL="0" indent="0"/>
            <a:r>
              <a:rPr lang="zh-CN" altLang="en-US" sz="2400" dirty="0">
                <a:latin typeface="华文新魏" panose="02010800040101010101" pitchFamily="2" charset="-122"/>
                <a:ea typeface="华文新魏" panose="02010800040101010101" pitchFamily="2" charset="-122"/>
              </a:rPr>
              <a:t>外在过敏</a:t>
            </a:r>
            <a:r>
              <a:rPr lang="zh-CN" altLang="en-US" sz="2400" dirty="0" smtClean="0">
                <a:latin typeface="华文新魏" panose="02010800040101010101" pitchFamily="2" charset="-122"/>
                <a:ea typeface="华文新魏" panose="02010800040101010101" pitchFamily="2" charset="-122"/>
              </a:rPr>
              <a:t>因素</a:t>
            </a:r>
            <a:endParaRPr lang="en-US" altLang="zh-CN" sz="2400" dirty="0" smtClean="0">
              <a:latin typeface="华文新魏" panose="02010800040101010101" pitchFamily="2" charset="-122"/>
              <a:ea typeface="华文新魏" panose="02010800040101010101" pitchFamily="2" charset="-122"/>
            </a:endParaRPr>
          </a:p>
          <a:p>
            <a:pPr marL="0" indent="0"/>
            <a:r>
              <a:rPr lang="zh-CN" altLang="en-US" sz="2400" dirty="0" smtClean="0">
                <a:latin typeface="华文新魏" panose="02010800040101010101" pitchFamily="2" charset="-122"/>
                <a:ea typeface="华文新魏" panose="02010800040101010101" pitchFamily="2" charset="-122"/>
              </a:rPr>
              <a:t>内在</a:t>
            </a:r>
            <a:r>
              <a:rPr lang="zh-CN" altLang="en-US" sz="2400" dirty="0">
                <a:latin typeface="华文新魏" panose="02010800040101010101" pitchFamily="2" charset="-122"/>
                <a:ea typeface="华文新魏" panose="02010800040101010101" pitchFamily="2" charset="-122"/>
              </a:rPr>
              <a:t>过敏因素</a:t>
            </a:r>
            <a:endParaRPr kumimoji="1" lang="en-US" altLang="zh-CN" sz="2400" dirty="0">
              <a:latin typeface="华文新魏" panose="02010800040101010101" pitchFamily="2" charset="-122"/>
              <a:ea typeface="华文新魏" panose="02010800040101010101" pitchFamily="2" charset="-122"/>
            </a:endParaRPr>
          </a:p>
        </p:txBody>
      </p:sp>
      <p:sp>
        <p:nvSpPr>
          <p:cNvPr id="7" name="矩形 6"/>
          <p:cNvSpPr/>
          <p:nvPr/>
        </p:nvSpPr>
        <p:spPr>
          <a:xfrm>
            <a:off x="755568" y="2922191"/>
            <a:ext cx="1521444" cy="792088"/>
          </a:xfrm>
          <a:prstGeom prst="rect">
            <a:avLst/>
          </a:prstGeom>
          <a:solidFill>
            <a:srgbClr val="E40233"/>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sz="2400" dirty="0" smtClean="0">
                <a:solidFill>
                  <a:schemeClr val="bg1"/>
                </a:solidFill>
                <a:latin typeface="微软雅黑" panose="020B0503020204020204" pitchFamily="34" charset="-122"/>
                <a:ea typeface="微软雅黑" panose="020B0503020204020204" pitchFamily="34" charset="-122"/>
              </a:rPr>
              <a:t>    病因</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936280" y="2251476"/>
            <a:ext cx="1500198" cy="461665"/>
          </a:xfrm>
          <a:prstGeom prst="rect">
            <a:avLst/>
          </a:prstGeom>
        </p:spPr>
        <p:txBody>
          <a:bodyPr wrap="square">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 病因</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9" name="文本框 92">
            <a:extLst>
              <a:ext uri="{FF2B5EF4-FFF2-40B4-BE49-F238E27FC236}">
                <a16:creationId xmlns="" xmlns:a16="http://schemas.microsoft.com/office/drawing/2014/main" id="{C340928B-AB52-EE4F-9A7D-5399736D4F7E}"/>
              </a:ext>
            </a:extLst>
          </p:cNvPr>
          <p:cNvSpPr txBox="1"/>
          <p:nvPr/>
        </p:nvSpPr>
        <p:spPr>
          <a:xfrm rot="21172913">
            <a:off x="70244" y="203897"/>
            <a:ext cx="2329921"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常见疾病</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10" name="TextBox 33">
            <a:extLst>
              <a:ext uri="{FF2B5EF4-FFF2-40B4-BE49-F238E27FC236}">
                <a16:creationId xmlns="" xmlns:a16="http://schemas.microsoft.com/office/drawing/2014/main" id="{61FC74BB-A919-3E46-A2FC-7AC71532D64C}"/>
              </a:ext>
            </a:extLst>
          </p:cNvPr>
          <p:cNvSpPr txBox="1"/>
          <p:nvPr/>
        </p:nvSpPr>
        <p:spPr>
          <a:xfrm>
            <a:off x="3466915" y="688636"/>
            <a:ext cx="5256583" cy="628935"/>
          </a:xfrm>
          <a:prstGeom prst="rect">
            <a:avLst/>
          </a:prstGeom>
          <a:noFill/>
        </p:spPr>
        <p:txBody>
          <a:bodyPr wrap="square" lIns="91419" tIns="45710" rIns="91419" bIns="45710" rtlCol="0">
            <a:spAutoFit/>
          </a:bodyPr>
          <a:lstStyle/>
          <a:p>
            <a:pPr algn="ctr">
              <a:lnSpc>
                <a:spcPct val="120000"/>
              </a:lnSpc>
            </a:pPr>
            <a:r>
              <a:rPr lang="zh-CN" altLang="en-US" sz="3200" b="1" dirty="0" smtClean="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rPr>
              <a:t>过敏性皮肤病</a:t>
            </a:r>
            <a:endParaRPr lang="en-US" altLang="zh-CN" sz="3200" b="1" dirty="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矩形 10"/>
          <p:cNvSpPr/>
          <p:nvPr/>
        </p:nvSpPr>
        <p:spPr>
          <a:xfrm>
            <a:off x="755569" y="4058476"/>
            <a:ext cx="1521444" cy="862086"/>
          </a:xfrm>
          <a:prstGeom prst="rect">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400" dirty="0" smtClean="0">
                <a:latin typeface="微软雅黑" pitchFamily="34" charset="-122"/>
                <a:ea typeface="微软雅黑" pitchFamily="34" charset="-122"/>
              </a:rPr>
              <a:t>临床表现</a:t>
            </a:r>
            <a:endParaRPr lang="zh-CN" altLang="en-US" sz="2400" dirty="0">
              <a:latin typeface="微软雅黑" pitchFamily="34" charset="-122"/>
              <a:ea typeface="微软雅黑" pitchFamily="34" charset="-122"/>
            </a:endParaRPr>
          </a:p>
        </p:txBody>
      </p:sp>
      <p:sp>
        <p:nvSpPr>
          <p:cNvPr id="12" name="TextBox 12"/>
          <p:cNvSpPr txBox="1"/>
          <p:nvPr/>
        </p:nvSpPr>
        <p:spPr>
          <a:xfrm>
            <a:off x="2528237" y="4144928"/>
            <a:ext cx="4774161" cy="1200329"/>
          </a:xfrm>
          <a:prstGeom prst="rect">
            <a:avLst/>
          </a:prstGeom>
          <a:ln w="28575">
            <a:solidFill>
              <a:schemeClr val="tx2">
                <a:lumMod val="60000"/>
                <a:lumOff val="40000"/>
              </a:schemeClr>
            </a:solidFill>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pPr marL="0" indent="0"/>
            <a:r>
              <a:rPr lang="zh-CN" altLang="en-US" sz="2400" dirty="0">
                <a:latin typeface="华文新魏" panose="02010800040101010101" pitchFamily="2" charset="-122"/>
                <a:ea typeface="华文新魏" panose="02010800040101010101" pitchFamily="2" charset="-122"/>
              </a:rPr>
              <a:t>湿疹有密集米粒大的红疹，荨麻疹多见皮肤瘙痒后出现的风团，药疹有用药史</a:t>
            </a:r>
            <a:endParaRPr kumimoji="1" lang="en-US" altLang="zh-CN" sz="2400" dirty="0">
              <a:latin typeface="华文新魏" panose="02010800040101010101" pitchFamily="2" charset="-122"/>
              <a:ea typeface="华文新魏" panose="02010800040101010101" pitchFamily="2" charset="-122"/>
            </a:endParaRPr>
          </a:p>
        </p:txBody>
      </p:sp>
      <p:sp>
        <p:nvSpPr>
          <p:cNvPr id="13" name="矩形 12"/>
          <p:cNvSpPr/>
          <p:nvPr/>
        </p:nvSpPr>
        <p:spPr>
          <a:xfrm>
            <a:off x="755569" y="5401977"/>
            <a:ext cx="1521444" cy="922040"/>
          </a:xfrm>
          <a:prstGeom prst="rect">
            <a:avLst/>
          </a:prstGeom>
          <a:solidFill>
            <a:schemeClr val="accent3"/>
          </a:solid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400" dirty="0">
                <a:latin typeface="微软雅黑" pitchFamily="34" charset="-122"/>
                <a:ea typeface="微软雅黑" pitchFamily="34" charset="-122"/>
              </a:rPr>
              <a:t>预防</a:t>
            </a:r>
          </a:p>
        </p:txBody>
      </p:sp>
      <p:sp>
        <p:nvSpPr>
          <p:cNvPr id="14" name="TextBox 14"/>
          <p:cNvSpPr txBox="1"/>
          <p:nvPr/>
        </p:nvSpPr>
        <p:spPr>
          <a:xfrm>
            <a:off x="2528237" y="5409947"/>
            <a:ext cx="4774161" cy="1200329"/>
          </a:xfrm>
          <a:prstGeom prst="rect">
            <a:avLst/>
          </a:prstGeom>
          <a:ln w="28575">
            <a:solidFill>
              <a:schemeClr val="accent6">
                <a:lumMod val="75000"/>
              </a:schemeClr>
            </a:solidFill>
            <a:prstDash val="sysDot"/>
          </a:ln>
        </p:spPr>
        <p:style>
          <a:lnRef idx="2">
            <a:schemeClr val="accent3"/>
          </a:lnRef>
          <a:fillRef idx="1">
            <a:schemeClr val="lt1"/>
          </a:fillRef>
          <a:effectRef idx="0">
            <a:schemeClr val="accent3"/>
          </a:effectRef>
          <a:fontRef idx="minor">
            <a:schemeClr val="dk1"/>
          </a:fontRef>
        </p:style>
        <p:txBody>
          <a:bodyPr wrap="square" rtlCol="0">
            <a:spAutoFit/>
          </a:bodyPr>
          <a:lstStyle>
            <a:defPPr>
              <a:defRPr lang="zh-CN"/>
            </a:defPPr>
            <a:lvl1pPr marL="285750" indent="-285750">
              <a:lnSpc>
                <a:spcPct val="150000"/>
              </a:lnSpc>
              <a:buFont typeface="Wingdings" panose="05000000000000000000" pitchFamily="2" charset="2"/>
              <a:buChar char="ü"/>
            </a:lvl1pPr>
          </a:lstStyle>
          <a:p>
            <a:pPr marL="0" indent="0">
              <a:buFontTx/>
              <a:buNone/>
            </a:pPr>
            <a:r>
              <a:rPr lang="zh-CN" altLang="en-US" sz="2400" dirty="0">
                <a:latin typeface="华文新魏" panose="02010800040101010101" pitchFamily="2" charset="-122"/>
                <a:ea typeface="华文新魏" panose="02010800040101010101" pitchFamily="2" charset="-122"/>
              </a:rPr>
              <a:t>药疹立即停药，脱敏治疗，少接触或避免接触过敏原物质</a:t>
            </a:r>
            <a:endParaRPr kumimoji="1" lang="en-US" altLang="zh-CN" sz="2400" dirty="0">
              <a:latin typeface="华文新魏" panose="02010800040101010101" pitchFamily="2" charset="-122"/>
              <a:ea typeface="华文新魏" panose="02010800040101010101" pitchFamily="2" charset="-122"/>
            </a:endParaRPr>
          </a:p>
        </p:txBody>
      </p:sp>
      <p:sp>
        <p:nvSpPr>
          <p:cNvPr id="19" name="矩形 18"/>
          <p:cNvSpPr/>
          <p:nvPr/>
        </p:nvSpPr>
        <p:spPr>
          <a:xfrm>
            <a:off x="936280" y="1645009"/>
            <a:ext cx="6635782" cy="714387"/>
          </a:xfrm>
          <a:prstGeom prst="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sz="2000" dirty="0" smtClean="0">
                <a:solidFill>
                  <a:schemeClr val="tx1"/>
                </a:solidFill>
                <a:latin typeface="华文新魏" panose="02010800040101010101" pitchFamily="2" charset="-122"/>
                <a:ea typeface="华文新魏" panose="02010800040101010101" pitchFamily="2" charset="-122"/>
              </a:rPr>
              <a:t>                   </a:t>
            </a:r>
            <a:r>
              <a:rPr lang="zh-CN" altLang="en-US" sz="2800" dirty="0" smtClean="0">
                <a:solidFill>
                  <a:schemeClr val="tx1"/>
                </a:solidFill>
                <a:latin typeface="华文新魏" panose="02010800040101010101" pitchFamily="2" charset="-122"/>
                <a:ea typeface="华文新魏" panose="02010800040101010101" pitchFamily="2" charset="-122"/>
              </a:rPr>
              <a:t>包括湿疹</a:t>
            </a:r>
            <a:r>
              <a:rPr lang="zh-CN" altLang="en-US" sz="2800" dirty="0">
                <a:solidFill>
                  <a:schemeClr val="tx1"/>
                </a:solidFill>
                <a:latin typeface="华文新魏" panose="02010800040101010101" pitchFamily="2" charset="-122"/>
                <a:ea typeface="华文新魏" panose="02010800040101010101" pitchFamily="2" charset="-122"/>
              </a:rPr>
              <a:t>、荨麻疹、药疹等</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91577" y="1408833"/>
            <a:ext cx="3349174" cy="2518176"/>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60616" y="4017530"/>
            <a:ext cx="3387652" cy="2306487"/>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09330" y="2269694"/>
            <a:ext cx="3482247" cy="1840616"/>
          </a:xfrm>
          <a:prstGeom prst="rect">
            <a:avLst/>
          </a:prstGeom>
        </p:spPr>
      </p:pic>
    </p:spTree>
    <p:extLst>
      <p:ext uri="{BB962C8B-B14F-4D97-AF65-F5344CB8AC3E}">
        <p14:creationId xmlns:p14="http://schemas.microsoft.com/office/powerpoint/2010/main" val="218818370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18D5ACA-62CA-46DB-AD6B-12EDD6D51A23}" type="slidenum">
              <a:rPr lang="zh-CN" altLang="en-US" smtClean="0"/>
              <a:pPr/>
              <a:t>47</a:t>
            </a:fld>
            <a:endParaRPr lang="zh-CN" altLang="en-US" dirty="0"/>
          </a:p>
        </p:txBody>
      </p:sp>
      <p:sp>
        <p:nvSpPr>
          <p:cNvPr id="3" name="TextBox 12"/>
          <p:cNvSpPr txBox="1"/>
          <p:nvPr/>
        </p:nvSpPr>
        <p:spPr>
          <a:xfrm>
            <a:off x="2528237" y="2934692"/>
            <a:ext cx="4774161" cy="461665"/>
          </a:xfrm>
          <a:prstGeom prst="rect">
            <a:avLst/>
          </a:prstGeom>
          <a:ln w="28575">
            <a:solidFill>
              <a:srgbClr val="CC0050"/>
            </a:solidFill>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pPr marL="0" indent="0"/>
            <a:r>
              <a:rPr lang="zh-CN" altLang="en-US" sz="2400" dirty="0">
                <a:solidFill>
                  <a:schemeClr val="tx1"/>
                </a:solidFill>
                <a:latin typeface="华文新魏" panose="02010800040101010101" pitchFamily="2" charset="-122"/>
                <a:ea typeface="华文新魏" panose="02010800040101010101" pitchFamily="2" charset="-122"/>
              </a:rPr>
              <a:t>致病霉菌 、皮肤毛癣菌</a:t>
            </a:r>
            <a:endParaRPr kumimoji="1" lang="en-US" altLang="zh-CN" sz="2400" dirty="0">
              <a:solidFill>
                <a:schemeClr val="tx1"/>
              </a:solidFill>
              <a:latin typeface="华文新魏" panose="02010800040101010101" pitchFamily="2" charset="-122"/>
              <a:ea typeface="华文新魏" panose="02010800040101010101" pitchFamily="2" charset="-122"/>
            </a:endParaRPr>
          </a:p>
        </p:txBody>
      </p:sp>
      <p:sp>
        <p:nvSpPr>
          <p:cNvPr id="7" name="矩形 6"/>
          <p:cNvSpPr/>
          <p:nvPr/>
        </p:nvSpPr>
        <p:spPr>
          <a:xfrm>
            <a:off x="755568" y="2922191"/>
            <a:ext cx="1521444" cy="792088"/>
          </a:xfrm>
          <a:prstGeom prst="rect">
            <a:avLst/>
          </a:prstGeom>
          <a:solidFill>
            <a:srgbClr val="E40233"/>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sz="2400" dirty="0" smtClean="0">
                <a:solidFill>
                  <a:schemeClr val="bg1"/>
                </a:solidFill>
                <a:latin typeface="微软雅黑" panose="020B0503020204020204" pitchFamily="34" charset="-122"/>
                <a:ea typeface="微软雅黑" panose="020B0503020204020204" pitchFamily="34" charset="-122"/>
              </a:rPr>
              <a:t>    病因</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936280" y="2251476"/>
            <a:ext cx="1500198" cy="461665"/>
          </a:xfrm>
          <a:prstGeom prst="rect">
            <a:avLst/>
          </a:prstGeom>
        </p:spPr>
        <p:txBody>
          <a:bodyPr wrap="square">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 病因</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9" name="文本框 92">
            <a:extLst>
              <a:ext uri="{FF2B5EF4-FFF2-40B4-BE49-F238E27FC236}">
                <a16:creationId xmlns="" xmlns:a16="http://schemas.microsoft.com/office/drawing/2014/main" id="{C340928B-AB52-EE4F-9A7D-5399736D4F7E}"/>
              </a:ext>
            </a:extLst>
          </p:cNvPr>
          <p:cNvSpPr txBox="1"/>
          <p:nvPr/>
        </p:nvSpPr>
        <p:spPr>
          <a:xfrm rot="21172913">
            <a:off x="70244" y="203897"/>
            <a:ext cx="2329921"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常见疾病</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10" name="TextBox 33">
            <a:extLst>
              <a:ext uri="{FF2B5EF4-FFF2-40B4-BE49-F238E27FC236}">
                <a16:creationId xmlns="" xmlns:a16="http://schemas.microsoft.com/office/drawing/2014/main" id="{61FC74BB-A919-3E46-A2FC-7AC71532D64C}"/>
              </a:ext>
            </a:extLst>
          </p:cNvPr>
          <p:cNvSpPr txBox="1"/>
          <p:nvPr/>
        </p:nvSpPr>
        <p:spPr>
          <a:xfrm>
            <a:off x="3466915" y="688636"/>
            <a:ext cx="5256583" cy="628935"/>
          </a:xfrm>
          <a:prstGeom prst="rect">
            <a:avLst/>
          </a:prstGeom>
          <a:noFill/>
        </p:spPr>
        <p:txBody>
          <a:bodyPr wrap="square" lIns="91419" tIns="45710" rIns="91419" bIns="45710" rtlCol="0">
            <a:spAutoFit/>
          </a:bodyPr>
          <a:lstStyle/>
          <a:p>
            <a:pPr algn="ctr">
              <a:lnSpc>
                <a:spcPct val="120000"/>
              </a:lnSpc>
            </a:pPr>
            <a:r>
              <a:rPr lang="zh-CN" altLang="en-US" sz="3200" b="1" dirty="0" smtClean="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rPr>
              <a:t>体癣</a:t>
            </a:r>
            <a:endParaRPr lang="en-US" altLang="zh-CN" sz="3200" b="1" dirty="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矩形 10"/>
          <p:cNvSpPr/>
          <p:nvPr/>
        </p:nvSpPr>
        <p:spPr>
          <a:xfrm>
            <a:off x="755569" y="4058476"/>
            <a:ext cx="1521444" cy="862086"/>
          </a:xfrm>
          <a:prstGeom prst="rect">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400" dirty="0" smtClean="0">
                <a:latin typeface="微软雅黑" pitchFamily="34" charset="-122"/>
                <a:ea typeface="微软雅黑" pitchFamily="34" charset="-122"/>
              </a:rPr>
              <a:t>临床表现</a:t>
            </a:r>
            <a:endParaRPr lang="zh-CN" altLang="en-US" sz="2400" dirty="0">
              <a:latin typeface="微软雅黑" pitchFamily="34" charset="-122"/>
              <a:ea typeface="微软雅黑" pitchFamily="34" charset="-122"/>
            </a:endParaRPr>
          </a:p>
        </p:txBody>
      </p:sp>
      <p:sp>
        <p:nvSpPr>
          <p:cNvPr id="12" name="TextBox 12"/>
          <p:cNvSpPr txBox="1"/>
          <p:nvPr/>
        </p:nvSpPr>
        <p:spPr>
          <a:xfrm>
            <a:off x="2552562" y="4074889"/>
            <a:ext cx="4774161" cy="1200329"/>
          </a:xfrm>
          <a:prstGeom prst="rect">
            <a:avLst/>
          </a:prstGeom>
          <a:ln w="28575">
            <a:solidFill>
              <a:schemeClr val="tx2">
                <a:lumMod val="60000"/>
                <a:lumOff val="40000"/>
              </a:schemeClr>
            </a:solidFill>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pPr marL="0" indent="0"/>
            <a:r>
              <a:rPr lang="zh-CN" altLang="en-US" sz="2400" dirty="0">
                <a:solidFill>
                  <a:schemeClr val="tx1"/>
                </a:solidFill>
                <a:latin typeface="华文新魏" panose="02010800040101010101" pitchFamily="2" charset="-122"/>
                <a:ea typeface="华文新魏" panose="02010800040101010101" pitchFamily="2" charset="-122"/>
              </a:rPr>
              <a:t>股癣发生于腹股沟部，手癣与足癣分水疱型、溃烂型和鳞屑角化型，局部皮肤瘙痒，夏季加重</a:t>
            </a:r>
            <a:r>
              <a:rPr lang="zh-CN" altLang="en-US" sz="2400" dirty="0" smtClean="0">
                <a:solidFill>
                  <a:schemeClr val="tx1"/>
                </a:solidFill>
                <a:latin typeface="华文新魏" panose="02010800040101010101" pitchFamily="2" charset="-122"/>
                <a:ea typeface="华文新魏" panose="02010800040101010101" pitchFamily="2" charset="-122"/>
              </a:rPr>
              <a:t>。</a:t>
            </a:r>
            <a:endParaRPr kumimoji="1" lang="en-US" altLang="zh-CN" sz="2400" dirty="0">
              <a:latin typeface="华文新魏" panose="02010800040101010101" pitchFamily="2" charset="-122"/>
              <a:ea typeface="华文新魏" panose="02010800040101010101" pitchFamily="2" charset="-122"/>
            </a:endParaRPr>
          </a:p>
        </p:txBody>
      </p:sp>
      <p:sp>
        <p:nvSpPr>
          <p:cNvPr id="13" name="矩形 12"/>
          <p:cNvSpPr/>
          <p:nvPr/>
        </p:nvSpPr>
        <p:spPr>
          <a:xfrm>
            <a:off x="755569" y="5401977"/>
            <a:ext cx="1521444" cy="922040"/>
          </a:xfrm>
          <a:prstGeom prst="rect">
            <a:avLst/>
          </a:prstGeom>
          <a:solidFill>
            <a:schemeClr val="accent3"/>
          </a:solid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400" dirty="0">
                <a:latin typeface="微软雅黑" pitchFamily="34" charset="-122"/>
                <a:ea typeface="微软雅黑" pitchFamily="34" charset="-122"/>
              </a:rPr>
              <a:t>预防</a:t>
            </a:r>
          </a:p>
        </p:txBody>
      </p:sp>
      <p:sp>
        <p:nvSpPr>
          <p:cNvPr id="14" name="TextBox 14"/>
          <p:cNvSpPr txBox="1"/>
          <p:nvPr/>
        </p:nvSpPr>
        <p:spPr>
          <a:xfrm>
            <a:off x="2552563" y="5401978"/>
            <a:ext cx="4774160" cy="1015663"/>
          </a:xfrm>
          <a:prstGeom prst="rect">
            <a:avLst/>
          </a:prstGeom>
          <a:ln w="28575">
            <a:solidFill>
              <a:schemeClr val="accent6">
                <a:lumMod val="75000"/>
              </a:schemeClr>
            </a:solidFill>
            <a:prstDash val="sysDot"/>
          </a:ln>
        </p:spPr>
        <p:style>
          <a:lnRef idx="2">
            <a:schemeClr val="accent3"/>
          </a:lnRef>
          <a:fillRef idx="1">
            <a:schemeClr val="lt1"/>
          </a:fillRef>
          <a:effectRef idx="0">
            <a:schemeClr val="accent3"/>
          </a:effectRef>
          <a:fontRef idx="minor">
            <a:schemeClr val="dk1"/>
          </a:fontRef>
        </p:style>
        <p:txBody>
          <a:bodyPr wrap="square" rtlCol="0">
            <a:spAutoFit/>
          </a:bodyPr>
          <a:lstStyle>
            <a:defPPr>
              <a:defRPr lang="zh-CN"/>
            </a:defPPr>
            <a:lvl1pPr marL="285750" indent="-285750">
              <a:lnSpc>
                <a:spcPct val="150000"/>
              </a:lnSpc>
              <a:buFont typeface="Wingdings" panose="05000000000000000000" pitchFamily="2" charset="2"/>
              <a:buChar char="ü"/>
            </a:lvl1pPr>
          </a:lstStyle>
          <a:p>
            <a:pPr eaLnBrk="1" hangingPunct="1">
              <a:lnSpc>
                <a:spcPct val="125000"/>
              </a:lnSpc>
              <a:spcBef>
                <a:spcPct val="10000"/>
              </a:spcBef>
              <a:buFontTx/>
              <a:buNone/>
            </a:pPr>
            <a:r>
              <a:rPr lang="zh-CN" altLang="en-US" sz="2400" dirty="0">
                <a:solidFill>
                  <a:schemeClr val="tx1"/>
                </a:solidFill>
                <a:latin typeface="华文新魏" panose="02010800040101010101" pitchFamily="2" charset="-122"/>
                <a:ea typeface="华文新魏" panose="02010800040101010101" pitchFamily="2" charset="-122"/>
              </a:rPr>
              <a:t>个人用品专用，衣物、鞋袜</a:t>
            </a:r>
            <a:r>
              <a:rPr lang="zh-CN" altLang="en-US" sz="2400" dirty="0" smtClean="0">
                <a:solidFill>
                  <a:schemeClr val="tx1"/>
                </a:solidFill>
                <a:latin typeface="华文新魏" panose="02010800040101010101" pitchFamily="2" charset="-122"/>
                <a:ea typeface="华文新魏" panose="02010800040101010101" pitchFamily="2" charset="-122"/>
              </a:rPr>
              <a:t>等应透气性能</a:t>
            </a:r>
            <a:r>
              <a:rPr lang="zh-CN" altLang="en-US" sz="2400" dirty="0">
                <a:solidFill>
                  <a:schemeClr val="tx1"/>
                </a:solidFill>
                <a:latin typeface="华文新魏" panose="02010800040101010101" pitchFamily="2" charset="-122"/>
                <a:ea typeface="华文新魏" panose="02010800040101010101" pitchFamily="2" charset="-122"/>
              </a:rPr>
              <a:t>良好。</a:t>
            </a:r>
          </a:p>
        </p:txBody>
      </p:sp>
      <p:sp>
        <p:nvSpPr>
          <p:cNvPr id="19" name="矩形 18"/>
          <p:cNvSpPr/>
          <p:nvPr/>
        </p:nvSpPr>
        <p:spPr>
          <a:xfrm>
            <a:off x="755569" y="1948519"/>
            <a:ext cx="6635782" cy="714387"/>
          </a:xfrm>
          <a:prstGeom prst="rect">
            <a:avLst/>
          </a:prstGeom>
          <a:solidFill>
            <a:schemeClr val="accent5">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sz="2000" dirty="0" smtClean="0">
                <a:solidFill>
                  <a:schemeClr val="tx1"/>
                </a:solidFill>
                <a:latin typeface="华文新魏" panose="02010800040101010101" pitchFamily="2" charset="-122"/>
                <a:ea typeface="华文新魏" panose="02010800040101010101" pitchFamily="2" charset="-122"/>
              </a:rPr>
              <a:t>                   </a:t>
            </a:r>
            <a:r>
              <a:rPr lang="zh-CN" altLang="en-US" sz="2800" dirty="0" smtClean="0">
                <a:solidFill>
                  <a:schemeClr val="tx1"/>
                </a:solidFill>
                <a:latin typeface="华文新魏" panose="02010800040101010101" pitchFamily="2" charset="-122"/>
                <a:ea typeface="华文新魏" panose="02010800040101010101" pitchFamily="2" charset="-122"/>
              </a:rPr>
              <a:t>包括</a:t>
            </a:r>
            <a:r>
              <a:rPr lang="zh-CN" altLang="en-US" sz="2800" dirty="0">
                <a:solidFill>
                  <a:schemeClr val="tx1"/>
                </a:solidFill>
                <a:latin typeface="华文新魏" panose="02010800040101010101" pitchFamily="2" charset="-122"/>
                <a:ea typeface="华文新魏" panose="02010800040101010101" pitchFamily="2" charset="-122"/>
              </a:rPr>
              <a:t>股癣、手癣、足癣</a:t>
            </a:r>
            <a:endParaRPr lang="zh-CN" altLang="en-US" sz="2800" b="1" dirty="0">
              <a:solidFill>
                <a:schemeClr val="tx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9567" y="892266"/>
            <a:ext cx="2816673" cy="2112505"/>
          </a:xfrm>
          <a:prstGeom prst="rect">
            <a:avLst/>
          </a:prstGeom>
        </p:spPr>
      </p:pic>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1644" y="2673697"/>
            <a:ext cx="2284313" cy="3045751"/>
          </a:xfrm>
          <a:prstGeom prst="rect">
            <a:avLst/>
          </a:prstGeom>
        </p:spPr>
      </p:pic>
      <p:pic>
        <p:nvPicPr>
          <p:cNvPr id="16" name="图片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17642" y="4582720"/>
            <a:ext cx="2758049" cy="2149656"/>
          </a:xfrm>
          <a:prstGeom prst="rect">
            <a:avLst/>
          </a:prstGeom>
        </p:spPr>
      </p:pic>
    </p:spTree>
    <p:extLst>
      <p:ext uri="{BB962C8B-B14F-4D97-AF65-F5344CB8AC3E}">
        <p14:creationId xmlns:p14="http://schemas.microsoft.com/office/powerpoint/2010/main" val="208441372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18D5ACA-62CA-46DB-AD6B-12EDD6D51A23}" type="slidenum">
              <a:rPr lang="zh-CN" altLang="en-US" smtClean="0"/>
              <a:pPr/>
              <a:t>48</a:t>
            </a:fld>
            <a:endParaRPr lang="zh-CN" altLang="en-US" dirty="0"/>
          </a:p>
        </p:txBody>
      </p:sp>
      <p:sp>
        <p:nvSpPr>
          <p:cNvPr id="3" name="TextBox 12"/>
          <p:cNvSpPr txBox="1"/>
          <p:nvPr/>
        </p:nvSpPr>
        <p:spPr>
          <a:xfrm>
            <a:off x="2631751" y="1646104"/>
            <a:ext cx="8653688" cy="830997"/>
          </a:xfrm>
          <a:prstGeom prst="rect">
            <a:avLst/>
          </a:prstGeom>
          <a:ln w="28575">
            <a:solidFill>
              <a:srgbClr val="CC0050"/>
            </a:solidFill>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pPr>
              <a:lnSpc>
                <a:spcPct val="120000"/>
              </a:lnSpc>
            </a:pPr>
            <a:r>
              <a:rPr lang="zh-CN" altLang="en-US" sz="2000" dirty="0">
                <a:solidFill>
                  <a:schemeClr val="tx1"/>
                </a:solidFill>
                <a:latin typeface="华文新魏" panose="02010800040101010101" pitchFamily="2" charset="-122"/>
                <a:ea typeface="华文新魏" panose="02010800040101010101" pitchFamily="2" charset="-122"/>
              </a:rPr>
              <a:t>与雄激素、皮脂分泌增加、毛囊皮脂腺开口处过度角化和痤疮丙酸杆菌有关</a:t>
            </a:r>
            <a:r>
              <a:rPr lang="en-US" altLang="zh-CN" sz="2000" dirty="0">
                <a:solidFill>
                  <a:schemeClr val="tx1"/>
                </a:solidFill>
                <a:latin typeface="华文新魏" panose="02010800040101010101" pitchFamily="2" charset="-122"/>
                <a:ea typeface="华文新魏" panose="02010800040101010101" pitchFamily="2" charset="-122"/>
              </a:rPr>
              <a:t/>
            </a:r>
            <a:br>
              <a:rPr lang="en-US" altLang="zh-CN" sz="2000" dirty="0">
                <a:solidFill>
                  <a:schemeClr val="tx1"/>
                </a:solidFill>
                <a:latin typeface="华文新魏" panose="02010800040101010101" pitchFamily="2" charset="-122"/>
                <a:ea typeface="华文新魏" panose="02010800040101010101" pitchFamily="2" charset="-122"/>
              </a:rPr>
            </a:br>
            <a:endParaRPr lang="en-US" altLang="zh-CN" sz="2000" dirty="0">
              <a:solidFill>
                <a:schemeClr val="tx1"/>
              </a:solidFill>
              <a:latin typeface="华文新魏" panose="02010800040101010101" pitchFamily="2" charset="-122"/>
              <a:ea typeface="华文新魏" panose="02010800040101010101" pitchFamily="2" charset="-122"/>
            </a:endParaRPr>
          </a:p>
        </p:txBody>
      </p:sp>
      <p:sp>
        <p:nvSpPr>
          <p:cNvPr id="4" name="TextBox 14"/>
          <p:cNvSpPr txBox="1"/>
          <p:nvPr/>
        </p:nvSpPr>
        <p:spPr>
          <a:xfrm>
            <a:off x="2628793" y="4490868"/>
            <a:ext cx="8668400" cy="971676"/>
          </a:xfrm>
          <a:prstGeom prst="rect">
            <a:avLst/>
          </a:prstGeom>
          <a:ln w="28575">
            <a:solidFill>
              <a:srgbClr val="58008E"/>
            </a:solidFill>
            <a:prstDash val="sysDot"/>
          </a:ln>
        </p:spPr>
        <p:style>
          <a:lnRef idx="2">
            <a:schemeClr val="accent3"/>
          </a:lnRef>
          <a:fillRef idx="1">
            <a:schemeClr val="lt1"/>
          </a:fillRef>
          <a:effectRef idx="0">
            <a:schemeClr val="accent3"/>
          </a:effectRef>
          <a:fontRef idx="minor">
            <a:schemeClr val="dk1"/>
          </a:fontRef>
        </p:style>
        <p:txBody>
          <a:bodyPr wrap="square" rtlCol="0">
            <a:spAutoFit/>
          </a:bodyPr>
          <a:lstStyle>
            <a:defPPr>
              <a:defRPr lang="zh-CN"/>
            </a:defPPr>
            <a:lvl1pPr marL="285750" indent="-285750">
              <a:lnSpc>
                <a:spcPct val="150000"/>
              </a:lnSpc>
              <a:buFont typeface="Wingdings" panose="05000000000000000000" pitchFamily="2" charset="2"/>
              <a:buChar char="ü"/>
            </a:lvl1pPr>
          </a:lstStyle>
          <a:p>
            <a:pPr>
              <a:buFontTx/>
              <a:buNone/>
            </a:pPr>
            <a:r>
              <a:rPr lang="zh-CN" altLang="en-US" sz="2000" dirty="0">
                <a:latin typeface="华文新魏" panose="02010800040101010101" pitchFamily="2" charset="-122"/>
                <a:ea typeface="华文新魏" panose="02010800040101010101" pitchFamily="2" charset="-122"/>
              </a:rPr>
              <a:t>去脂（避免辛辣、油脂和糖类食物</a:t>
            </a:r>
            <a:r>
              <a:rPr lang="zh-CN" altLang="en-US" sz="2000" dirty="0" smtClean="0">
                <a:latin typeface="华文新魏" panose="02010800040101010101" pitchFamily="2" charset="-122"/>
                <a:ea typeface="华文新魏" panose="02010800040101010101" pitchFamily="2" charset="-122"/>
              </a:rPr>
              <a:t>）；  </a:t>
            </a:r>
            <a:r>
              <a:rPr lang="zh-CN" altLang="en-US" sz="2000" dirty="0">
                <a:latin typeface="华文新魏" panose="02010800040101010101" pitchFamily="2" charset="-122"/>
                <a:ea typeface="华文新魏" panose="02010800040101010101" pitchFamily="2" charset="-122"/>
              </a:rPr>
              <a:t>溶解角质（维</a:t>
            </a:r>
            <a:r>
              <a:rPr lang="en-US" altLang="zh-CN" sz="2000" dirty="0">
                <a:latin typeface="华文新魏" panose="02010800040101010101" pitchFamily="2" charset="-122"/>
                <a:ea typeface="华文新魏" panose="02010800040101010101" pitchFamily="2" charset="-122"/>
              </a:rPr>
              <a:t>A</a:t>
            </a:r>
            <a:r>
              <a:rPr lang="zh-CN" altLang="en-US" sz="2000" dirty="0">
                <a:latin typeface="华文新魏" panose="02010800040101010101" pitchFamily="2" charset="-122"/>
                <a:ea typeface="华文新魏" panose="02010800040101010101" pitchFamily="2" charset="-122"/>
              </a:rPr>
              <a:t>酸类</a:t>
            </a:r>
            <a:r>
              <a:rPr lang="zh-CN" altLang="en-US" sz="2000" dirty="0" smtClean="0">
                <a:latin typeface="华文新魏" panose="02010800040101010101" pitchFamily="2" charset="-122"/>
                <a:ea typeface="华文新魏" panose="02010800040101010101" pitchFamily="2" charset="-122"/>
              </a:rPr>
              <a:t>）； </a:t>
            </a:r>
            <a:r>
              <a:rPr lang="zh-CN" altLang="en-US" sz="2000" dirty="0">
                <a:latin typeface="华文新魏" panose="02010800040101010101" pitchFamily="2" charset="-122"/>
                <a:ea typeface="华文新魏" panose="02010800040101010101" pitchFamily="2" charset="-122"/>
              </a:rPr>
              <a:t>杀菌、</a:t>
            </a:r>
            <a:r>
              <a:rPr lang="zh-CN" altLang="en-US" sz="2000" dirty="0" smtClean="0">
                <a:latin typeface="华文新魏" panose="02010800040101010101" pitchFamily="2" charset="-122"/>
                <a:ea typeface="华文新魏" panose="02010800040101010101" pitchFamily="2" charset="-122"/>
              </a:rPr>
              <a:t>消炎（</a:t>
            </a:r>
            <a:r>
              <a:rPr lang="zh-CN" altLang="en-US" sz="2000" dirty="0">
                <a:latin typeface="华文新魏" panose="02010800040101010101" pitchFamily="2" charset="-122"/>
                <a:ea typeface="华文新魏" panose="02010800040101010101" pitchFamily="2" charset="-122"/>
              </a:rPr>
              <a:t>抗生素</a:t>
            </a:r>
            <a:r>
              <a:rPr lang="zh-CN" altLang="en-US" sz="2000" dirty="0" smtClean="0">
                <a:latin typeface="华文新魏" panose="02010800040101010101" pitchFamily="2" charset="-122"/>
                <a:ea typeface="华文新魏" panose="02010800040101010101" pitchFamily="2" charset="-122"/>
              </a:rPr>
              <a:t>）；  </a:t>
            </a:r>
            <a:r>
              <a:rPr lang="zh-CN" altLang="en-US" sz="2000" dirty="0">
                <a:latin typeface="华文新魏" panose="02010800040101010101" pitchFamily="2" charset="-122"/>
                <a:ea typeface="华文新魏" panose="02010800040101010101" pitchFamily="2" charset="-122"/>
              </a:rPr>
              <a:t>调节激素水平（抗雄激素药物</a:t>
            </a:r>
            <a:endParaRPr kumimoji="1" lang="en-US" altLang="zh-CN" sz="2000" dirty="0">
              <a:latin typeface="华文新魏" panose="02010800040101010101" pitchFamily="2" charset="-122"/>
              <a:ea typeface="华文新魏" panose="02010800040101010101" pitchFamily="2" charset="-122"/>
            </a:endParaRPr>
          </a:p>
        </p:txBody>
      </p:sp>
      <p:sp>
        <p:nvSpPr>
          <p:cNvPr id="5" name="矩形 4"/>
          <p:cNvSpPr/>
          <p:nvPr/>
        </p:nvSpPr>
        <p:spPr>
          <a:xfrm>
            <a:off x="698508" y="4354767"/>
            <a:ext cx="1521444" cy="922040"/>
          </a:xfrm>
          <a:prstGeom prst="rect">
            <a:avLst/>
          </a:prstGeom>
          <a:solidFill>
            <a:srgbClr val="58008E"/>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400" dirty="0">
                <a:latin typeface="微软雅黑" pitchFamily="34" charset="-122"/>
                <a:ea typeface="微软雅黑" pitchFamily="34" charset="-122"/>
              </a:rPr>
              <a:t>治疗</a:t>
            </a:r>
          </a:p>
        </p:txBody>
      </p:sp>
      <p:sp>
        <p:nvSpPr>
          <p:cNvPr id="7" name="矩形 6"/>
          <p:cNvSpPr/>
          <p:nvPr/>
        </p:nvSpPr>
        <p:spPr>
          <a:xfrm>
            <a:off x="706576" y="1623618"/>
            <a:ext cx="1521444" cy="792088"/>
          </a:xfrm>
          <a:prstGeom prst="rect">
            <a:avLst/>
          </a:prstGeom>
          <a:solidFill>
            <a:srgbClr val="E40233"/>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946903" y="1817628"/>
            <a:ext cx="1500198" cy="461665"/>
          </a:xfrm>
          <a:prstGeom prst="rect">
            <a:avLst/>
          </a:prstGeom>
        </p:spPr>
        <p:txBody>
          <a:bodyPr wrap="square">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 </a:t>
            </a:r>
            <a:r>
              <a:rPr lang="zh-CN" altLang="en-US" sz="2400" dirty="0" smtClean="0">
                <a:solidFill>
                  <a:schemeClr val="bg1"/>
                </a:solidFill>
                <a:latin typeface="微软雅黑" panose="020B0503020204020204" pitchFamily="34" charset="-122"/>
                <a:ea typeface="微软雅黑" panose="020B0503020204020204" pitchFamily="34" charset="-122"/>
              </a:rPr>
              <a:t>病因</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92">
            <a:extLst>
              <a:ext uri="{FF2B5EF4-FFF2-40B4-BE49-F238E27FC236}">
                <a16:creationId xmlns="" xmlns:a16="http://schemas.microsoft.com/office/drawing/2014/main" id="{C340928B-AB52-EE4F-9A7D-5399736D4F7E}"/>
              </a:ext>
            </a:extLst>
          </p:cNvPr>
          <p:cNvSpPr txBox="1"/>
          <p:nvPr/>
        </p:nvSpPr>
        <p:spPr>
          <a:xfrm rot="21172913">
            <a:off x="70244" y="203897"/>
            <a:ext cx="2329921"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常见疾病</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10" name="TextBox 33">
            <a:extLst>
              <a:ext uri="{FF2B5EF4-FFF2-40B4-BE49-F238E27FC236}">
                <a16:creationId xmlns="" xmlns:a16="http://schemas.microsoft.com/office/drawing/2014/main" id="{61FC74BB-A919-3E46-A2FC-7AC71532D64C}"/>
              </a:ext>
            </a:extLst>
          </p:cNvPr>
          <p:cNvSpPr txBox="1"/>
          <p:nvPr/>
        </p:nvSpPr>
        <p:spPr>
          <a:xfrm>
            <a:off x="3466915" y="688636"/>
            <a:ext cx="5256583" cy="683244"/>
          </a:xfrm>
          <a:prstGeom prst="rect">
            <a:avLst/>
          </a:prstGeom>
          <a:noFill/>
        </p:spPr>
        <p:txBody>
          <a:bodyPr wrap="square" lIns="91419" tIns="45710" rIns="91419" bIns="45710" rtlCol="0">
            <a:spAutoFit/>
          </a:bodyPr>
          <a:lstStyle/>
          <a:p>
            <a:pPr algn="ctr">
              <a:lnSpc>
                <a:spcPct val="120000"/>
              </a:lnSpc>
            </a:pPr>
            <a:r>
              <a:rPr lang="zh-CN" altLang="en-US" sz="3200" b="1" dirty="0" smtClean="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rPr>
              <a:t>寻常性座疮（青春痘）</a:t>
            </a:r>
            <a:endParaRPr lang="en-US" altLang="zh-CN" sz="3200" b="1" dirty="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矩形 10"/>
          <p:cNvSpPr/>
          <p:nvPr/>
        </p:nvSpPr>
        <p:spPr>
          <a:xfrm>
            <a:off x="732263" y="2700691"/>
            <a:ext cx="1521444" cy="862086"/>
          </a:xfrm>
          <a:prstGeom prst="rect">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400" dirty="0" smtClean="0">
                <a:latin typeface="微软雅黑" pitchFamily="34" charset="-122"/>
                <a:ea typeface="微软雅黑" pitchFamily="34" charset="-122"/>
              </a:rPr>
              <a:t>临床表现</a:t>
            </a:r>
            <a:endParaRPr lang="zh-CN" altLang="en-US" sz="2400" dirty="0">
              <a:latin typeface="微软雅黑" pitchFamily="34" charset="-122"/>
              <a:ea typeface="微软雅黑" pitchFamily="34" charset="-122"/>
            </a:endParaRPr>
          </a:p>
        </p:txBody>
      </p:sp>
      <p:sp>
        <p:nvSpPr>
          <p:cNvPr id="12" name="TextBox 12"/>
          <p:cNvSpPr txBox="1"/>
          <p:nvPr/>
        </p:nvSpPr>
        <p:spPr>
          <a:xfrm>
            <a:off x="2628793" y="2700691"/>
            <a:ext cx="5790693" cy="1569660"/>
          </a:xfrm>
          <a:prstGeom prst="rect">
            <a:avLst/>
          </a:prstGeom>
          <a:ln w="28575">
            <a:solidFill>
              <a:schemeClr val="tx2">
                <a:lumMod val="60000"/>
                <a:lumOff val="40000"/>
              </a:schemeClr>
            </a:solidFill>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pPr>
              <a:lnSpc>
                <a:spcPct val="120000"/>
              </a:lnSpc>
            </a:pPr>
            <a:r>
              <a:rPr lang="zh-CN" altLang="en-US" sz="2000" dirty="0">
                <a:solidFill>
                  <a:schemeClr val="tx1"/>
                </a:solidFill>
                <a:latin typeface="华文新魏" panose="02010800040101010101" pitchFamily="2" charset="-122"/>
                <a:ea typeface="华文新魏" panose="02010800040101010101" pitchFamily="2" charset="-122"/>
              </a:rPr>
              <a:t>好发于颜面、胸和背部，多对称性分布，常伴有皮脂溢出，可见与毛囊一致的丘疹→炎症丘疹，可伴小脓疱→囊肿→脓肿，破溃后→窦道和瘢痕</a:t>
            </a:r>
            <a:r>
              <a:rPr lang="en-US" altLang="zh-CN" sz="2000" dirty="0">
                <a:solidFill>
                  <a:schemeClr val="tx1"/>
                </a:solidFill>
                <a:latin typeface="华文新魏" panose="02010800040101010101" pitchFamily="2" charset="-122"/>
                <a:ea typeface="华文新魏" panose="02010800040101010101" pitchFamily="2" charset="-122"/>
              </a:rPr>
              <a:t/>
            </a:r>
            <a:br>
              <a:rPr lang="en-US" altLang="zh-CN" sz="2000" dirty="0">
                <a:solidFill>
                  <a:schemeClr val="tx1"/>
                </a:solidFill>
                <a:latin typeface="华文新魏" panose="02010800040101010101" pitchFamily="2" charset="-122"/>
                <a:ea typeface="华文新魏" panose="02010800040101010101" pitchFamily="2" charset="-122"/>
              </a:rPr>
            </a:br>
            <a:r>
              <a:rPr lang="zh-CN" altLang="en-US" sz="2000" b="1" dirty="0">
                <a:solidFill>
                  <a:srgbClr val="FF0000"/>
                </a:solidFill>
                <a:latin typeface="华文新魏" panose="02010800040101010101" pitchFamily="2" charset="-122"/>
                <a:ea typeface="华文新魏" panose="02010800040101010101" pitchFamily="2" charset="-122"/>
              </a:rPr>
              <a:t>不要自行</a:t>
            </a:r>
            <a:r>
              <a:rPr lang="zh-CN" altLang="en-US" sz="2000" b="1" dirty="0" smtClean="0">
                <a:solidFill>
                  <a:srgbClr val="FF0000"/>
                </a:solidFill>
                <a:latin typeface="华文新魏" panose="02010800040101010101" pitchFamily="2" charset="-122"/>
                <a:ea typeface="华文新魏" panose="02010800040101010101" pitchFamily="2" charset="-122"/>
              </a:rPr>
              <a:t>挤压！</a:t>
            </a:r>
            <a:endParaRPr kumimoji="1" lang="zh-CN" altLang="en-US" sz="2000" b="1" dirty="0">
              <a:solidFill>
                <a:schemeClr val="tx2"/>
              </a:solidFill>
              <a:latin typeface="华文新魏" panose="02010800040101010101" pitchFamily="2" charset="-122"/>
              <a:ea typeface="华文新魏" panose="02010800040101010101" pitchFamily="2" charset="-122"/>
            </a:endParaRPr>
          </a:p>
        </p:txBody>
      </p:sp>
      <p:sp>
        <p:nvSpPr>
          <p:cNvPr id="13" name="矩形 12"/>
          <p:cNvSpPr/>
          <p:nvPr/>
        </p:nvSpPr>
        <p:spPr>
          <a:xfrm>
            <a:off x="698508" y="5560390"/>
            <a:ext cx="1521444" cy="922040"/>
          </a:xfrm>
          <a:prstGeom prst="rect">
            <a:avLst/>
          </a:prstGeom>
          <a:solidFill>
            <a:schemeClr val="accent3"/>
          </a:solid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400" dirty="0">
                <a:latin typeface="微软雅黑" pitchFamily="34" charset="-122"/>
                <a:ea typeface="微软雅黑" pitchFamily="34" charset="-122"/>
              </a:rPr>
              <a:t>预防</a:t>
            </a:r>
          </a:p>
        </p:txBody>
      </p:sp>
      <p:sp>
        <p:nvSpPr>
          <p:cNvPr id="14" name="TextBox 14"/>
          <p:cNvSpPr txBox="1"/>
          <p:nvPr/>
        </p:nvSpPr>
        <p:spPr>
          <a:xfrm>
            <a:off x="2631751" y="5683061"/>
            <a:ext cx="8653805" cy="1039517"/>
          </a:xfrm>
          <a:prstGeom prst="rect">
            <a:avLst/>
          </a:prstGeom>
          <a:ln w="28575">
            <a:solidFill>
              <a:schemeClr val="accent6">
                <a:lumMod val="75000"/>
              </a:schemeClr>
            </a:solidFill>
            <a:prstDash val="sysDot"/>
          </a:ln>
        </p:spPr>
        <p:style>
          <a:lnRef idx="2">
            <a:schemeClr val="accent3"/>
          </a:lnRef>
          <a:fillRef idx="1">
            <a:schemeClr val="lt1"/>
          </a:fillRef>
          <a:effectRef idx="0">
            <a:schemeClr val="accent3"/>
          </a:effectRef>
          <a:fontRef idx="minor">
            <a:schemeClr val="dk1"/>
          </a:fontRef>
        </p:style>
        <p:txBody>
          <a:bodyPr wrap="square" rtlCol="0">
            <a:spAutoFit/>
          </a:bodyPr>
          <a:lstStyle>
            <a:defPPr>
              <a:defRPr lang="zh-CN"/>
            </a:defPPr>
            <a:lvl1pPr marL="285750" indent="-285750">
              <a:lnSpc>
                <a:spcPct val="150000"/>
              </a:lnSpc>
              <a:buFont typeface="Wingdings" panose="05000000000000000000" pitchFamily="2" charset="2"/>
              <a:buChar char="ü"/>
            </a:lvl1pPr>
          </a:lstStyle>
          <a:p>
            <a:r>
              <a:rPr lang="zh-CN" altLang="en-US" sz="2000" dirty="0">
                <a:latin typeface="华文新魏" panose="02010800040101010101" pitchFamily="2" charset="-122"/>
                <a:ea typeface="华文新魏" panose="02010800040101010101" pitchFamily="2" charset="-122"/>
              </a:rPr>
              <a:t>注意面部清洁卫生；少吃油炸辛辣食品；多食蔬菜、水果；少用</a:t>
            </a:r>
            <a:r>
              <a:rPr lang="zh-CN" altLang="en-US" sz="2000" dirty="0" smtClean="0">
                <a:latin typeface="华文新魏" panose="02010800040101010101" pitchFamily="2" charset="-122"/>
                <a:ea typeface="华文新魏" panose="02010800040101010101" pitchFamily="2" charset="-122"/>
              </a:rPr>
              <a:t>化妆品；及时</a:t>
            </a:r>
            <a:r>
              <a:rPr lang="zh-CN" altLang="en-US" sz="2000" dirty="0">
                <a:latin typeface="华文新魏" panose="02010800040101010101" pitchFamily="2" charset="-122"/>
                <a:ea typeface="华文新魏" panose="02010800040101010101" pitchFamily="2" charset="-122"/>
              </a:rPr>
              <a:t>缓解心理压力。</a:t>
            </a:r>
            <a:endParaRPr lang="en-US" altLang="zh-CN" sz="2000" dirty="0">
              <a:latin typeface="华文新魏" panose="02010800040101010101" pitchFamily="2" charset="-122"/>
              <a:ea typeface="华文新魏" panose="02010800040101010101" pitchFamily="2" charset="-122"/>
            </a:endParaRPr>
          </a:p>
        </p:txBody>
      </p:sp>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4840" y="2673028"/>
            <a:ext cx="2428312" cy="1779498"/>
          </a:xfrm>
          <a:prstGeom prst="rect">
            <a:avLst/>
          </a:prstGeom>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90279" y="153439"/>
            <a:ext cx="988756" cy="1341562"/>
          </a:xfrm>
          <a:prstGeom prst="rect">
            <a:avLst/>
          </a:prstGeom>
        </p:spPr>
      </p:pic>
    </p:spTree>
    <p:extLst>
      <p:ext uri="{BB962C8B-B14F-4D97-AF65-F5344CB8AC3E}">
        <p14:creationId xmlns:p14="http://schemas.microsoft.com/office/powerpoint/2010/main" val="166482804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fld id="{118D5ACA-62CA-46DB-AD6B-12EDD6D51A23}" type="slidenum">
              <a:rPr lang="zh-CN" altLang="en-US" smtClean="0"/>
              <a:pPr/>
              <a:t>49</a:t>
            </a:fld>
            <a:endParaRPr lang="zh-CN" altLang="en-US" dirty="0"/>
          </a:p>
        </p:txBody>
      </p:sp>
      <p:pic>
        <p:nvPicPr>
          <p:cNvPr id="22" name="图片 21">
            <a:extLst>
              <a:ext uri="{FF2B5EF4-FFF2-40B4-BE49-F238E27FC236}">
                <a16:creationId xmlns="" xmlns:a16="http://schemas.microsoft.com/office/drawing/2014/main" id="{0884D811-B5E9-6046-BA53-CD55C13CEC04}"/>
              </a:ext>
            </a:extLst>
          </p:cNvPr>
          <p:cNvPicPr>
            <a:picLocks noChangeAspect="1"/>
          </p:cNvPicPr>
          <p:nvPr/>
        </p:nvPicPr>
        <p:blipFill>
          <a:blip r:embed="rId3" cstate="print"/>
          <a:stretch>
            <a:fillRect/>
          </a:stretch>
        </p:blipFill>
        <p:spPr>
          <a:xfrm>
            <a:off x="190550" y="117426"/>
            <a:ext cx="1599939" cy="549474"/>
          </a:xfrm>
          <a:prstGeom prst="rect">
            <a:avLst/>
          </a:prstGeom>
        </p:spPr>
      </p:pic>
      <p:sp>
        <p:nvSpPr>
          <p:cNvPr id="15" name="矩形 14">
            <a:extLst>
              <a:ext uri="{FF2B5EF4-FFF2-40B4-BE49-F238E27FC236}">
                <a16:creationId xmlns="" xmlns:a16="http://schemas.microsoft.com/office/drawing/2014/main" id="{24B503C1-5733-CC41-8BEB-2D0FE9BFBDF0}"/>
              </a:ext>
            </a:extLst>
          </p:cNvPr>
          <p:cNvSpPr/>
          <p:nvPr/>
        </p:nvSpPr>
        <p:spPr>
          <a:xfrm>
            <a:off x="2092154" y="3645818"/>
            <a:ext cx="8035500" cy="45719"/>
          </a:xfrm>
          <a:prstGeom prst="rect">
            <a:avLst/>
          </a:prstGeom>
          <a:gradFill>
            <a:gsLst>
              <a:gs pos="0">
                <a:srgbClr val="000082"/>
              </a:gs>
              <a:gs pos="30000">
                <a:srgbClr val="66008F"/>
              </a:gs>
              <a:gs pos="64999">
                <a:srgbClr val="BA0066"/>
              </a:gs>
              <a:gs pos="89999">
                <a:srgbClr val="FF0000"/>
              </a:gs>
              <a:gs pos="100000">
                <a:srgbClr val="FF820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7C2C6D"/>
              </a:solidFill>
            </a:endParaRPr>
          </a:p>
        </p:txBody>
      </p:sp>
      <p:sp>
        <p:nvSpPr>
          <p:cNvPr id="17" name="Rectangle 2">
            <a:extLst>
              <a:ext uri="{FF2B5EF4-FFF2-40B4-BE49-F238E27FC236}">
                <a16:creationId xmlns="" xmlns:a16="http://schemas.microsoft.com/office/drawing/2014/main" id="{34838D13-23F5-6849-BF39-ADD7FE61C664}"/>
              </a:ext>
            </a:extLst>
          </p:cNvPr>
          <p:cNvSpPr txBox="1">
            <a:spLocks noChangeArrowheads="1"/>
          </p:cNvSpPr>
          <p:nvPr/>
        </p:nvSpPr>
        <p:spPr>
          <a:xfrm>
            <a:off x="1980406" y="2133650"/>
            <a:ext cx="8229600" cy="1368152"/>
          </a:xfrm>
          <a:prstGeom prst="rect">
            <a:avLst/>
          </a:prstGeom>
        </p:spPr>
        <p:txBody>
          <a:bodyPr>
            <a:normAutofit fontScale="97500" lnSpcReduction="10000"/>
          </a:bodyPr>
          <a:lstStyle>
            <a:lvl1pPr algn="l" defTabSz="866775" rtl="0" eaLnBrk="1" latinLnBrk="0" hangingPunct="1">
              <a:lnSpc>
                <a:spcPct val="90000"/>
              </a:lnSpc>
              <a:spcBef>
                <a:spcPct val="0"/>
              </a:spcBef>
              <a:buNone/>
              <a:defRPr sz="4100" kern="1200">
                <a:solidFill>
                  <a:schemeClr val="tx1"/>
                </a:solidFill>
                <a:latin typeface="+mj-lt"/>
                <a:ea typeface="+mj-ea"/>
                <a:cs typeface="+mj-cs"/>
              </a:defRPr>
            </a:lvl1pPr>
          </a:lstStyle>
          <a:p>
            <a:pPr algn="ctr" fontAlgn="auto">
              <a:lnSpc>
                <a:spcPct val="150000"/>
              </a:lnSpc>
              <a:spcAft>
                <a:spcPts val="0"/>
              </a:spcAft>
            </a:pPr>
            <a:r>
              <a:rPr lang="zh-CN" altLang="en-US" sz="6000" b="1" dirty="0" smtClean="0">
                <a:gradFill>
                  <a:gsLst>
                    <a:gs pos="0">
                      <a:srgbClr val="000082"/>
                    </a:gs>
                    <a:gs pos="30000">
                      <a:srgbClr val="66008F"/>
                    </a:gs>
                    <a:gs pos="64999">
                      <a:srgbClr val="BA0066"/>
                    </a:gs>
                    <a:gs pos="89999">
                      <a:srgbClr val="FF0000"/>
                    </a:gs>
                    <a:gs pos="100000">
                      <a:srgbClr val="FF8200"/>
                    </a:gs>
                  </a:gsLst>
                  <a:lin ang="2700000" scaled="0"/>
                </a:gradFill>
                <a:latin typeface="微软雅黑" panose="020B0503020204020204" pitchFamily="34" charset="-122"/>
                <a:ea typeface="微软雅黑" panose="020B0503020204020204" pitchFamily="34" charset="-122"/>
              </a:rPr>
              <a:t>传染病</a:t>
            </a:r>
            <a:endParaRPr lang="zh-TW" altLang="en-US" sz="6000" b="1" dirty="0">
              <a:gradFill>
                <a:gsLst>
                  <a:gs pos="0">
                    <a:srgbClr val="000082"/>
                  </a:gs>
                  <a:gs pos="30000">
                    <a:srgbClr val="66008F"/>
                  </a:gs>
                  <a:gs pos="64999">
                    <a:srgbClr val="BA0066"/>
                  </a:gs>
                  <a:gs pos="89999">
                    <a:srgbClr val="FF0000"/>
                  </a:gs>
                  <a:gs pos="100000">
                    <a:srgbClr val="FF8200"/>
                  </a:gs>
                </a:gsLst>
                <a:lin ang="2700000" scaled="0"/>
              </a:gradFill>
              <a:latin typeface="微软雅黑" panose="020B0503020204020204" pitchFamily="34" charset="-122"/>
              <a:ea typeface="微软雅黑" panose="020B0503020204020204" pitchFamily="34" charset="-122"/>
            </a:endParaRPr>
          </a:p>
        </p:txBody>
      </p:sp>
      <p:sp>
        <p:nvSpPr>
          <p:cNvPr id="20" name="TextBox 16">
            <a:extLst>
              <a:ext uri="{FF2B5EF4-FFF2-40B4-BE49-F238E27FC236}">
                <a16:creationId xmlns="" xmlns:a16="http://schemas.microsoft.com/office/drawing/2014/main" id="{ED274A82-FFB1-754B-8CDE-348BE417ECDF}"/>
              </a:ext>
            </a:extLst>
          </p:cNvPr>
          <p:cNvSpPr txBox="1"/>
          <p:nvPr/>
        </p:nvSpPr>
        <p:spPr>
          <a:xfrm>
            <a:off x="5087094" y="1413570"/>
            <a:ext cx="2016224" cy="769441"/>
          </a:xfrm>
          <a:prstGeom prst="rect">
            <a:avLst/>
          </a:prstGeom>
          <a:noFill/>
        </p:spPr>
        <p:txBody>
          <a:bodyPr wrap="square" rtlCol="0">
            <a:spAutoFit/>
          </a:bodyPr>
          <a:lstStyle/>
          <a:p>
            <a:pPr algn="ctr"/>
            <a:r>
              <a:rPr lang="en-US" altLang="zh-CN" sz="4400" b="1" dirty="0" smtClean="0">
                <a:gradFill>
                  <a:gsLst>
                    <a:gs pos="0">
                      <a:srgbClr val="000082"/>
                    </a:gs>
                    <a:gs pos="30000">
                      <a:srgbClr val="66008F"/>
                    </a:gs>
                    <a:gs pos="64999">
                      <a:srgbClr val="BA0066"/>
                    </a:gs>
                    <a:gs pos="89999">
                      <a:srgbClr val="FF0000"/>
                    </a:gs>
                    <a:gs pos="100000">
                      <a:srgbClr val="FF8200"/>
                    </a:gs>
                  </a:gsLst>
                  <a:lin ang="5400000" scaled="0"/>
                </a:gradFill>
                <a:latin typeface="Lucida Calligraphy" pitchFamily="66" charset="0"/>
              </a:rPr>
              <a:t>No.2</a:t>
            </a:r>
            <a:endParaRPr lang="zh-CN" altLang="en-US" sz="4400" b="1" dirty="0">
              <a:gradFill>
                <a:gsLst>
                  <a:gs pos="0">
                    <a:srgbClr val="000082"/>
                  </a:gs>
                  <a:gs pos="30000">
                    <a:srgbClr val="66008F"/>
                  </a:gs>
                  <a:gs pos="64999">
                    <a:srgbClr val="BA0066"/>
                  </a:gs>
                  <a:gs pos="89999">
                    <a:srgbClr val="FF0000"/>
                  </a:gs>
                  <a:gs pos="100000">
                    <a:srgbClr val="FF8200"/>
                  </a:gs>
                </a:gsLst>
                <a:lin ang="5400000" scaled="0"/>
              </a:gradFill>
              <a:latin typeface="Lucida Calligraphy" pitchFamily="66" charset="0"/>
            </a:endParaRPr>
          </a:p>
        </p:txBody>
      </p:sp>
      <p:pic>
        <p:nvPicPr>
          <p:cNvPr id="23" name="图片 22">
            <a:extLst>
              <a:ext uri="{FF2B5EF4-FFF2-40B4-BE49-F238E27FC236}">
                <a16:creationId xmlns="" xmlns:a16="http://schemas.microsoft.com/office/drawing/2014/main" id="{9B5B6E89-8FA7-AE48-8149-F1E5019E1F7D}"/>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0" y="4869954"/>
            <a:ext cx="2067153" cy="1989634"/>
          </a:xfrm>
          <a:prstGeom prst="rect">
            <a:avLst/>
          </a:prstGeom>
        </p:spPr>
      </p:pic>
      <p:sp>
        <p:nvSpPr>
          <p:cNvPr id="8" name="文本框 7">
            <a:extLst>
              <a:ext uri="{FF2B5EF4-FFF2-40B4-BE49-F238E27FC236}">
                <a16:creationId xmlns="" xmlns:a16="http://schemas.microsoft.com/office/drawing/2014/main" id="{8F82A7EC-7D0F-784F-9B61-74949B2466AE}"/>
              </a:ext>
            </a:extLst>
          </p:cNvPr>
          <p:cNvSpPr txBox="1"/>
          <p:nvPr/>
        </p:nvSpPr>
        <p:spPr>
          <a:xfrm>
            <a:off x="2092154" y="3789834"/>
            <a:ext cx="1755609" cy="400110"/>
          </a:xfrm>
          <a:prstGeom prst="rect">
            <a:avLst/>
          </a:prstGeom>
          <a:noFill/>
        </p:spPr>
        <p:txBody>
          <a:bodyPr wrap="none" rtlCol="0">
            <a:spAutoFit/>
          </a:bodyPr>
          <a:lstStyle/>
          <a:p>
            <a:pPr marL="285750" indent="-285750">
              <a:buFont typeface="Wingdings" pitchFamily="2" charset="2"/>
              <a:buChar char="n"/>
            </a:pPr>
            <a:r>
              <a:rPr kumimoji="1" lang="zh-CN" altLang="en-US" sz="2000" dirty="0" smtClean="0">
                <a:latin typeface="Microsoft YaHei" panose="020B0503020204020204" pitchFamily="34" charset="-122"/>
                <a:ea typeface="Microsoft YaHei" panose="020B0503020204020204" pitchFamily="34" charset="-122"/>
              </a:rPr>
              <a:t>传染病概述</a:t>
            </a:r>
            <a:endParaRPr kumimoji="1" lang="zh-CN" altLang="en-US" sz="2000" dirty="0">
              <a:latin typeface="Microsoft YaHei" panose="020B0503020204020204" pitchFamily="34" charset="-122"/>
              <a:ea typeface="Microsoft YaHei" panose="020B0503020204020204" pitchFamily="34" charset="-122"/>
            </a:endParaRPr>
          </a:p>
        </p:txBody>
      </p:sp>
      <p:sp>
        <p:nvSpPr>
          <p:cNvPr id="9" name="文本框 8">
            <a:extLst>
              <a:ext uri="{FF2B5EF4-FFF2-40B4-BE49-F238E27FC236}">
                <a16:creationId xmlns="" xmlns:a16="http://schemas.microsoft.com/office/drawing/2014/main" id="{8F82A7EC-7D0F-784F-9B61-74949B2466AE}"/>
              </a:ext>
            </a:extLst>
          </p:cNvPr>
          <p:cNvSpPr txBox="1"/>
          <p:nvPr/>
        </p:nvSpPr>
        <p:spPr>
          <a:xfrm>
            <a:off x="7638752" y="3785768"/>
            <a:ext cx="1755609" cy="400110"/>
          </a:xfrm>
          <a:prstGeom prst="rect">
            <a:avLst/>
          </a:prstGeom>
          <a:noFill/>
        </p:spPr>
        <p:txBody>
          <a:bodyPr wrap="none" rtlCol="0">
            <a:spAutoFit/>
          </a:bodyPr>
          <a:lstStyle/>
          <a:p>
            <a:pPr marL="285750" indent="-285750">
              <a:buFont typeface="Wingdings" pitchFamily="2" charset="2"/>
              <a:buChar char="n"/>
            </a:pPr>
            <a:r>
              <a:rPr kumimoji="1" lang="zh-CN" altLang="en-US" sz="2000" dirty="0" smtClean="0">
                <a:latin typeface="Microsoft YaHei" panose="020B0503020204020204" pitchFamily="34" charset="-122"/>
                <a:ea typeface="Microsoft YaHei" panose="020B0503020204020204" pitchFamily="34" charset="-122"/>
              </a:rPr>
              <a:t>常见传染病</a:t>
            </a:r>
            <a:endParaRPr kumimoji="1" lang="zh-CN" altLang="en-US" sz="2000" dirty="0">
              <a:latin typeface="Microsoft YaHei" panose="020B0503020204020204" pitchFamily="34" charset="-122"/>
              <a:ea typeface="Microsoft YaHei" panose="020B0503020204020204" pitchFamily="34" charset="-122"/>
            </a:endParaRPr>
          </a:p>
        </p:txBody>
      </p:sp>
      <p:sp>
        <p:nvSpPr>
          <p:cNvPr id="11" name="文本框 10">
            <a:extLst>
              <a:ext uri="{FF2B5EF4-FFF2-40B4-BE49-F238E27FC236}">
                <a16:creationId xmlns="" xmlns:a16="http://schemas.microsoft.com/office/drawing/2014/main" id="{8F82A7EC-7D0F-784F-9B61-74949B2466AE}"/>
              </a:ext>
            </a:extLst>
          </p:cNvPr>
          <p:cNvSpPr txBox="1"/>
          <p:nvPr/>
        </p:nvSpPr>
        <p:spPr>
          <a:xfrm>
            <a:off x="4892431" y="3785768"/>
            <a:ext cx="1755609" cy="400110"/>
          </a:xfrm>
          <a:prstGeom prst="rect">
            <a:avLst/>
          </a:prstGeom>
          <a:noFill/>
        </p:spPr>
        <p:txBody>
          <a:bodyPr wrap="none" rtlCol="0">
            <a:spAutoFit/>
          </a:bodyPr>
          <a:lstStyle/>
          <a:p>
            <a:pPr marL="285750" indent="-285750">
              <a:buFont typeface="Wingdings" pitchFamily="2" charset="2"/>
              <a:buChar char="n"/>
            </a:pPr>
            <a:r>
              <a:rPr kumimoji="1" lang="zh-CN" altLang="en-US" sz="2000" dirty="0" smtClean="0">
                <a:latin typeface="Microsoft YaHei" panose="020B0503020204020204" pitchFamily="34" charset="-122"/>
                <a:ea typeface="Microsoft YaHei" panose="020B0503020204020204" pitchFamily="34" charset="-122"/>
              </a:rPr>
              <a:t>传染病预防</a:t>
            </a:r>
            <a:endParaRPr kumimoji="1" lang="zh-CN" alt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95294675"/>
      </p:ext>
    </p:extLst>
  </p:cSld>
  <p:clrMapOvr>
    <a:masterClrMapping/>
  </p:clrMapOvr>
  <p:transition spd="slow" advTm="4000">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编号占位符 5"/>
          <p:cNvSpPr txBox="1">
            <a:spLocks noGrp="1"/>
          </p:cNvSpPr>
          <p:nvPr>
            <p:ph type="sldNum" idx="12"/>
          </p:nvPr>
        </p:nvSpPr>
        <p:spPr>
          <a:xfrm>
            <a:off x="8609965" y="6358255"/>
            <a:ext cx="2743200" cy="365760"/>
          </a:xfrm>
          <a:prstGeom prst="rect">
            <a:avLst/>
          </a:prstGeom>
        </p:spPr>
        <p:txBody>
          <a:bodyPr vert="horz" wrap="square" lIns="86995" tIns="43180" rIns="86995" bIns="43180" numCol="1" anchor="ctr">
            <a:noAutofit/>
          </a:bodyPr>
          <a:lstStyle/>
          <a:p>
            <a:pPr marL="0" indent="0" algn="r" defTabSz="914400" eaLnBrk="0" fontAlgn="base" latinLnBrk="0">
              <a:lnSpc>
                <a:spcPct val="100000"/>
              </a:lnSpc>
              <a:spcBef>
                <a:spcPts val="0"/>
              </a:spcBef>
              <a:spcAft>
                <a:spcPts val="0"/>
              </a:spcAft>
              <a:buFontTx/>
              <a:buNone/>
            </a:pPr>
            <a:fld id="{B9320F77-B9A0-41C5-862A-B4B631284C64}" type="slidenum">
              <a:rPr lang="en-US" altLang="ko-KR" sz="1600" b="0" strike="noStrike" cap="none" dirty="0" smtClean="0">
                <a:solidFill>
                  <a:schemeClr val="tx1">
                    <a:tint val="75000"/>
                  </a:schemeClr>
                </a:solidFill>
                <a:latin typeface="宋体" charset="0"/>
                <a:ea typeface="宋体" charset="0"/>
              </a:rPr>
              <a:pPr marL="0" indent="0" algn="r" defTabSz="914400" eaLnBrk="0" fontAlgn="base" latinLnBrk="0">
                <a:lnSpc>
                  <a:spcPct val="100000"/>
                </a:lnSpc>
                <a:spcBef>
                  <a:spcPts val="0"/>
                </a:spcBef>
                <a:spcAft>
                  <a:spcPts val="0"/>
                </a:spcAft>
                <a:buFontTx/>
                <a:buNone/>
              </a:pPr>
              <a:t>5</a:t>
            </a:fld>
            <a:endParaRPr lang="ko-KR" altLang="en-US" sz="1600" b="0" strike="noStrike" cap="none" dirty="0">
              <a:solidFill>
                <a:schemeClr val="tx1">
                  <a:tint val="75000"/>
                </a:schemeClr>
              </a:solidFill>
              <a:latin typeface="宋体" charset="0"/>
              <a:ea typeface="宋体" charset="0"/>
            </a:endParaRPr>
          </a:p>
        </p:txBody>
      </p:sp>
      <p:sp>
        <p:nvSpPr>
          <p:cNvPr id="29" name="文本框 28"/>
          <p:cNvSpPr txBox="1">
            <a:spLocks/>
          </p:cNvSpPr>
          <p:nvPr/>
        </p:nvSpPr>
        <p:spPr>
          <a:xfrm>
            <a:off x="2566815" y="1269554"/>
            <a:ext cx="7920880" cy="4795331"/>
          </a:xfrm>
          <a:prstGeom prst="rect">
            <a:avLst/>
          </a:prstGeom>
          <a:noFill/>
        </p:spPr>
        <p:txBody>
          <a:bodyPr vert="horz" wrap="square" lIns="0" tIns="0" rIns="0" bIns="0" numCol="1" anchor="t">
            <a:noAutofit/>
          </a:bodyPr>
          <a:lstStyle/>
          <a:p>
            <a:pPr eaLnBrk="1" hangingPunct="1">
              <a:lnSpc>
                <a:spcPct val="220000"/>
              </a:lnSpc>
              <a:buFontTx/>
              <a:buNone/>
              <a:defRPr/>
            </a:pPr>
            <a:r>
              <a:rPr lang="zh-CN" altLang="en-US" sz="3200" b="1" dirty="0" smtClean="0">
                <a:latin typeface="华文新魏" panose="02010800040101010101" pitchFamily="2" charset="-122"/>
                <a:ea typeface="华文新魏" panose="02010800040101010101" pitchFamily="2" charset="-122"/>
              </a:rPr>
              <a:t>              </a:t>
            </a:r>
            <a:r>
              <a:rPr lang="zh-CN" altLang="en-US" sz="4000" b="1" dirty="0" smtClean="0">
                <a:latin typeface="华文新魏" panose="02010800040101010101" pitchFamily="2" charset="-122"/>
                <a:ea typeface="华文新魏" panose="02010800040101010101" pitchFamily="2" charset="-122"/>
              </a:rPr>
              <a:t>主要</a:t>
            </a:r>
            <a:r>
              <a:rPr lang="zh-CN" altLang="en-US" sz="4000" b="1" dirty="0">
                <a:latin typeface="华文新魏" panose="02010800040101010101" pitchFamily="2" charset="-122"/>
                <a:ea typeface="华文新魏" panose="02010800040101010101" pitchFamily="2" charset="-122"/>
              </a:rPr>
              <a:t>内容</a:t>
            </a:r>
            <a:endParaRPr lang="en-US" altLang="zh-CN" sz="4000" dirty="0" smtClean="0">
              <a:latin typeface="华文新魏" panose="02010800040101010101" pitchFamily="2" charset="-122"/>
              <a:ea typeface="华文新魏" panose="02010800040101010101" pitchFamily="2" charset="-122"/>
            </a:endParaRPr>
          </a:p>
          <a:p>
            <a:pPr eaLnBrk="1" hangingPunct="1">
              <a:lnSpc>
                <a:spcPct val="220000"/>
              </a:lnSpc>
              <a:buFontTx/>
              <a:buNone/>
              <a:defRPr/>
            </a:pPr>
            <a:r>
              <a:rPr lang="zh-CN" altLang="en-US" sz="3200" dirty="0" smtClean="0">
                <a:latin typeface="华文新魏" panose="02010800040101010101" pitchFamily="2" charset="-122"/>
                <a:ea typeface="华文新魏" panose="02010800040101010101" pitchFamily="2" charset="-122"/>
              </a:rPr>
              <a:t>一</a:t>
            </a:r>
            <a:r>
              <a:rPr lang="zh-CN" altLang="en-US" sz="3200" dirty="0">
                <a:latin typeface="华文新魏" panose="02010800040101010101" pitchFamily="2" charset="-122"/>
                <a:ea typeface="华文新魏" panose="02010800040101010101" pitchFamily="2" charset="-122"/>
              </a:rPr>
              <a:t>、疾病常见症状</a:t>
            </a:r>
          </a:p>
          <a:p>
            <a:pPr eaLnBrk="1" hangingPunct="1">
              <a:lnSpc>
                <a:spcPct val="220000"/>
              </a:lnSpc>
              <a:buFontTx/>
              <a:buNone/>
              <a:defRPr/>
            </a:pPr>
            <a:r>
              <a:rPr lang="zh-CN" altLang="en-US" sz="3200" dirty="0">
                <a:latin typeface="华文新魏" panose="02010800040101010101" pitchFamily="2" charset="-122"/>
                <a:ea typeface="华文新魏" panose="02010800040101010101" pitchFamily="2" charset="-122"/>
              </a:rPr>
              <a:t>二、常见疾病及预防 </a:t>
            </a:r>
            <a:r>
              <a:rPr lang="zh-CN" altLang="en-US" sz="3200" dirty="0">
                <a:effectLst>
                  <a:outerShdw blurRad="38100" dist="38100" dir="2700000" algn="tl">
                    <a:srgbClr val="C0C0C0"/>
                  </a:outerShdw>
                </a:effectLst>
                <a:latin typeface="华文新魏" panose="02010800040101010101" pitchFamily="2" charset="-122"/>
                <a:ea typeface="华文新魏" panose="02010800040101010101" pitchFamily="2" charset="-122"/>
              </a:rPr>
              <a:t> </a:t>
            </a:r>
          </a:p>
        </p:txBody>
      </p:sp>
      <p:sp>
        <p:nvSpPr>
          <p:cNvPr id="8" name="文本框 92">
            <a:extLst>
              <a:ext uri="{FF2B5EF4-FFF2-40B4-BE49-F238E27FC236}">
                <a16:creationId xmlns="" xmlns:a16="http://schemas.microsoft.com/office/drawing/2014/main" id="{149126F9-17EB-5240-BD17-44E1AED6E031}"/>
              </a:ext>
            </a:extLst>
          </p:cNvPr>
          <p:cNvSpPr txBox="1"/>
          <p:nvPr/>
        </p:nvSpPr>
        <p:spPr>
          <a:xfrm rot="21172913">
            <a:off x="70244" y="203897"/>
            <a:ext cx="2329921"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常见疾病</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pic>
        <p:nvPicPr>
          <p:cNvPr id="9" name="Picture 2">
            <a:extLst>
              <a:ext uri="{FF2B5EF4-FFF2-40B4-BE49-F238E27FC236}">
                <a16:creationId xmlns="" xmlns:a16="http://schemas.microsoft.com/office/drawing/2014/main" id="{FCCF55AD-5862-EB47-85A4-3B4F4ABC0FCE}"/>
              </a:ext>
            </a:extLst>
          </p:cNvPr>
          <p:cNvPicPr>
            <a:picLocks noChangeAspect="1" noChangeArrowheads="1"/>
          </p:cNvPicPr>
          <p:nvPr/>
        </p:nvPicPr>
        <p:blipFill>
          <a:blip r:embed="rId2" cstate="print">
            <a:duotone>
              <a:schemeClr val="accent1">
                <a:shade val="45000"/>
                <a:satMod val="135000"/>
              </a:schemeClr>
              <a:prstClr val="white"/>
            </a:duotone>
          </a:blip>
          <a:srcRect/>
          <a:stretch>
            <a:fillRect/>
          </a:stretch>
        </p:blipFill>
        <p:spPr bwMode="auto">
          <a:xfrm>
            <a:off x="0" y="5133287"/>
            <a:ext cx="1342678" cy="1726301"/>
          </a:xfrm>
          <a:prstGeom prst="rect">
            <a:avLst/>
          </a:prstGeom>
          <a:noFill/>
          <a:ln w="9525">
            <a:noFill/>
            <a:miter lim="800000"/>
            <a:headEnd/>
            <a:tailEnd/>
          </a:ln>
        </p:spPr>
      </p:pic>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95272" y="2643976"/>
            <a:ext cx="5096586" cy="3591426"/>
          </a:xfrm>
          <a:prstGeom prst="rect">
            <a:avLst/>
          </a:prstGeom>
        </p:spPr>
      </p:pic>
    </p:spTree>
    <p:extLst>
      <p:ext uri="{BB962C8B-B14F-4D97-AF65-F5344CB8AC3E}">
        <p14:creationId xmlns:p14="http://schemas.microsoft.com/office/powerpoint/2010/main" val="293265172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9">
            <a:extLst>
              <a:ext uri="{FF2B5EF4-FFF2-40B4-BE49-F238E27FC236}">
                <a16:creationId xmlns="" xmlns:a16="http://schemas.microsoft.com/office/drawing/2014/main" id="{8BADC70B-FDF3-3E40-8F8D-8959087615D1}"/>
              </a:ext>
            </a:extLst>
          </p:cNvPr>
          <p:cNvSpPr>
            <a:spLocks noGrp="1"/>
          </p:cNvSpPr>
          <p:nvPr>
            <p:ph type="sldNum" sz="quarter" idx="12"/>
          </p:nvPr>
        </p:nvSpPr>
        <p:spPr>
          <a:xfrm>
            <a:off x="8610044" y="6358219"/>
            <a:ext cx="2742091" cy="364359"/>
          </a:xfrm>
        </p:spPr>
        <p:txBody>
          <a:bodyPr/>
          <a:lstStyle/>
          <a:p>
            <a:fld id="{2F34C2B8-B519-4620-9BF5-835074449E9C}" type="slidenum">
              <a:rPr lang="zh-CN" altLang="en-US" smtClean="0"/>
              <a:pPr/>
              <a:t>50</a:t>
            </a:fld>
            <a:endParaRPr lang="zh-CN" altLang="en-US" dirty="0"/>
          </a:p>
        </p:txBody>
      </p:sp>
      <p:sp>
        <p:nvSpPr>
          <p:cNvPr id="38" name="文本框 92">
            <a:extLst>
              <a:ext uri="{FF2B5EF4-FFF2-40B4-BE49-F238E27FC236}">
                <a16:creationId xmlns="" xmlns:a16="http://schemas.microsoft.com/office/drawing/2014/main" id="{C340928B-AB52-EE4F-9A7D-5399736D4F7E}"/>
              </a:ext>
            </a:extLst>
          </p:cNvPr>
          <p:cNvSpPr txBox="1"/>
          <p:nvPr/>
        </p:nvSpPr>
        <p:spPr>
          <a:xfrm rot="21172913">
            <a:off x="33685" y="106754"/>
            <a:ext cx="2627967"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传染病概述</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5" name="Title 1">
            <a:extLst>
              <a:ext uri="{FF2B5EF4-FFF2-40B4-BE49-F238E27FC236}">
                <a16:creationId xmlns="" xmlns:a16="http://schemas.microsoft.com/office/drawing/2014/main" id="{F0C2730E-A8DE-8E45-87F7-AC087706B0F2}"/>
              </a:ext>
            </a:extLst>
          </p:cNvPr>
          <p:cNvSpPr txBox="1"/>
          <p:nvPr/>
        </p:nvSpPr>
        <p:spPr>
          <a:xfrm>
            <a:off x="2263308" y="711846"/>
            <a:ext cx="7663796" cy="609684"/>
          </a:xfrm>
          <a:prstGeom prst="rect">
            <a:avLst/>
          </a:prstGeom>
        </p:spPr>
        <p:txBody>
          <a:bodyPr wrap="square" anchor="ctr" anchorCtr="0">
            <a:noAutofit/>
          </a:bodyPr>
          <a:lstStyle>
            <a:lvl1pPr algn="l" defTabSz="914400" rtl="0" eaLnBrk="1" latinLnBrk="0" hangingPunct="1">
              <a:lnSpc>
                <a:spcPct val="90000"/>
              </a:lnSpc>
              <a:spcBef>
                <a:spcPct val="0"/>
              </a:spcBef>
              <a:buNone/>
              <a:defRPr sz="4400" b="0" i="0" kern="1200">
                <a:solidFill>
                  <a:schemeClr val="bg1">
                    <a:lumMod val="50000"/>
                  </a:schemeClr>
                </a:solidFill>
                <a:latin typeface="Neris Thin" panose="00000300000000000000" pitchFamily="50" charset="0"/>
                <a:ea typeface="Gulim" pitchFamily="34" charset="-127"/>
                <a:cs typeface="+mj-cs"/>
              </a:defRPr>
            </a:lvl1pPr>
          </a:lstStyle>
          <a:p>
            <a:pPr algn="ctr">
              <a:lnSpc>
                <a:spcPct val="150000"/>
              </a:lnSpc>
            </a:pPr>
            <a:r>
              <a:rPr lang="zh-CN" altLang="en-US" sz="3200" b="1" dirty="0" smtClean="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rPr>
              <a:t>人体感染后五种表现形式</a:t>
            </a:r>
            <a:endParaRPr lang="zh-CN" altLang="en-US" sz="3200" b="1" dirty="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 xmlns:a16="http://schemas.microsoft.com/office/drawing/2014/main" id="{C288A6CF-0162-D94E-904E-8EDBC6F3CCBA}"/>
              </a:ext>
            </a:extLst>
          </p:cNvPr>
          <p:cNvSpPr txBox="1"/>
          <p:nvPr/>
        </p:nvSpPr>
        <p:spPr>
          <a:xfrm>
            <a:off x="4360150" y="2249265"/>
            <a:ext cx="2993127" cy="3785652"/>
          </a:xfrm>
          <a:prstGeom prst="rect">
            <a:avLst/>
          </a:prstGeom>
          <a:noFill/>
        </p:spPr>
        <p:txBody>
          <a:bodyPr wrap="none" rtlCol="0">
            <a:spAutoFit/>
          </a:bodyPr>
          <a:lstStyle/>
          <a:p>
            <a:pPr marL="342900" indent="-342900">
              <a:lnSpc>
                <a:spcPct val="150000"/>
              </a:lnSpc>
              <a:buFont typeface="Wingdings" pitchFamily="2" charset="2"/>
              <a:buChar char="Ø"/>
            </a:pPr>
            <a:r>
              <a:rPr lang="zh-CN" altLang="en-US" sz="3200" dirty="0" smtClean="0"/>
              <a:t>病原体</a:t>
            </a:r>
            <a:r>
              <a:rPr lang="zh-CN" altLang="en-US" sz="3200" dirty="0"/>
              <a:t>被清除</a:t>
            </a:r>
          </a:p>
          <a:p>
            <a:pPr marL="342900" indent="-342900">
              <a:lnSpc>
                <a:spcPct val="150000"/>
              </a:lnSpc>
              <a:buFont typeface="Wingdings" pitchFamily="2" charset="2"/>
              <a:buChar char="Ø"/>
            </a:pPr>
            <a:r>
              <a:rPr lang="zh-CN" altLang="en-US" sz="3200" dirty="0" smtClean="0"/>
              <a:t>隐性感染</a:t>
            </a:r>
            <a:endParaRPr kumimoji="1" lang="en-US" altLang="zh-CN" sz="3200" dirty="0">
              <a:latin typeface="Microsoft YaHei" panose="020B0503020204020204" pitchFamily="34" charset="-122"/>
              <a:ea typeface="Microsoft YaHei" panose="020B0503020204020204" pitchFamily="34" charset="-122"/>
            </a:endParaRPr>
          </a:p>
          <a:p>
            <a:pPr marL="342900" indent="-342900">
              <a:lnSpc>
                <a:spcPct val="150000"/>
              </a:lnSpc>
              <a:buFont typeface="Wingdings" pitchFamily="2" charset="2"/>
              <a:buChar char="Ø"/>
            </a:pPr>
            <a:r>
              <a:rPr lang="zh-CN" altLang="en-US" sz="3200" dirty="0" smtClean="0"/>
              <a:t>显性感染</a:t>
            </a:r>
            <a:endParaRPr kumimoji="1" lang="en-US" altLang="zh-CN" sz="3200" dirty="0">
              <a:latin typeface="Microsoft YaHei" panose="020B0503020204020204" pitchFamily="34" charset="-122"/>
              <a:ea typeface="Microsoft YaHei" panose="020B0503020204020204" pitchFamily="34" charset="-122"/>
            </a:endParaRPr>
          </a:p>
          <a:p>
            <a:pPr marL="342900" indent="-342900">
              <a:lnSpc>
                <a:spcPct val="150000"/>
              </a:lnSpc>
              <a:buFont typeface="Wingdings" pitchFamily="2" charset="2"/>
              <a:buChar char="Ø"/>
            </a:pPr>
            <a:r>
              <a:rPr lang="zh-CN" altLang="en-US" sz="3200" dirty="0" smtClean="0"/>
              <a:t>病原</a:t>
            </a:r>
            <a:r>
              <a:rPr lang="zh-CN" altLang="en-US" sz="3200" dirty="0"/>
              <a:t>携带</a:t>
            </a:r>
            <a:r>
              <a:rPr lang="zh-CN" altLang="en-US" sz="3200" dirty="0" smtClean="0"/>
              <a:t>状态</a:t>
            </a:r>
            <a:endParaRPr kumimoji="1" lang="en-US" altLang="zh-CN" sz="3200" dirty="0">
              <a:latin typeface="Microsoft YaHei" panose="020B0503020204020204" pitchFamily="34" charset="-122"/>
              <a:ea typeface="Microsoft YaHei" panose="020B0503020204020204" pitchFamily="34" charset="-122"/>
            </a:endParaRPr>
          </a:p>
          <a:p>
            <a:pPr marL="342900" indent="-342900">
              <a:lnSpc>
                <a:spcPct val="150000"/>
              </a:lnSpc>
              <a:buFont typeface="Wingdings" pitchFamily="2" charset="2"/>
              <a:buChar char="Ø"/>
            </a:pPr>
            <a:r>
              <a:rPr lang="zh-CN" altLang="en-US" sz="3200" dirty="0" smtClean="0"/>
              <a:t>潜伏性感染</a:t>
            </a:r>
            <a:endParaRPr kumimoji="1" lang="zh-CN" altLang="en-US" sz="3200" dirty="0">
              <a:latin typeface="Microsoft YaHei" panose="020B0503020204020204" pitchFamily="34" charset="-122"/>
              <a:ea typeface="Microsoft YaHei" panose="020B0503020204020204" pitchFamily="34" charset="-122"/>
            </a:endParaRPr>
          </a:p>
        </p:txBody>
      </p:sp>
      <p:grpSp>
        <p:nvGrpSpPr>
          <p:cNvPr id="8" name="Group 4">
            <a:extLst>
              <a:ext uri="{FF2B5EF4-FFF2-40B4-BE49-F238E27FC236}">
                <a16:creationId xmlns="" xmlns:a16="http://schemas.microsoft.com/office/drawing/2014/main" id="{B1EF3103-D223-7C41-928A-E9325DAAFAA3}"/>
              </a:ext>
            </a:extLst>
          </p:cNvPr>
          <p:cNvGrpSpPr>
            <a:grpSpLocks noChangeAspect="1"/>
          </p:cNvGrpSpPr>
          <p:nvPr/>
        </p:nvGrpSpPr>
        <p:grpSpPr bwMode="auto">
          <a:xfrm>
            <a:off x="118542" y="3100384"/>
            <a:ext cx="3686309" cy="3440014"/>
            <a:chOff x="2335" y="960"/>
            <a:chExt cx="3440" cy="3209"/>
          </a:xfrm>
        </p:grpSpPr>
        <p:sp>
          <p:nvSpPr>
            <p:cNvPr id="9" name="Freeform 5">
              <a:extLst>
                <a:ext uri="{FF2B5EF4-FFF2-40B4-BE49-F238E27FC236}">
                  <a16:creationId xmlns="" xmlns:a16="http://schemas.microsoft.com/office/drawing/2014/main" id="{CCA1CFAA-4547-E540-A013-75586CAAE0DF}"/>
                </a:ext>
              </a:extLst>
            </p:cNvPr>
            <p:cNvSpPr>
              <a:spLocks/>
            </p:cNvSpPr>
            <p:nvPr/>
          </p:nvSpPr>
          <p:spPr bwMode="auto">
            <a:xfrm>
              <a:off x="2335" y="3248"/>
              <a:ext cx="2807" cy="921"/>
            </a:xfrm>
            <a:custGeom>
              <a:avLst/>
              <a:gdLst>
                <a:gd name="T0" fmla="*/ 0 w 448"/>
                <a:gd name="T1" fmla="*/ 143 h 147"/>
                <a:gd name="T2" fmla="*/ 448 w 448"/>
                <a:gd name="T3" fmla="*/ 147 h 147"/>
                <a:gd name="T4" fmla="*/ 0 w 448"/>
                <a:gd name="T5" fmla="*/ 143 h 147"/>
              </a:gdLst>
              <a:ahLst/>
              <a:cxnLst>
                <a:cxn ang="0">
                  <a:pos x="T0" y="T1"/>
                </a:cxn>
                <a:cxn ang="0">
                  <a:pos x="T2" y="T3"/>
                </a:cxn>
                <a:cxn ang="0">
                  <a:pos x="T4" y="T5"/>
                </a:cxn>
              </a:cxnLst>
              <a:rect l="0" t="0" r="r" b="b"/>
              <a:pathLst>
                <a:path w="448" h="147">
                  <a:moveTo>
                    <a:pt x="0" y="143"/>
                  </a:moveTo>
                  <a:cubicBezTo>
                    <a:pt x="0" y="143"/>
                    <a:pt x="215" y="56"/>
                    <a:pt x="448" y="147"/>
                  </a:cubicBezTo>
                  <a:cubicBezTo>
                    <a:pt x="448" y="147"/>
                    <a:pt x="269" y="0"/>
                    <a:pt x="0" y="14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0" name="Freeform 6">
              <a:extLst>
                <a:ext uri="{FF2B5EF4-FFF2-40B4-BE49-F238E27FC236}">
                  <a16:creationId xmlns="" xmlns:a16="http://schemas.microsoft.com/office/drawing/2014/main" id="{38DE1732-947C-1549-8AF4-E9472A8A4356}"/>
                </a:ext>
              </a:extLst>
            </p:cNvPr>
            <p:cNvSpPr>
              <a:spLocks/>
            </p:cNvSpPr>
            <p:nvPr/>
          </p:nvSpPr>
          <p:spPr bwMode="auto">
            <a:xfrm>
              <a:off x="3344" y="2270"/>
              <a:ext cx="1209" cy="1736"/>
            </a:xfrm>
            <a:custGeom>
              <a:avLst/>
              <a:gdLst>
                <a:gd name="T0" fmla="*/ 149 w 193"/>
                <a:gd name="T1" fmla="*/ 248 h 277"/>
                <a:gd name="T2" fmla="*/ 193 w 193"/>
                <a:gd name="T3" fmla="*/ 49 h 277"/>
                <a:gd name="T4" fmla="*/ 124 w 193"/>
                <a:gd name="T5" fmla="*/ 90 h 277"/>
                <a:gd name="T6" fmla="*/ 24 w 193"/>
                <a:gd name="T7" fmla="*/ 0 h 277"/>
                <a:gd name="T8" fmla="*/ 74 w 193"/>
                <a:gd name="T9" fmla="*/ 133 h 277"/>
                <a:gd name="T10" fmla="*/ 0 w 193"/>
                <a:gd name="T11" fmla="*/ 260 h 277"/>
                <a:gd name="T12" fmla="*/ 56 w 193"/>
                <a:gd name="T13" fmla="*/ 234 h 277"/>
                <a:gd name="T14" fmla="*/ 95 w 193"/>
                <a:gd name="T15" fmla="*/ 188 h 277"/>
                <a:gd name="T16" fmla="*/ 139 w 193"/>
                <a:gd name="T17" fmla="*/ 256 h 277"/>
                <a:gd name="T18" fmla="*/ 149 w 193"/>
                <a:gd name="T19" fmla="*/ 248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3" h="277">
                  <a:moveTo>
                    <a:pt x="149" y="248"/>
                  </a:moveTo>
                  <a:cubicBezTo>
                    <a:pt x="149" y="248"/>
                    <a:pt x="84" y="120"/>
                    <a:pt x="193" y="49"/>
                  </a:cubicBezTo>
                  <a:cubicBezTo>
                    <a:pt x="193" y="49"/>
                    <a:pt x="165" y="46"/>
                    <a:pt x="124" y="90"/>
                  </a:cubicBezTo>
                  <a:cubicBezTo>
                    <a:pt x="82" y="135"/>
                    <a:pt x="76" y="29"/>
                    <a:pt x="24" y="0"/>
                  </a:cubicBezTo>
                  <a:cubicBezTo>
                    <a:pt x="24" y="0"/>
                    <a:pt x="67" y="67"/>
                    <a:pt x="74" y="133"/>
                  </a:cubicBezTo>
                  <a:cubicBezTo>
                    <a:pt x="82" y="199"/>
                    <a:pt x="0" y="260"/>
                    <a:pt x="0" y="260"/>
                  </a:cubicBezTo>
                  <a:cubicBezTo>
                    <a:pt x="0" y="260"/>
                    <a:pt x="30" y="261"/>
                    <a:pt x="56" y="234"/>
                  </a:cubicBezTo>
                  <a:cubicBezTo>
                    <a:pt x="81" y="207"/>
                    <a:pt x="84" y="184"/>
                    <a:pt x="95" y="188"/>
                  </a:cubicBezTo>
                  <a:cubicBezTo>
                    <a:pt x="106" y="193"/>
                    <a:pt x="119" y="245"/>
                    <a:pt x="139" y="256"/>
                  </a:cubicBezTo>
                  <a:cubicBezTo>
                    <a:pt x="160" y="267"/>
                    <a:pt x="166" y="277"/>
                    <a:pt x="149" y="24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1" name="Freeform 7">
              <a:extLst>
                <a:ext uri="{FF2B5EF4-FFF2-40B4-BE49-F238E27FC236}">
                  <a16:creationId xmlns="" xmlns:a16="http://schemas.microsoft.com/office/drawing/2014/main" id="{2D810E46-62CA-4541-A076-C93CD25AAC64}"/>
                </a:ext>
              </a:extLst>
            </p:cNvPr>
            <p:cNvSpPr>
              <a:spLocks/>
            </p:cNvSpPr>
            <p:nvPr/>
          </p:nvSpPr>
          <p:spPr bwMode="auto">
            <a:xfrm>
              <a:off x="4629" y="1850"/>
              <a:ext cx="914" cy="721"/>
            </a:xfrm>
            <a:custGeom>
              <a:avLst/>
              <a:gdLst>
                <a:gd name="T0" fmla="*/ 0 w 146"/>
                <a:gd name="T1" fmla="*/ 114 h 115"/>
                <a:gd name="T2" fmla="*/ 146 w 146"/>
                <a:gd name="T3" fmla="*/ 18 h 115"/>
                <a:gd name="T4" fmla="*/ 0 w 146"/>
                <a:gd name="T5" fmla="*/ 114 h 115"/>
              </a:gdLst>
              <a:ahLst/>
              <a:cxnLst>
                <a:cxn ang="0">
                  <a:pos x="T0" y="T1"/>
                </a:cxn>
                <a:cxn ang="0">
                  <a:pos x="T2" y="T3"/>
                </a:cxn>
                <a:cxn ang="0">
                  <a:pos x="T4" y="T5"/>
                </a:cxn>
              </a:cxnLst>
              <a:rect l="0" t="0" r="r" b="b"/>
              <a:pathLst>
                <a:path w="146" h="115">
                  <a:moveTo>
                    <a:pt x="0" y="114"/>
                  </a:moveTo>
                  <a:cubicBezTo>
                    <a:pt x="0" y="114"/>
                    <a:pt x="31" y="0"/>
                    <a:pt x="146" y="18"/>
                  </a:cubicBezTo>
                  <a:cubicBezTo>
                    <a:pt x="146" y="18"/>
                    <a:pt x="126" y="115"/>
                    <a:pt x="0" y="114"/>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2" name="Freeform 8">
              <a:extLst>
                <a:ext uri="{FF2B5EF4-FFF2-40B4-BE49-F238E27FC236}">
                  <a16:creationId xmlns="" xmlns:a16="http://schemas.microsoft.com/office/drawing/2014/main" id="{791D1911-69AD-0841-A9FA-8FF09F5183D3}"/>
                </a:ext>
              </a:extLst>
            </p:cNvPr>
            <p:cNvSpPr>
              <a:spLocks/>
            </p:cNvSpPr>
            <p:nvPr/>
          </p:nvSpPr>
          <p:spPr bwMode="auto">
            <a:xfrm>
              <a:off x="4246" y="1787"/>
              <a:ext cx="621" cy="715"/>
            </a:xfrm>
            <a:custGeom>
              <a:avLst/>
              <a:gdLst>
                <a:gd name="T0" fmla="*/ 48 w 99"/>
                <a:gd name="T1" fmla="*/ 114 h 114"/>
                <a:gd name="T2" fmla="*/ 56 w 99"/>
                <a:gd name="T3" fmla="*/ 0 h 114"/>
                <a:gd name="T4" fmla="*/ 48 w 99"/>
                <a:gd name="T5" fmla="*/ 114 h 114"/>
              </a:gdLst>
              <a:ahLst/>
              <a:cxnLst>
                <a:cxn ang="0">
                  <a:pos x="T0" y="T1"/>
                </a:cxn>
                <a:cxn ang="0">
                  <a:pos x="T2" y="T3"/>
                </a:cxn>
                <a:cxn ang="0">
                  <a:pos x="T4" y="T5"/>
                </a:cxn>
              </a:cxnLst>
              <a:rect l="0" t="0" r="r" b="b"/>
              <a:pathLst>
                <a:path w="99" h="114">
                  <a:moveTo>
                    <a:pt x="48" y="114"/>
                  </a:moveTo>
                  <a:cubicBezTo>
                    <a:pt x="48" y="114"/>
                    <a:pt x="0" y="53"/>
                    <a:pt x="56" y="0"/>
                  </a:cubicBezTo>
                  <a:cubicBezTo>
                    <a:pt x="56" y="0"/>
                    <a:pt x="99" y="49"/>
                    <a:pt x="48" y="114"/>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3" name="Freeform 9">
              <a:extLst>
                <a:ext uri="{FF2B5EF4-FFF2-40B4-BE49-F238E27FC236}">
                  <a16:creationId xmlns="" xmlns:a16="http://schemas.microsoft.com/office/drawing/2014/main" id="{75740C35-69F9-9347-A250-6700A4377222}"/>
                </a:ext>
              </a:extLst>
            </p:cNvPr>
            <p:cNvSpPr>
              <a:spLocks/>
            </p:cNvSpPr>
            <p:nvPr/>
          </p:nvSpPr>
          <p:spPr bwMode="auto">
            <a:xfrm>
              <a:off x="4647" y="1367"/>
              <a:ext cx="596" cy="665"/>
            </a:xfrm>
            <a:custGeom>
              <a:avLst/>
              <a:gdLst>
                <a:gd name="T0" fmla="*/ 26 w 95"/>
                <a:gd name="T1" fmla="*/ 106 h 106"/>
                <a:gd name="T2" fmla="*/ 70 w 95"/>
                <a:gd name="T3" fmla="*/ 0 h 106"/>
                <a:gd name="T4" fmla="*/ 26 w 95"/>
                <a:gd name="T5" fmla="*/ 106 h 106"/>
              </a:gdLst>
              <a:ahLst/>
              <a:cxnLst>
                <a:cxn ang="0">
                  <a:pos x="T0" y="T1"/>
                </a:cxn>
                <a:cxn ang="0">
                  <a:pos x="T2" y="T3"/>
                </a:cxn>
                <a:cxn ang="0">
                  <a:pos x="T4" y="T5"/>
                </a:cxn>
              </a:cxnLst>
              <a:rect l="0" t="0" r="r" b="b"/>
              <a:pathLst>
                <a:path w="95" h="106">
                  <a:moveTo>
                    <a:pt x="26" y="106"/>
                  </a:moveTo>
                  <a:cubicBezTo>
                    <a:pt x="26" y="106"/>
                    <a:pt x="0" y="33"/>
                    <a:pt x="70" y="0"/>
                  </a:cubicBezTo>
                  <a:cubicBezTo>
                    <a:pt x="70" y="0"/>
                    <a:pt x="95" y="60"/>
                    <a:pt x="26" y="106"/>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4" name="Freeform 10">
              <a:extLst>
                <a:ext uri="{FF2B5EF4-FFF2-40B4-BE49-F238E27FC236}">
                  <a16:creationId xmlns="" xmlns:a16="http://schemas.microsoft.com/office/drawing/2014/main" id="{3ED80541-5057-B442-B1DB-AC9DEE81C6C2}"/>
                </a:ext>
              </a:extLst>
            </p:cNvPr>
            <p:cNvSpPr>
              <a:spLocks/>
            </p:cNvSpPr>
            <p:nvPr/>
          </p:nvSpPr>
          <p:spPr bwMode="auto">
            <a:xfrm>
              <a:off x="3212" y="960"/>
              <a:ext cx="608" cy="721"/>
            </a:xfrm>
            <a:custGeom>
              <a:avLst/>
              <a:gdLst>
                <a:gd name="T0" fmla="*/ 57 w 97"/>
                <a:gd name="T1" fmla="*/ 115 h 115"/>
                <a:gd name="T2" fmla="*/ 47 w 97"/>
                <a:gd name="T3" fmla="*/ 0 h 115"/>
                <a:gd name="T4" fmla="*/ 57 w 97"/>
                <a:gd name="T5" fmla="*/ 115 h 115"/>
              </a:gdLst>
              <a:ahLst/>
              <a:cxnLst>
                <a:cxn ang="0">
                  <a:pos x="T0" y="T1"/>
                </a:cxn>
                <a:cxn ang="0">
                  <a:pos x="T2" y="T3"/>
                </a:cxn>
                <a:cxn ang="0">
                  <a:pos x="T4" y="T5"/>
                </a:cxn>
              </a:cxnLst>
              <a:rect l="0" t="0" r="r" b="b"/>
              <a:pathLst>
                <a:path w="97" h="115">
                  <a:moveTo>
                    <a:pt x="57" y="115"/>
                  </a:moveTo>
                  <a:cubicBezTo>
                    <a:pt x="57" y="115"/>
                    <a:pt x="0" y="61"/>
                    <a:pt x="47" y="0"/>
                  </a:cubicBezTo>
                  <a:cubicBezTo>
                    <a:pt x="47" y="0"/>
                    <a:pt x="97" y="43"/>
                    <a:pt x="57" y="115"/>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5" name="Freeform 11">
              <a:extLst>
                <a:ext uri="{FF2B5EF4-FFF2-40B4-BE49-F238E27FC236}">
                  <a16:creationId xmlns="" xmlns:a16="http://schemas.microsoft.com/office/drawing/2014/main" id="{4AA248C8-4C2A-E34C-BCAD-2FB057990D72}"/>
                </a:ext>
              </a:extLst>
            </p:cNvPr>
            <p:cNvSpPr>
              <a:spLocks/>
            </p:cNvSpPr>
            <p:nvPr/>
          </p:nvSpPr>
          <p:spPr bwMode="auto">
            <a:xfrm>
              <a:off x="2504" y="1768"/>
              <a:ext cx="502" cy="446"/>
            </a:xfrm>
            <a:custGeom>
              <a:avLst/>
              <a:gdLst>
                <a:gd name="T0" fmla="*/ 80 w 80"/>
                <a:gd name="T1" fmla="*/ 51 h 71"/>
                <a:gd name="T2" fmla="*/ 0 w 80"/>
                <a:gd name="T3" fmla="*/ 20 h 71"/>
                <a:gd name="T4" fmla="*/ 80 w 80"/>
                <a:gd name="T5" fmla="*/ 51 h 71"/>
              </a:gdLst>
              <a:ahLst/>
              <a:cxnLst>
                <a:cxn ang="0">
                  <a:pos x="T0" y="T1"/>
                </a:cxn>
                <a:cxn ang="0">
                  <a:pos x="T2" y="T3"/>
                </a:cxn>
                <a:cxn ang="0">
                  <a:pos x="T4" y="T5"/>
                </a:cxn>
              </a:cxnLst>
              <a:rect l="0" t="0" r="r" b="b"/>
              <a:pathLst>
                <a:path w="80" h="71">
                  <a:moveTo>
                    <a:pt x="80" y="51"/>
                  </a:moveTo>
                  <a:cubicBezTo>
                    <a:pt x="80" y="51"/>
                    <a:pt x="25" y="71"/>
                    <a:pt x="0" y="20"/>
                  </a:cubicBezTo>
                  <a:cubicBezTo>
                    <a:pt x="0" y="20"/>
                    <a:pt x="45" y="0"/>
                    <a:pt x="80" y="5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6" name="Freeform 12">
              <a:extLst>
                <a:ext uri="{FF2B5EF4-FFF2-40B4-BE49-F238E27FC236}">
                  <a16:creationId xmlns="" xmlns:a16="http://schemas.microsoft.com/office/drawing/2014/main" id="{D7B0D7D0-AFE5-BF46-9F43-BFF105FD6BDE}"/>
                </a:ext>
              </a:extLst>
            </p:cNvPr>
            <p:cNvSpPr>
              <a:spLocks/>
            </p:cNvSpPr>
            <p:nvPr/>
          </p:nvSpPr>
          <p:spPr bwMode="auto">
            <a:xfrm>
              <a:off x="5111" y="2483"/>
              <a:ext cx="664" cy="596"/>
            </a:xfrm>
            <a:custGeom>
              <a:avLst/>
              <a:gdLst>
                <a:gd name="T0" fmla="*/ 106 w 106"/>
                <a:gd name="T1" fmla="*/ 70 h 95"/>
                <a:gd name="T2" fmla="*/ 0 w 106"/>
                <a:gd name="T3" fmla="*/ 24 h 95"/>
                <a:gd name="T4" fmla="*/ 106 w 106"/>
                <a:gd name="T5" fmla="*/ 70 h 95"/>
              </a:gdLst>
              <a:ahLst/>
              <a:cxnLst>
                <a:cxn ang="0">
                  <a:pos x="T0" y="T1"/>
                </a:cxn>
                <a:cxn ang="0">
                  <a:pos x="T2" y="T3"/>
                </a:cxn>
                <a:cxn ang="0">
                  <a:pos x="T4" y="T5"/>
                </a:cxn>
              </a:cxnLst>
              <a:rect l="0" t="0" r="r" b="b"/>
              <a:pathLst>
                <a:path w="106" h="95">
                  <a:moveTo>
                    <a:pt x="106" y="70"/>
                  </a:moveTo>
                  <a:cubicBezTo>
                    <a:pt x="106" y="70"/>
                    <a:pt x="32" y="95"/>
                    <a:pt x="0" y="24"/>
                  </a:cubicBezTo>
                  <a:cubicBezTo>
                    <a:pt x="0" y="24"/>
                    <a:pt x="61" y="0"/>
                    <a:pt x="106" y="7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7" name="Freeform 13">
              <a:extLst>
                <a:ext uri="{FF2B5EF4-FFF2-40B4-BE49-F238E27FC236}">
                  <a16:creationId xmlns="" xmlns:a16="http://schemas.microsoft.com/office/drawing/2014/main" id="{8BBCEF83-21A5-174F-899A-68BC575109A9}"/>
                </a:ext>
              </a:extLst>
            </p:cNvPr>
            <p:cNvSpPr>
              <a:spLocks/>
            </p:cNvSpPr>
            <p:nvPr/>
          </p:nvSpPr>
          <p:spPr bwMode="auto">
            <a:xfrm>
              <a:off x="3776" y="2051"/>
              <a:ext cx="646" cy="752"/>
            </a:xfrm>
            <a:custGeom>
              <a:avLst/>
              <a:gdLst>
                <a:gd name="T0" fmla="*/ 38 w 103"/>
                <a:gd name="T1" fmla="*/ 120 h 120"/>
                <a:gd name="T2" fmla="*/ 68 w 103"/>
                <a:gd name="T3" fmla="*/ 0 h 120"/>
                <a:gd name="T4" fmla="*/ 38 w 103"/>
                <a:gd name="T5" fmla="*/ 120 h 120"/>
              </a:gdLst>
              <a:ahLst/>
              <a:cxnLst>
                <a:cxn ang="0">
                  <a:pos x="T0" y="T1"/>
                </a:cxn>
                <a:cxn ang="0">
                  <a:pos x="T2" y="T3"/>
                </a:cxn>
                <a:cxn ang="0">
                  <a:pos x="T4" y="T5"/>
                </a:cxn>
              </a:cxnLst>
              <a:rect l="0" t="0" r="r" b="b"/>
              <a:pathLst>
                <a:path w="103" h="120">
                  <a:moveTo>
                    <a:pt x="38" y="120"/>
                  </a:moveTo>
                  <a:cubicBezTo>
                    <a:pt x="38" y="120"/>
                    <a:pt x="0" y="40"/>
                    <a:pt x="68" y="0"/>
                  </a:cubicBezTo>
                  <a:cubicBezTo>
                    <a:pt x="68" y="0"/>
                    <a:pt x="103" y="66"/>
                    <a:pt x="38" y="12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8" name="Freeform 14">
              <a:extLst>
                <a:ext uri="{FF2B5EF4-FFF2-40B4-BE49-F238E27FC236}">
                  <a16:creationId xmlns="" xmlns:a16="http://schemas.microsoft.com/office/drawing/2014/main" id="{2537DE46-6C2A-F24C-811E-CC8B2EDFA1CC}"/>
                </a:ext>
              </a:extLst>
            </p:cNvPr>
            <p:cNvSpPr>
              <a:spLocks/>
            </p:cNvSpPr>
            <p:nvPr/>
          </p:nvSpPr>
          <p:spPr bwMode="auto">
            <a:xfrm>
              <a:off x="4610" y="2558"/>
              <a:ext cx="633" cy="577"/>
            </a:xfrm>
            <a:custGeom>
              <a:avLst/>
              <a:gdLst>
                <a:gd name="T0" fmla="*/ 101 w 101"/>
                <a:gd name="T1" fmla="*/ 74 h 92"/>
                <a:gd name="T2" fmla="*/ 0 w 101"/>
                <a:gd name="T3" fmla="*/ 19 h 92"/>
                <a:gd name="T4" fmla="*/ 101 w 101"/>
                <a:gd name="T5" fmla="*/ 74 h 92"/>
              </a:gdLst>
              <a:ahLst/>
              <a:cxnLst>
                <a:cxn ang="0">
                  <a:pos x="T0" y="T1"/>
                </a:cxn>
                <a:cxn ang="0">
                  <a:pos x="T2" y="T3"/>
                </a:cxn>
                <a:cxn ang="0">
                  <a:pos x="T4" y="T5"/>
                </a:cxn>
              </a:cxnLst>
              <a:rect l="0" t="0" r="r" b="b"/>
              <a:pathLst>
                <a:path w="101" h="92">
                  <a:moveTo>
                    <a:pt x="101" y="74"/>
                  </a:moveTo>
                  <a:cubicBezTo>
                    <a:pt x="101" y="74"/>
                    <a:pt x="25" y="92"/>
                    <a:pt x="0" y="19"/>
                  </a:cubicBezTo>
                  <a:cubicBezTo>
                    <a:pt x="0" y="19"/>
                    <a:pt x="63" y="0"/>
                    <a:pt x="101" y="74"/>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19" name="Freeform 15">
              <a:extLst>
                <a:ext uri="{FF2B5EF4-FFF2-40B4-BE49-F238E27FC236}">
                  <a16:creationId xmlns="" xmlns:a16="http://schemas.microsoft.com/office/drawing/2014/main" id="{831B79CF-73D0-1643-A5D5-AEA1C2C62434}"/>
                </a:ext>
              </a:extLst>
            </p:cNvPr>
            <p:cNvSpPr>
              <a:spLocks/>
            </p:cNvSpPr>
            <p:nvPr/>
          </p:nvSpPr>
          <p:spPr bwMode="auto">
            <a:xfrm>
              <a:off x="2805" y="1348"/>
              <a:ext cx="733" cy="928"/>
            </a:xfrm>
            <a:custGeom>
              <a:avLst/>
              <a:gdLst>
                <a:gd name="T0" fmla="*/ 113 w 117"/>
                <a:gd name="T1" fmla="*/ 148 h 148"/>
                <a:gd name="T2" fmla="*/ 19 w 117"/>
                <a:gd name="T3" fmla="*/ 0 h 148"/>
                <a:gd name="T4" fmla="*/ 113 w 117"/>
                <a:gd name="T5" fmla="*/ 148 h 148"/>
              </a:gdLst>
              <a:ahLst/>
              <a:cxnLst>
                <a:cxn ang="0">
                  <a:pos x="T0" y="T1"/>
                </a:cxn>
                <a:cxn ang="0">
                  <a:pos x="T2" y="T3"/>
                </a:cxn>
                <a:cxn ang="0">
                  <a:pos x="T4" y="T5"/>
                </a:cxn>
              </a:cxnLst>
              <a:rect l="0" t="0" r="r" b="b"/>
              <a:pathLst>
                <a:path w="117" h="148">
                  <a:moveTo>
                    <a:pt x="113" y="148"/>
                  </a:moveTo>
                  <a:cubicBezTo>
                    <a:pt x="113" y="148"/>
                    <a:pt x="0" y="116"/>
                    <a:pt x="19" y="0"/>
                  </a:cubicBezTo>
                  <a:cubicBezTo>
                    <a:pt x="19" y="0"/>
                    <a:pt x="117" y="22"/>
                    <a:pt x="113" y="148"/>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20" name="Freeform 16">
              <a:extLst>
                <a:ext uri="{FF2B5EF4-FFF2-40B4-BE49-F238E27FC236}">
                  <a16:creationId xmlns="" xmlns:a16="http://schemas.microsoft.com/office/drawing/2014/main" id="{29476B60-5770-F64A-9E58-9E1E125EE2CF}"/>
                </a:ext>
              </a:extLst>
            </p:cNvPr>
            <p:cNvSpPr>
              <a:spLocks/>
            </p:cNvSpPr>
            <p:nvPr/>
          </p:nvSpPr>
          <p:spPr bwMode="auto">
            <a:xfrm>
              <a:off x="2761" y="2032"/>
              <a:ext cx="721" cy="620"/>
            </a:xfrm>
            <a:custGeom>
              <a:avLst/>
              <a:gdLst>
                <a:gd name="T0" fmla="*/ 115 w 115"/>
                <a:gd name="T1" fmla="*/ 51 h 99"/>
                <a:gd name="T2" fmla="*/ 0 w 115"/>
                <a:gd name="T3" fmla="*/ 43 h 99"/>
                <a:gd name="T4" fmla="*/ 115 w 115"/>
                <a:gd name="T5" fmla="*/ 51 h 99"/>
              </a:gdLst>
              <a:ahLst/>
              <a:cxnLst>
                <a:cxn ang="0">
                  <a:pos x="T0" y="T1"/>
                </a:cxn>
                <a:cxn ang="0">
                  <a:pos x="T2" y="T3"/>
                </a:cxn>
                <a:cxn ang="0">
                  <a:pos x="T4" y="T5"/>
                </a:cxn>
              </a:cxnLst>
              <a:rect l="0" t="0" r="r" b="b"/>
              <a:pathLst>
                <a:path w="115" h="99">
                  <a:moveTo>
                    <a:pt x="115" y="51"/>
                  </a:moveTo>
                  <a:cubicBezTo>
                    <a:pt x="115" y="51"/>
                    <a:pt x="53" y="99"/>
                    <a:pt x="0" y="43"/>
                  </a:cubicBezTo>
                  <a:cubicBezTo>
                    <a:pt x="0" y="43"/>
                    <a:pt x="50" y="0"/>
                    <a:pt x="115" y="5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21" name="Freeform 17">
              <a:extLst>
                <a:ext uri="{FF2B5EF4-FFF2-40B4-BE49-F238E27FC236}">
                  <a16:creationId xmlns="" xmlns:a16="http://schemas.microsoft.com/office/drawing/2014/main" id="{8D75145C-CC64-454B-880A-F705C5317990}"/>
                </a:ext>
              </a:extLst>
            </p:cNvPr>
            <p:cNvSpPr>
              <a:spLocks/>
            </p:cNvSpPr>
            <p:nvPr/>
          </p:nvSpPr>
          <p:spPr bwMode="auto">
            <a:xfrm>
              <a:off x="3457" y="1336"/>
              <a:ext cx="871" cy="965"/>
            </a:xfrm>
            <a:custGeom>
              <a:avLst/>
              <a:gdLst>
                <a:gd name="T0" fmla="*/ 113 w 139"/>
                <a:gd name="T1" fmla="*/ 0 h 154"/>
                <a:gd name="T2" fmla="*/ 28 w 139"/>
                <a:gd name="T3" fmla="*/ 154 h 154"/>
                <a:gd name="T4" fmla="*/ 113 w 139"/>
                <a:gd name="T5" fmla="*/ 0 h 154"/>
              </a:gdLst>
              <a:ahLst/>
              <a:cxnLst>
                <a:cxn ang="0">
                  <a:pos x="T0" y="T1"/>
                </a:cxn>
                <a:cxn ang="0">
                  <a:pos x="T2" y="T3"/>
                </a:cxn>
                <a:cxn ang="0">
                  <a:pos x="T4" y="T5"/>
                </a:cxn>
              </a:cxnLst>
              <a:rect l="0" t="0" r="r" b="b"/>
              <a:pathLst>
                <a:path w="139" h="154">
                  <a:moveTo>
                    <a:pt x="113" y="0"/>
                  </a:moveTo>
                  <a:cubicBezTo>
                    <a:pt x="113" y="0"/>
                    <a:pt x="139" y="116"/>
                    <a:pt x="28" y="154"/>
                  </a:cubicBezTo>
                  <a:cubicBezTo>
                    <a:pt x="28" y="154"/>
                    <a:pt x="0" y="57"/>
                    <a:pt x="113"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spTree>
    <p:extLst>
      <p:ext uri="{BB962C8B-B14F-4D97-AF65-F5344CB8AC3E}">
        <p14:creationId xmlns:p14="http://schemas.microsoft.com/office/powerpoint/2010/main" val="1313515265"/>
      </p:ext>
    </p:extLst>
  </p:cSld>
  <p:clrMapOvr>
    <a:masterClrMapping/>
  </p:clrMapOvr>
  <p:transition spd="slow" advTm="4000">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9">
            <a:extLst>
              <a:ext uri="{FF2B5EF4-FFF2-40B4-BE49-F238E27FC236}">
                <a16:creationId xmlns="" xmlns:a16="http://schemas.microsoft.com/office/drawing/2014/main" id="{8BADC70B-FDF3-3E40-8F8D-8959087615D1}"/>
              </a:ext>
            </a:extLst>
          </p:cNvPr>
          <p:cNvSpPr>
            <a:spLocks noGrp="1"/>
          </p:cNvSpPr>
          <p:nvPr>
            <p:ph type="sldNum" sz="quarter" idx="12"/>
          </p:nvPr>
        </p:nvSpPr>
        <p:spPr>
          <a:xfrm>
            <a:off x="8610044" y="6358219"/>
            <a:ext cx="2742091" cy="364359"/>
          </a:xfrm>
        </p:spPr>
        <p:txBody>
          <a:bodyPr/>
          <a:lstStyle/>
          <a:p>
            <a:fld id="{2F34C2B8-B519-4620-9BF5-835074449E9C}" type="slidenum">
              <a:rPr lang="zh-CN" altLang="en-US" smtClean="0"/>
              <a:pPr/>
              <a:t>51</a:t>
            </a:fld>
            <a:endParaRPr lang="zh-CN" altLang="en-US" dirty="0"/>
          </a:p>
        </p:txBody>
      </p:sp>
      <p:sp>
        <p:nvSpPr>
          <p:cNvPr id="38" name="文本框 92">
            <a:extLst>
              <a:ext uri="{FF2B5EF4-FFF2-40B4-BE49-F238E27FC236}">
                <a16:creationId xmlns="" xmlns:a16="http://schemas.microsoft.com/office/drawing/2014/main" id="{C340928B-AB52-EE4F-9A7D-5399736D4F7E}"/>
              </a:ext>
            </a:extLst>
          </p:cNvPr>
          <p:cNvSpPr txBox="1"/>
          <p:nvPr/>
        </p:nvSpPr>
        <p:spPr>
          <a:xfrm rot="21172913">
            <a:off x="37829" y="131474"/>
            <a:ext cx="2644281" cy="66234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传染病概述</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5" name="Title 1">
            <a:extLst>
              <a:ext uri="{FF2B5EF4-FFF2-40B4-BE49-F238E27FC236}">
                <a16:creationId xmlns="" xmlns:a16="http://schemas.microsoft.com/office/drawing/2014/main" id="{F0C2730E-A8DE-8E45-87F7-AC087706B0F2}"/>
              </a:ext>
            </a:extLst>
          </p:cNvPr>
          <p:cNvSpPr txBox="1"/>
          <p:nvPr/>
        </p:nvSpPr>
        <p:spPr>
          <a:xfrm>
            <a:off x="2263308" y="711846"/>
            <a:ext cx="7663796" cy="609684"/>
          </a:xfrm>
          <a:prstGeom prst="rect">
            <a:avLst/>
          </a:prstGeom>
        </p:spPr>
        <p:txBody>
          <a:bodyPr wrap="square" anchor="ctr" anchorCtr="0">
            <a:noAutofit/>
          </a:bodyPr>
          <a:lstStyle>
            <a:lvl1pPr algn="l" defTabSz="914400" rtl="0" eaLnBrk="1" latinLnBrk="0" hangingPunct="1">
              <a:lnSpc>
                <a:spcPct val="90000"/>
              </a:lnSpc>
              <a:spcBef>
                <a:spcPct val="0"/>
              </a:spcBef>
              <a:buNone/>
              <a:defRPr sz="4400" b="0" i="0" kern="1200">
                <a:solidFill>
                  <a:schemeClr val="bg1">
                    <a:lumMod val="50000"/>
                  </a:schemeClr>
                </a:solidFill>
                <a:latin typeface="Neris Thin" panose="00000300000000000000" pitchFamily="50" charset="0"/>
                <a:ea typeface="Gulim" pitchFamily="34" charset="-127"/>
                <a:cs typeface="+mj-cs"/>
              </a:defRPr>
            </a:lvl1pPr>
          </a:lstStyle>
          <a:p>
            <a:pPr algn="ctr">
              <a:lnSpc>
                <a:spcPct val="150000"/>
              </a:lnSpc>
            </a:pPr>
            <a:r>
              <a:rPr lang="zh-CN" altLang="en-US" sz="3200" b="1" dirty="0" smtClean="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rPr>
              <a:t>传染病特点</a:t>
            </a:r>
            <a:endParaRPr lang="zh-CN" altLang="en-US" sz="3200" b="1" dirty="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 xmlns:a16="http://schemas.microsoft.com/office/drawing/2014/main" id="{C288A6CF-0162-D94E-904E-8EDBC6F3CCBA}"/>
              </a:ext>
            </a:extLst>
          </p:cNvPr>
          <p:cNvSpPr txBox="1"/>
          <p:nvPr/>
        </p:nvSpPr>
        <p:spPr>
          <a:xfrm>
            <a:off x="4360150" y="2249265"/>
            <a:ext cx="5455340" cy="2308324"/>
          </a:xfrm>
          <a:prstGeom prst="rect">
            <a:avLst/>
          </a:prstGeom>
          <a:noFill/>
        </p:spPr>
        <p:txBody>
          <a:bodyPr wrap="none" rtlCol="0">
            <a:spAutoFit/>
          </a:bodyPr>
          <a:lstStyle/>
          <a:p>
            <a:pPr marL="342900" indent="-342900">
              <a:lnSpc>
                <a:spcPct val="150000"/>
              </a:lnSpc>
              <a:buFont typeface="Wingdings" pitchFamily="2" charset="2"/>
              <a:buChar char="Ø"/>
            </a:pPr>
            <a:r>
              <a:rPr kumimoji="1" lang="zh-CN" altLang="en-US" sz="3200" dirty="0" smtClean="0"/>
              <a:t>特殊</a:t>
            </a:r>
            <a:r>
              <a:rPr kumimoji="1" lang="zh-CN" altLang="en-US" sz="3200" dirty="0"/>
              <a:t>致病性的</a:t>
            </a:r>
            <a:r>
              <a:rPr kumimoji="1" lang="zh-CN" altLang="en-US" sz="3200" dirty="0">
                <a:solidFill>
                  <a:srgbClr val="FF0000"/>
                </a:solidFill>
              </a:rPr>
              <a:t>病原体</a:t>
            </a:r>
            <a:endParaRPr lang="zh-CN" altLang="en-US" sz="3200" dirty="0"/>
          </a:p>
          <a:p>
            <a:pPr marL="342900" indent="-342900">
              <a:lnSpc>
                <a:spcPct val="150000"/>
              </a:lnSpc>
              <a:buFont typeface="Wingdings" pitchFamily="2" charset="2"/>
              <a:buChar char="Ø"/>
            </a:pPr>
            <a:r>
              <a:rPr kumimoji="1" lang="zh-CN" altLang="en-US" sz="3200" dirty="0" smtClean="0"/>
              <a:t>产生</a:t>
            </a:r>
            <a:r>
              <a:rPr kumimoji="1" lang="zh-CN" altLang="en-US" sz="3200" dirty="0"/>
              <a:t>的疾病有</a:t>
            </a:r>
            <a:r>
              <a:rPr kumimoji="1" lang="zh-CN" altLang="en-US" sz="3200" dirty="0" smtClean="0">
                <a:solidFill>
                  <a:srgbClr val="FF0000"/>
                </a:solidFill>
              </a:rPr>
              <a:t>传染性</a:t>
            </a:r>
            <a:endParaRPr kumimoji="1" lang="en-US" altLang="zh-CN" sz="3200" dirty="0">
              <a:solidFill>
                <a:srgbClr val="FF0000"/>
              </a:solidFill>
            </a:endParaRPr>
          </a:p>
          <a:p>
            <a:pPr marL="342900" indent="-342900">
              <a:lnSpc>
                <a:spcPct val="150000"/>
              </a:lnSpc>
              <a:buFont typeface="Wingdings" pitchFamily="2" charset="2"/>
              <a:buChar char="Ø"/>
            </a:pPr>
            <a:r>
              <a:rPr kumimoji="1" lang="zh-CN" altLang="en-US" sz="3200" dirty="0" smtClean="0"/>
              <a:t>可以</a:t>
            </a:r>
            <a:r>
              <a:rPr kumimoji="1" lang="zh-CN" altLang="en-US" sz="3200" dirty="0"/>
              <a:t>造成疾病的</a:t>
            </a:r>
            <a:r>
              <a:rPr kumimoji="1" lang="zh-CN" altLang="en-US" sz="3200" dirty="0">
                <a:solidFill>
                  <a:srgbClr val="FF0000"/>
                </a:solidFill>
              </a:rPr>
              <a:t>流行或</a:t>
            </a:r>
            <a:r>
              <a:rPr kumimoji="1" lang="zh-CN" altLang="en-US" sz="3200" dirty="0" smtClean="0">
                <a:solidFill>
                  <a:srgbClr val="FF0000"/>
                </a:solidFill>
              </a:rPr>
              <a:t>爆发</a:t>
            </a:r>
            <a:endParaRPr kumimoji="1" lang="en-US" altLang="zh-CN" sz="3200" dirty="0">
              <a:latin typeface="Microsoft YaHei" panose="020B0503020204020204" pitchFamily="34" charset="-122"/>
              <a:ea typeface="Microsoft YaHei" panose="020B0503020204020204" pitchFamily="34" charset="-122"/>
            </a:endParaRPr>
          </a:p>
        </p:txBody>
      </p:sp>
      <p:pic>
        <p:nvPicPr>
          <p:cNvPr id="22" name="图片 1" descr="timg"/>
          <p:cNvPicPr>
            <a:picLocks noChangeAspect="1"/>
          </p:cNvPicPr>
          <p:nvPr/>
        </p:nvPicPr>
        <p:blipFill>
          <a:blip r:embed="rId3" cstate="print">
            <a:clrChange>
              <a:clrFrom>
                <a:srgbClr val="FFFFFF">
                  <a:alpha val="100000"/>
                </a:srgbClr>
              </a:clrFrom>
              <a:clrTo>
                <a:srgbClr val="FFFFFF">
                  <a:alpha val="100000"/>
                  <a:alpha val="0"/>
                </a:srgbClr>
              </a:clrTo>
            </a:clrChange>
          </a:blip>
          <a:stretch>
            <a:fillRect/>
          </a:stretch>
        </p:blipFill>
        <p:spPr>
          <a:xfrm>
            <a:off x="552304" y="1819924"/>
            <a:ext cx="3406398" cy="4283710"/>
          </a:xfrm>
          <a:prstGeom prst="rect">
            <a:avLst/>
          </a:prstGeom>
          <a:noFill/>
          <a:ln w="9525">
            <a:noFill/>
          </a:ln>
        </p:spPr>
      </p:pic>
    </p:spTree>
    <p:extLst>
      <p:ext uri="{BB962C8B-B14F-4D97-AF65-F5344CB8AC3E}">
        <p14:creationId xmlns:p14="http://schemas.microsoft.com/office/powerpoint/2010/main" val="29657275"/>
      </p:ext>
    </p:extLst>
  </p:cSld>
  <p:clrMapOvr>
    <a:masterClrMapping/>
  </p:clrMapOvr>
  <p:transition spd="slow" advTm="4000">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9">
            <a:extLst>
              <a:ext uri="{FF2B5EF4-FFF2-40B4-BE49-F238E27FC236}">
                <a16:creationId xmlns="" xmlns:a16="http://schemas.microsoft.com/office/drawing/2014/main" id="{8BADC70B-FDF3-3E40-8F8D-8959087615D1}"/>
              </a:ext>
            </a:extLst>
          </p:cNvPr>
          <p:cNvSpPr>
            <a:spLocks noGrp="1"/>
          </p:cNvSpPr>
          <p:nvPr>
            <p:ph type="sldNum" sz="quarter" idx="12"/>
          </p:nvPr>
        </p:nvSpPr>
        <p:spPr>
          <a:xfrm>
            <a:off x="7031310" y="5625944"/>
            <a:ext cx="2742091" cy="364359"/>
          </a:xfrm>
        </p:spPr>
        <p:txBody>
          <a:bodyPr/>
          <a:lstStyle/>
          <a:p>
            <a:fld id="{2F34C2B8-B519-4620-9BF5-835074449E9C}" type="slidenum">
              <a:rPr lang="zh-CN" altLang="en-US" smtClean="0"/>
              <a:pPr/>
              <a:t>52</a:t>
            </a:fld>
            <a:endParaRPr lang="zh-CN" altLang="en-US" dirty="0"/>
          </a:p>
        </p:txBody>
      </p:sp>
      <p:sp>
        <p:nvSpPr>
          <p:cNvPr id="38" name="文本框 92">
            <a:extLst>
              <a:ext uri="{FF2B5EF4-FFF2-40B4-BE49-F238E27FC236}">
                <a16:creationId xmlns="" xmlns:a16="http://schemas.microsoft.com/office/drawing/2014/main" id="{C340928B-AB52-EE4F-9A7D-5399736D4F7E}"/>
              </a:ext>
            </a:extLst>
          </p:cNvPr>
          <p:cNvSpPr txBox="1"/>
          <p:nvPr/>
        </p:nvSpPr>
        <p:spPr>
          <a:xfrm rot="21172913">
            <a:off x="18518" y="124235"/>
            <a:ext cx="2554982"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传染病概述</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5" name="Title 1">
            <a:extLst>
              <a:ext uri="{FF2B5EF4-FFF2-40B4-BE49-F238E27FC236}">
                <a16:creationId xmlns="" xmlns:a16="http://schemas.microsoft.com/office/drawing/2014/main" id="{F0C2730E-A8DE-8E45-87F7-AC087706B0F2}"/>
              </a:ext>
            </a:extLst>
          </p:cNvPr>
          <p:cNvSpPr txBox="1"/>
          <p:nvPr/>
        </p:nvSpPr>
        <p:spPr>
          <a:xfrm>
            <a:off x="2263308" y="711846"/>
            <a:ext cx="7663796" cy="609684"/>
          </a:xfrm>
          <a:prstGeom prst="rect">
            <a:avLst/>
          </a:prstGeom>
        </p:spPr>
        <p:txBody>
          <a:bodyPr wrap="square" anchor="ctr" anchorCtr="0">
            <a:noAutofit/>
          </a:bodyPr>
          <a:lstStyle>
            <a:lvl1pPr algn="l" defTabSz="914400" rtl="0" eaLnBrk="1" latinLnBrk="0" hangingPunct="1">
              <a:lnSpc>
                <a:spcPct val="90000"/>
              </a:lnSpc>
              <a:spcBef>
                <a:spcPct val="0"/>
              </a:spcBef>
              <a:buNone/>
              <a:defRPr sz="4400" b="0" i="0" kern="1200">
                <a:solidFill>
                  <a:schemeClr val="bg1">
                    <a:lumMod val="50000"/>
                  </a:schemeClr>
                </a:solidFill>
                <a:latin typeface="Neris Thin" panose="00000300000000000000" pitchFamily="50" charset="0"/>
                <a:ea typeface="Gulim" pitchFamily="34" charset="-127"/>
                <a:cs typeface="+mj-cs"/>
              </a:defRPr>
            </a:lvl1pPr>
          </a:lstStyle>
          <a:p>
            <a:pPr algn="ctr">
              <a:lnSpc>
                <a:spcPct val="150000"/>
              </a:lnSpc>
            </a:pPr>
            <a:r>
              <a:rPr lang="zh-CN" altLang="en-US" sz="3200" b="1" dirty="0" smtClean="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rPr>
              <a:t>传染病流行的三个环节</a:t>
            </a:r>
            <a:endParaRPr lang="zh-CN" altLang="en-US" sz="3200" b="1" dirty="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 xmlns:a16="http://schemas.microsoft.com/office/drawing/2014/main" id="{C288A6CF-0162-D94E-904E-8EDBC6F3CCBA}"/>
              </a:ext>
            </a:extLst>
          </p:cNvPr>
          <p:cNvSpPr txBox="1"/>
          <p:nvPr/>
        </p:nvSpPr>
        <p:spPr>
          <a:xfrm>
            <a:off x="1126654" y="2573983"/>
            <a:ext cx="4032448" cy="3693319"/>
          </a:xfrm>
          <a:prstGeom prst="rect">
            <a:avLst/>
          </a:prstGeom>
          <a:noFill/>
        </p:spPr>
        <p:txBody>
          <a:bodyPr wrap="square" rtlCol="0">
            <a:spAutoFit/>
          </a:bodyPr>
          <a:lstStyle/>
          <a:p>
            <a:pPr>
              <a:lnSpc>
                <a:spcPct val="150000"/>
              </a:lnSpc>
            </a:pPr>
            <a:r>
              <a:rPr lang="zh-CN" altLang="en-US" sz="2800" b="1" dirty="0" smtClean="0">
                <a:solidFill>
                  <a:srgbClr val="FF0000"/>
                </a:solidFill>
              </a:rPr>
              <a:t> ★</a:t>
            </a:r>
            <a:r>
              <a:rPr lang="zh-CN" altLang="en-US" sz="3200" b="1" dirty="0">
                <a:solidFill>
                  <a:srgbClr val="FF0000"/>
                </a:solidFill>
              </a:rPr>
              <a:t>传染源</a:t>
            </a:r>
            <a:br>
              <a:rPr lang="zh-CN" altLang="en-US" sz="3200" b="1" dirty="0">
                <a:solidFill>
                  <a:srgbClr val="FF0000"/>
                </a:solidFill>
              </a:rPr>
            </a:br>
            <a:r>
              <a:rPr lang="zh-CN" altLang="en-US" sz="3200" b="1" dirty="0">
                <a:solidFill>
                  <a:srgbClr val="FF0000"/>
                </a:solidFill>
              </a:rPr>
              <a:t> ★传播途径</a:t>
            </a:r>
            <a:br>
              <a:rPr lang="zh-CN" altLang="en-US" sz="3200" b="1" dirty="0">
                <a:solidFill>
                  <a:srgbClr val="FF0000"/>
                </a:solidFill>
              </a:rPr>
            </a:br>
            <a:r>
              <a:rPr lang="zh-CN" altLang="en-US" sz="3200" b="1" dirty="0">
                <a:solidFill>
                  <a:srgbClr val="FF0000"/>
                </a:solidFill>
              </a:rPr>
              <a:t> ★易感人群</a:t>
            </a:r>
            <a:br>
              <a:rPr lang="zh-CN" altLang="en-US" sz="3200" b="1" dirty="0">
                <a:solidFill>
                  <a:srgbClr val="FF0000"/>
                </a:solidFill>
              </a:rPr>
            </a:br>
            <a:endParaRPr lang="zh-CN" altLang="en-US" sz="3200" b="1" dirty="0">
              <a:solidFill>
                <a:srgbClr val="FF0000"/>
              </a:solidFill>
            </a:endParaRPr>
          </a:p>
          <a:p>
            <a:pPr marL="342900" indent="-342900">
              <a:lnSpc>
                <a:spcPct val="150000"/>
              </a:lnSpc>
              <a:buFont typeface="Wingdings" pitchFamily="2" charset="2"/>
              <a:buChar char="Ø"/>
            </a:pPr>
            <a:endParaRPr kumimoji="1" lang="en-US" altLang="zh-CN" sz="2800" dirty="0">
              <a:latin typeface="Microsoft YaHei" panose="020B0503020204020204" pitchFamily="34" charset="-122"/>
              <a:ea typeface="Microsoft YaHei" panose="020B0503020204020204" pitchFamily="34"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46934" y="1746090"/>
            <a:ext cx="7723212" cy="4498056"/>
          </a:xfrm>
          <a:prstGeom prst="rect">
            <a:avLst/>
          </a:prstGeom>
        </p:spPr>
      </p:pic>
    </p:spTree>
    <p:extLst>
      <p:ext uri="{BB962C8B-B14F-4D97-AF65-F5344CB8AC3E}">
        <p14:creationId xmlns:p14="http://schemas.microsoft.com/office/powerpoint/2010/main" val="2817232037"/>
      </p:ext>
    </p:extLst>
  </p:cSld>
  <p:clrMapOvr>
    <a:masterClrMapping/>
  </p:clrMapOvr>
  <p:transition spd="slow" advTm="4000">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18D5ACA-62CA-46DB-AD6B-12EDD6D51A23}" type="slidenum">
              <a:rPr lang="zh-CN" altLang="en-US" smtClean="0"/>
              <a:pPr/>
              <a:t>53</a:t>
            </a:fld>
            <a:endParaRPr lang="zh-CN" altLang="en-US" dirty="0"/>
          </a:p>
        </p:txBody>
      </p:sp>
      <p:sp>
        <p:nvSpPr>
          <p:cNvPr id="3" name="Freeform 8"/>
          <p:cNvSpPr>
            <a:spLocks noChangeAspect="1"/>
          </p:cNvSpPr>
          <p:nvPr/>
        </p:nvSpPr>
        <p:spPr bwMode="auto">
          <a:xfrm>
            <a:off x="3354072" y="2185676"/>
            <a:ext cx="0" cy="717550"/>
          </a:xfrm>
          <a:custGeom>
            <a:avLst/>
            <a:gdLst>
              <a:gd name="T0" fmla="*/ 0 h 1974"/>
              <a:gd name="T1" fmla="*/ 1974 h 1974"/>
            </a:gdLst>
            <a:ahLst/>
            <a:cxnLst>
              <a:cxn ang="0">
                <a:pos x="0" y="T0"/>
              </a:cxn>
              <a:cxn ang="0">
                <a:pos x="0" y="T1"/>
              </a:cxn>
            </a:cxnLst>
            <a:rect l="0" t="0" r="r" b="b"/>
            <a:pathLst>
              <a:path h="1974">
                <a:moveTo>
                  <a:pt x="0" y="0"/>
                </a:moveTo>
                <a:cubicBezTo>
                  <a:pt x="0" y="1974"/>
                  <a:pt x="0" y="1974"/>
                  <a:pt x="0" y="1974"/>
                </a:cubicBezTo>
              </a:path>
            </a:pathLst>
          </a:custGeom>
          <a:noFill/>
          <a:ln w="25400" cap="flat">
            <a:solidFill>
              <a:srgbClr val="7C2C6D"/>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solidFill>
                <a:srgbClr val="7030A0"/>
              </a:solidFill>
            </a:endParaRPr>
          </a:p>
        </p:txBody>
      </p:sp>
      <p:sp>
        <p:nvSpPr>
          <p:cNvPr id="4" name="Freeform 10"/>
          <p:cNvSpPr>
            <a:spLocks noChangeAspect="1"/>
          </p:cNvSpPr>
          <p:nvPr/>
        </p:nvSpPr>
        <p:spPr bwMode="auto">
          <a:xfrm>
            <a:off x="10448180" y="2158885"/>
            <a:ext cx="0" cy="717550"/>
          </a:xfrm>
          <a:custGeom>
            <a:avLst/>
            <a:gdLst>
              <a:gd name="T0" fmla="*/ 0 h 1974"/>
              <a:gd name="T1" fmla="*/ 1974 h 1974"/>
            </a:gdLst>
            <a:ahLst/>
            <a:cxnLst>
              <a:cxn ang="0">
                <a:pos x="0" y="T0"/>
              </a:cxn>
              <a:cxn ang="0">
                <a:pos x="0" y="T1"/>
              </a:cxn>
            </a:cxnLst>
            <a:rect l="0" t="0" r="r" b="b"/>
            <a:pathLst>
              <a:path h="1974">
                <a:moveTo>
                  <a:pt x="0" y="0"/>
                </a:moveTo>
                <a:cubicBezTo>
                  <a:pt x="0" y="1974"/>
                  <a:pt x="0" y="1974"/>
                  <a:pt x="0" y="1974"/>
                </a:cubicBezTo>
              </a:path>
            </a:pathLst>
          </a:custGeom>
          <a:noFill/>
          <a:ln w="25400" cap="flat">
            <a:solidFill>
              <a:srgbClr val="FF000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Freeform 8"/>
          <p:cNvSpPr>
            <a:spLocks noChangeAspect="1"/>
          </p:cNvSpPr>
          <p:nvPr/>
        </p:nvSpPr>
        <p:spPr bwMode="auto">
          <a:xfrm>
            <a:off x="1731617" y="2226951"/>
            <a:ext cx="0" cy="717550"/>
          </a:xfrm>
          <a:custGeom>
            <a:avLst/>
            <a:gdLst>
              <a:gd name="T0" fmla="*/ 0 h 1974"/>
              <a:gd name="T1" fmla="*/ 1974 h 1974"/>
            </a:gdLst>
            <a:ahLst/>
            <a:cxnLst>
              <a:cxn ang="0">
                <a:pos x="0" y="T0"/>
              </a:cxn>
              <a:cxn ang="0">
                <a:pos x="0" y="T1"/>
              </a:cxn>
            </a:cxnLst>
            <a:rect l="0" t="0" r="r" b="b"/>
            <a:pathLst>
              <a:path h="1974">
                <a:moveTo>
                  <a:pt x="0" y="0"/>
                </a:moveTo>
                <a:cubicBezTo>
                  <a:pt x="0" y="1974"/>
                  <a:pt x="0" y="1974"/>
                  <a:pt x="0" y="1974"/>
                </a:cubicBezTo>
              </a:path>
            </a:pathLst>
          </a:custGeom>
          <a:noFill/>
          <a:ln w="25400" cap="flat">
            <a:solidFill>
              <a:srgbClr val="1C13D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Freeform 8"/>
          <p:cNvSpPr>
            <a:spLocks noChangeAspect="1"/>
          </p:cNvSpPr>
          <p:nvPr/>
        </p:nvSpPr>
        <p:spPr bwMode="auto">
          <a:xfrm>
            <a:off x="5150155" y="2158885"/>
            <a:ext cx="0" cy="717550"/>
          </a:xfrm>
          <a:custGeom>
            <a:avLst/>
            <a:gdLst>
              <a:gd name="T0" fmla="*/ 0 h 1974"/>
              <a:gd name="T1" fmla="*/ 1974 h 1974"/>
            </a:gdLst>
            <a:ahLst/>
            <a:cxnLst>
              <a:cxn ang="0">
                <a:pos x="0" y="T0"/>
              </a:cxn>
              <a:cxn ang="0">
                <a:pos x="0" y="T1"/>
              </a:cxn>
            </a:cxnLst>
            <a:rect l="0" t="0" r="r" b="b"/>
            <a:pathLst>
              <a:path h="1974">
                <a:moveTo>
                  <a:pt x="0" y="0"/>
                </a:moveTo>
                <a:cubicBezTo>
                  <a:pt x="0" y="1974"/>
                  <a:pt x="0" y="1974"/>
                  <a:pt x="0" y="1974"/>
                </a:cubicBezTo>
              </a:path>
            </a:pathLst>
          </a:custGeom>
          <a:noFill/>
          <a:ln w="25400" cap="flat">
            <a:solidFill>
              <a:srgbClr val="9B2B70"/>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9" name="Oval 7"/>
          <p:cNvSpPr>
            <a:spLocks noChangeAspect="1" noChangeArrowheads="1"/>
          </p:cNvSpPr>
          <p:nvPr/>
        </p:nvSpPr>
        <p:spPr bwMode="auto">
          <a:xfrm>
            <a:off x="2923860" y="1368113"/>
            <a:ext cx="860425" cy="860425"/>
          </a:xfrm>
          <a:prstGeom prst="ellipse">
            <a:avLst/>
          </a:prstGeom>
          <a:solidFill>
            <a:srgbClr val="7030A0"/>
          </a:solidFill>
          <a:ln w="25400" cap="flat" cmpd="sng" algn="ctr">
            <a:noFill/>
            <a:prstDash val="solid"/>
            <a:miter lim="800000"/>
          </a:ln>
          <a:effectLst>
            <a:outerShdw blurRad="254000" dist="152400" dir="2700000" algn="tl" rotWithShape="0">
              <a:prstClr val="black">
                <a:alpha val="60000"/>
              </a:prstClr>
            </a:outerShdw>
          </a:effectLst>
        </p:spPr>
        <p:txBody>
          <a:bodyPr rtlCol="0" anchor="ctr"/>
          <a:lstStyle/>
          <a:p>
            <a:pPr algn="ctr"/>
            <a:r>
              <a:rPr lang="en-US" altLang="zh-CN" sz="2800" kern="0" dirty="0">
                <a:solidFill>
                  <a:prstClr val="white"/>
                </a:solidFill>
                <a:latin typeface="Calibri" panose="020F0502020204030204"/>
              </a:rPr>
              <a:t>02</a:t>
            </a:r>
            <a:endParaRPr lang="zh-CN" altLang="en-US" sz="2800" kern="0" dirty="0">
              <a:solidFill>
                <a:prstClr val="white"/>
              </a:solidFill>
              <a:latin typeface="Calibri" panose="020F0502020204030204"/>
            </a:endParaRPr>
          </a:p>
        </p:txBody>
      </p:sp>
      <p:sp>
        <p:nvSpPr>
          <p:cNvPr id="20" name="Oval 13"/>
          <p:cNvSpPr>
            <a:spLocks noChangeAspect="1" noChangeArrowheads="1"/>
          </p:cNvSpPr>
          <p:nvPr/>
        </p:nvSpPr>
        <p:spPr bwMode="auto">
          <a:xfrm>
            <a:off x="4719149" y="1368113"/>
            <a:ext cx="862013" cy="858838"/>
          </a:xfrm>
          <a:prstGeom prst="ellipse">
            <a:avLst/>
          </a:prstGeom>
          <a:solidFill>
            <a:srgbClr val="9B2B70"/>
          </a:solidFill>
          <a:ln w="25400" cap="flat" cmpd="sng" algn="ctr">
            <a:noFill/>
            <a:prstDash val="solid"/>
            <a:miter lim="800000"/>
          </a:ln>
          <a:effectLst>
            <a:outerShdw blurRad="254000" dist="152400" dir="2700000" algn="tl" rotWithShape="0">
              <a:prstClr val="black">
                <a:alpha val="60000"/>
              </a:prstClr>
            </a:outerShdw>
          </a:effectLst>
        </p:spPr>
        <p:txBody>
          <a:bodyPr rtlCol="0" anchor="ctr"/>
          <a:lstStyle/>
          <a:p>
            <a:pPr algn="ctr"/>
            <a:r>
              <a:rPr lang="en-US" altLang="zh-CN" sz="2800" kern="0" dirty="0">
                <a:solidFill>
                  <a:prstClr val="white"/>
                </a:solidFill>
                <a:latin typeface="Calibri" panose="020F0502020204030204"/>
                <a:ea typeface="宋体" panose="02010600030101010101" pitchFamily="2" charset="-122"/>
              </a:rPr>
              <a:t>03</a:t>
            </a:r>
            <a:endParaRPr lang="zh-CN" altLang="en-US" sz="2800" kern="0" dirty="0">
              <a:solidFill>
                <a:prstClr val="white"/>
              </a:solidFill>
              <a:latin typeface="Calibri" panose="020F0502020204030204"/>
              <a:ea typeface="宋体" panose="02010600030101010101" pitchFamily="2" charset="-122"/>
            </a:endParaRPr>
          </a:p>
        </p:txBody>
      </p:sp>
      <p:sp>
        <p:nvSpPr>
          <p:cNvPr id="21" name="Oval 9"/>
          <p:cNvSpPr>
            <a:spLocks noChangeAspect="1" noChangeArrowheads="1"/>
          </p:cNvSpPr>
          <p:nvPr/>
        </p:nvSpPr>
        <p:spPr bwMode="auto">
          <a:xfrm>
            <a:off x="10382379" y="1380895"/>
            <a:ext cx="860425" cy="860425"/>
          </a:xfrm>
          <a:prstGeom prst="ellipse">
            <a:avLst/>
          </a:prstGeom>
          <a:gradFill flip="none" rotWithShape="1">
            <a:gsLst>
              <a:gs pos="0">
                <a:srgbClr val="FF0000"/>
              </a:gs>
              <a:gs pos="100000">
                <a:schemeClr val="accent5">
                  <a:lumMod val="50000"/>
                </a:schemeClr>
              </a:gs>
            </a:gsLst>
            <a:lin ang="13500000" scaled="1"/>
            <a:tileRect/>
          </a:gradFill>
          <a:ln w="25400" cap="flat" cmpd="sng" algn="ctr">
            <a:noFill/>
            <a:prstDash val="solid"/>
            <a:miter lim="800000"/>
          </a:ln>
          <a:effectLst>
            <a:outerShdw blurRad="254000" dist="152400" dir="2700000" algn="tl" rotWithShape="0">
              <a:prstClr val="black">
                <a:alpha val="60000"/>
              </a:prstClr>
            </a:outerShdw>
          </a:effectLst>
        </p:spPr>
        <p:txBody>
          <a:bodyPr rtlCol="0" anchor="ctr"/>
          <a:lstStyle/>
          <a:p>
            <a:pPr algn="ctr"/>
            <a:r>
              <a:rPr lang="en-US" altLang="zh-CN" sz="2800" kern="0" dirty="0" smtClean="0">
                <a:solidFill>
                  <a:prstClr val="white"/>
                </a:solidFill>
                <a:latin typeface="Calibri" panose="020F0502020204030204"/>
                <a:ea typeface="宋体" panose="02010600030101010101" pitchFamily="2" charset="-122"/>
              </a:rPr>
              <a:t>06</a:t>
            </a:r>
            <a:endParaRPr lang="zh-CN" altLang="en-US" sz="2800" kern="0" dirty="0">
              <a:solidFill>
                <a:prstClr val="white"/>
              </a:solidFill>
              <a:latin typeface="Calibri" panose="020F0502020204030204"/>
              <a:ea typeface="宋体" panose="02010600030101010101" pitchFamily="2" charset="-122"/>
            </a:endParaRPr>
          </a:p>
        </p:txBody>
      </p:sp>
      <p:sp>
        <p:nvSpPr>
          <p:cNvPr id="22" name="Oval 11"/>
          <p:cNvSpPr>
            <a:spLocks noChangeAspect="1" noChangeArrowheads="1"/>
          </p:cNvSpPr>
          <p:nvPr/>
        </p:nvSpPr>
        <p:spPr bwMode="auto">
          <a:xfrm>
            <a:off x="1269507" y="1368113"/>
            <a:ext cx="860425" cy="858838"/>
          </a:xfrm>
          <a:prstGeom prst="ellipse">
            <a:avLst/>
          </a:prstGeom>
          <a:gradFill flip="none" rotWithShape="1">
            <a:gsLst>
              <a:gs pos="0">
                <a:srgbClr val="1C13D0"/>
              </a:gs>
              <a:gs pos="100000">
                <a:schemeClr val="accent2">
                  <a:lumMod val="50000"/>
                </a:schemeClr>
              </a:gs>
            </a:gsLst>
            <a:lin ang="13500000" scaled="1"/>
            <a:tileRect/>
          </a:gradFill>
          <a:ln w="25400" cap="flat" cmpd="sng" algn="ctr">
            <a:noFill/>
            <a:prstDash val="solid"/>
            <a:miter lim="800000"/>
          </a:ln>
          <a:effectLst>
            <a:outerShdw blurRad="254000" dist="152400" dir="2700000" algn="tl" rotWithShape="0">
              <a:prstClr val="black">
                <a:alpha val="60000"/>
              </a:prstClr>
            </a:outerShdw>
          </a:effectLst>
        </p:spPr>
        <p:txBody>
          <a:bodyPr rtlCol="0" anchor="ctr"/>
          <a:lstStyle/>
          <a:p>
            <a:pPr algn="ctr"/>
            <a:r>
              <a:rPr lang="en-US" altLang="zh-CN" sz="2800" kern="0" dirty="0">
                <a:solidFill>
                  <a:prstClr val="white"/>
                </a:solidFill>
                <a:latin typeface="Calibri" panose="020F0502020204030204"/>
                <a:ea typeface="宋体" panose="02010600030101010101" pitchFamily="2" charset="-122"/>
              </a:rPr>
              <a:t>01</a:t>
            </a:r>
            <a:endParaRPr lang="zh-CN" altLang="en-US" sz="2800" kern="0" dirty="0">
              <a:solidFill>
                <a:prstClr val="white"/>
              </a:solidFill>
              <a:latin typeface="Calibri" panose="020F0502020204030204"/>
              <a:ea typeface="宋体" panose="02010600030101010101" pitchFamily="2" charset="-122"/>
            </a:endParaRPr>
          </a:p>
        </p:txBody>
      </p:sp>
      <p:sp>
        <p:nvSpPr>
          <p:cNvPr id="23" name="文本框 48"/>
          <p:cNvSpPr txBox="1"/>
          <p:nvPr/>
        </p:nvSpPr>
        <p:spPr>
          <a:xfrm>
            <a:off x="998762" y="2898310"/>
            <a:ext cx="1415772" cy="461665"/>
          </a:xfrm>
          <a:prstGeom prst="rect">
            <a:avLst/>
          </a:prstGeom>
          <a:noFill/>
        </p:spPr>
        <p:txBody>
          <a:bodyPr wrap="none" rtlCol="0">
            <a:spAutoFit/>
          </a:bodyPr>
          <a:lstStyle/>
          <a:p>
            <a:r>
              <a:rPr lang="zh-CN" altLang="en-US" sz="2400" b="1" dirty="0" smtClean="0">
                <a:solidFill>
                  <a:srgbClr val="1C13D0"/>
                </a:solidFill>
                <a:latin typeface="Microsoft YaHei" panose="020B0503020204020204" pitchFamily="34" charset="-122"/>
                <a:ea typeface="Microsoft YaHei" panose="020B0503020204020204" pitchFamily="34" charset="-122"/>
                <a:cs typeface="Times New Roman" panose="02020603050405020304" pitchFamily="18" charset="0"/>
              </a:rPr>
              <a:t>空气传播</a:t>
            </a:r>
            <a:endParaRPr lang="zh-CN" altLang="en-US" sz="3200" b="1" dirty="0">
              <a:solidFill>
                <a:srgbClr val="1C13D0"/>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24" name="文本框 49"/>
          <p:cNvSpPr txBox="1"/>
          <p:nvPr/>
        </p:nvSpPr>
        <p:spPr>
          <a:xfrm>
            <a:off x="4605725" y="2886218"/>
            <a:ext cx="1415772" cy="461665"/>
          </a:xfrm>
          <a:prstGeom prst="rect">
            <a:avLst/>
          </a:prstGeom>
          <a:noFill/>
        </p:spPr>
        <p:txBody>
          <a:bodyPr wrap="none" rtlCol="0">
            <a:spAutoFit/>
          </a:bodyPr>
          <a:lstStyle/>
          <a:p>
            <a:r>
              <a:rPr lang="zh-CN" altLang="en-US" sz="2400" b="1" dirty="0" smtClean="0">
                <a:solidFill>
                  <a:srgbClr val="9B2B70"/>
                </a:solidFill>
                <a:latin typeface="Microsoft YaHei" panose="020B0503020204020204" pitchFamily="34" charset="-122"/>
                <a:ea typeface="Microsoft YaHei" panose="020B0503020204020204" pitchFamily="34" charset="-122"/>
                <a:cs typeface="Times New Roman" panose="02020603050405020304" pitchFamily="18" charset="0"/>
              </a:rPr>
              <a:t>饮食传播</a:t>
            </a:r>
            <a:endParaRPr lang="zh-CN" altLang="en-US" sz="2400" b="1" dirty="0">
              <a:solidFill>
                <a:srgbClr val="9B2B70"/>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25" name="文本框 50"/>
          <p:cNvSpPr txBox="1"/>
          <p:nvPr/>
        </p:nvSpPr>
        <p:spPr>
          <a:xfrm>
            <a:off x="2735060" y="2903314"/>
            <a:ext cx="1415772" cy="461665"/>
          </a:xfrm>
          <a:prstGeom prst="rect">
            <a:avLst/>
          </a:prstGeom>
          <a:noFill/>
        </p:spPr>
        <p:txBody>
          <a:bodyPr wrap="none" rtlCol="0">
            <a:spAutoFit/>
          </a:bodyPr>
          <a:lstStyle/>
          <a:p>
            <a:r>
              <a:rPr lang="zh-CN" altLang="en-US" sz="2400" b="1" dirty="0" smtClean="0">
                <a:solidFill>
                  <a:srgbClr val="7C2C6D"/>
                </a:solidFill>
                <a:latin typeface="Microsoft YaHei" panose="020B0503020204020204" pitchFamily="34" charset="-122"/>
                <a:ea typeface="Microsoft YaHei" panose="020B0503020204020204" pitchFamily="34" charset="-122"/>
                <a:cs typeface="Times New Roman" panose="02020603050405020304" pitchFamily="18" charset="0"/>
              </a:rPr>
              <a:t>水源传播</a:t>
            </a:r>
            <a:endParaRPr lang="en-US" altLang="zh-CN" sz="2400" b="1" dirty="0">
              <a:solidFill>
                <a:srgbClr val="7C2C6D"/>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26" name="文本框 51"/>
          <p:cNvSpPr txBox="1"/>
          <p:nvPr/>
        </p:nvSpPr>
        <p:spPr>
          <a:xfrm>
            <a:off x="8145972" y="2876435"/>
            <a:ext cx="1415772" cy="461665"/>
          </a:xfrm>
          <a:prstGeom prst="rect">
            <a:avLst/>
          </a:prstGeom>
          <a:noFill/>
        </p:spPr>
        <p:txBody>
          <a:bodyPr wrap="none" rtlCol="0">
            <a:spAutoFit/>
          </a:bodyPr>
          <a:lstStyle/>
          <a:p>
            <a:r>
              <a:rPr lang="zh-CN" altLang="en-US" sz="2400" b="1" dirty="0" smtClean="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虫媒传播</a:t>
            </a:r>
            <a:endParaRPr lang="zh-CN" altLang="en-US" sz="2400" b="1"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27" name="文本框 53"/>
          <p:cNvSpPr txBox="1"/>
          <p:nvPr/>
        </p:nvSpPr>
        <p:spPr>
          <a:xfrm flipH="1">
            <a:off x="2656528" y="3572159"/>
            <a:ext cx="1761768" cy="1154162"/>
          </a:xfrm>
          <a:prstGeom prst="rect">
            <a:avLst/>
          </a:prstGeom>
          <a:noFill/>
        </p:spPr>
        <p:txBody>
          <a:bodyPr wrap="square" rtlCol="0">
            <a:spAutoFit/>
          </a:bodyPr>
          <a:lstStyle/>
          <a:p>
            <a:pPr>
              <a:lnSpc>
                <a:spcPct val="115000"/>
              </a:lnSpc>
            </a:pPr>
            <a:r>
              <a:rPr lang="zh-CN" altLang="en-US" b="1" dirty="0" smtClean="0"/>
              <a:t>（</a:t>
            </a:r>
            <a:r>
              <a:rPr lang="zh-CN" altLang="en-US" sz="2000" b="1" dirty="0">
                <a:solidFill>
                  <a:srgbClr val="FF0000"/>
                </a:solidFill>
              </a:rPr>
              <a:t>消化道传播</a:t>
            </a:r>
            <a:r>
              <a:rPr lang="en-US" altLang="zh-CN" b="1" dirty="0" smtClean="0"/>
              <a:t>)</a:t>
            </a:r>
            <a:endParaRPr lang="en-US" altLang="zh-CN" b="1" dirty="0"/>
          </a:p>
          <a:p>
            <a:pPr>
              <a:lnSpc>
                <a:spcPct val="115000"/>
              </a:lnSpc>
            </a:pPr>
            <a:r>
              <a:rPr lang="zh-CN" altLang="en-US" sz="2000" b="1" dirty="0"/>
              <a:t>霍乱、伤寒、甲型肝炎等。</a:t>
            </a:r>
            <a:endParaRPr lang="zh-CN" altLang="en-US" sz="2000" b="1" kern="0" dirty="0">
              <a:latin typeface="微软雅黑" panose="020B0503020204020204" pitchFamily="34" charset="-122"/>
              <a:ea typeface="微软雅黑" panose="020B0503020204020204" pitchFamily="34" charset="-122"/>
            </a:endParaRPr>
          </a:p>
        </p:txBody>
      </p:sp>
      <p:sp>
        <p:nvSpPr>
          <p:cNvPr id="28" name="文本框 54"/>
          <p:cNvSpPr txBox="1"/>
          <p:nvPr/>
        </p:nvSpPr>
        <p:spPr>
          <a:xfrm flipH="1">
            <a:off x="6398966" y="3572159"/>
            <a:ext cx="1503948" cy="1938992"/>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defRPr/>
            </a:pPr>
            <a:r>
              <a:rPr lang="en-US" altLang="zh-CN" b="1" dirty="0" smtClean="0"/>
              <a:t>(</a:t>
            </a:r>
            <a:r>
              <a:rPr lang="zh-CN" altLang="en-US" sz="2000" b="1" dirty="0">
                <a:solidFill>
                  <a:srgbClr val="FF0000"/>
                </a:solidFill>
              </a:rPr>
              <a:t>血液</a:t>
            </a:r>
            <a:r>
              <a:rPr lang="zh-CN" altLang="en-US" sz="2000" b="1" dirty="0" smtClean="0">
                <a:solidFill>
                  <a:srgbClr val="FF0000"/>
                </a:solidFill>
              </a:rPr>
              <a:t>传播</a:t>
            </a:r>
            <a:r>
              <a:rPr lang="en-US" altLang="zh-CN" b="1" dirty="0" smtClean="0"/>
              <a:t>)</a:t>
            </a:r>
            <a:endParaRPr lang="en-US" altLang="zh-CN" b="1" dirty="0"/>
          </a:p>
          <a:p>
            <a:pPr marL="0" marR="0" lvl="0" indent="0" algn="just" defTabSz="914400" eaLnBrk="1" fontAlgn="auto" latinLnBrk="0" hangingPunct="1">
              <a:lnSpc>
                <a:spcPct val="100000"/>
              </a:lnSpc>
              <a:spcBef>
                <a:spcPts val="0"/>
              </a:spcBef>
              <a:spcAft>
                <a:spcPts val="0"/>
              </a:spcAft>
              <a:buClrTx/>
              <a:buSzTx/>
              <a:buFontTx/>
              <a:buNone/>
              <a:defRPr/>
            </a:pPr>
            <a:r>
              <a:rPr lang="zh-CN" altLang="en-US" sz="2000" b="1" dirty="0" smtClean="0"/>
              <a:t>水痘</a:t>
            </a:r>
            <a:r>
              <a:rPr lang="zh-CN" altLang="en-US" sz="2000" b="1" dirty="0"/>
              <a:t>、狂犬病、艾滋病、性病、乙肝、丙肝等。</a:t>
            </a:r>
            <a:r>
              <a:rPr lang="en-US" altLang="zh-CN" sz="2000" b="1" dirty="0">
                <a:solidFill>
                  <a:srgbClr val="FF0000"/>
                </a:solidFill>
              </a:rPr>
              <a:t/>
            </a:r>
            <a:br>
              <a:rPr lang="en-US" altLang="zh-CN" sz="2000" b="1" dirty="0">
                <a:solidFill>
                  <a:srgbClr val="FF0000"/>
                </a:solidFill>
              </a:rPr>
            </a:br>
            <a:endParaRPr lang="zh-CN" altLang="en-US" sz="20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9" name="文本框 55"/>
          <p:cNvSpPr txBox="1"/>
          <p:nvPr/>
        </p:nvSpPr>
        <p:spPr>
          <a:xfrm flipH="1">
            <a:off x="868104" y="3573811"/>
            <a:ext cx="1729077" cy="1826654"/>
          </a:xfrm>
          <a:prstGeom prst="rect">
            <a:avLst/>
          </a:prstGeom>
          <a:noFill/>
        </p:spPr>
        <p:txBody>
          <a:bodyPr wrap="square" rtlCol="0">
            <a:spAutoFit/>
          </a:bodyPr>
          <a:lstStyle/>
          <a:p>
            <a:pPr>
              <a:lnSpc>
                <a:spcPct val="115000"/>
              </a:lnSpc>
            </a:pPr>
            <a:r>
              <a:rPr lang="zh-CN" altLang="en-US" b="1" dirty="0" smtClean="0"/>
              <a:t>（</a:t>
            </a:r>
            <a:r>
              <a:rPr lang="zh-CN" altLang="en-US" sz="2000" b="1" dirty="0">
                <a:solidFill>
                  <a:srgbClr val="FF0000"/>
                </a:solidFill>
              </a:rPr>
              <a:t>呼吸道传播</a:t>
            </a:r>
            <a:r>
              <a:rPr lang="zh-CN" altLang="en-US" b="1" dirty="0" smtClean="0"/>
              <a:t>）</a:t>
            </a:r>
            <a:endParaRPr lang="en-US" altLang="zh-CN" b="1" dirty="0"/>
          </a:p>
          <a:p>
            <a:pPr>
              <a:lnSpc>
                <a:spcPct val="115000"/>
              </a:lnSpc>
            </a:pPr>
            <a:r>
              <a:rPr lang="zh-CN" altLang="en-US" sz="2000" b="1" dirty="0"/>
              <a:t>流感、麻疹、风疹、水痘、肺结核等。</a:t>
            </a:r>
            <a:r>
              <a:rPr lang="zh-CN" altLang="en-US" b="1" dirty="0"/>
              <a:t/>
            </a:r>
            <a:br>
              <a:rPr lang="zh-CN" altLang="en-US" b="1" dirty="0"/>
            </a:br>
            <a:endParaRPr kumimoji="0" lang="zh-CN" altLang="en-US"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30" name="文本框 56"/>
          <p:cNvSpPr txBox="1"/>
          <p:nvPr/>
        </p:nvSpPr>
        <p:spPr>
          <a:xfrm flipH="1">
            <a:off x="4487657" y="3557726"/>
            <a:ext cx="1801509" cy="2139047"/>
          </a:xfrm>
          <a:prstGeom prst="rect">
            <a:avLst/>
          </a:prstGeom>
          <a:noFill/>
        </p:spPr>
        <p:txBody>
          <a:bodyPr wrap="square" rtlCol="0">
            <a:spAutoFit/>
          </a:bodyPr>
          <a:lstStyle/>
          <a:p>
            <a:pPr>
              <a:lnSpc>
                <a:spcPct val="115000"/>
              </a:lnSpc>
            </a:pPr>
            <a:r>
              <a:rPr lang="zh-CN" altLang="en-US" b="1" dirty="0" smtClean="0"/>
              <a:t>（</a:t>
            </a:r>
            <a:r>
              <a:rPr lang="zh-CN" altLang="en-US" sz="2000" b="1" dirty="0">
                <a:solidFill>
                  <a:srgbClr val="FF0000"/>
                </a:solidFill>
              </a:rPr>
              <a:t>消化道传播</a:t>
            </a:r>
            <a:r>
              <a:rPr lang="en-US" altLang="zh-CN" b="1" dirty="0" smtClean="0"/>
              <a:t>)</a:t>
            </a:r>
            <a:endParaRPr lang="en-US" altLang="zh-CN" b="1" dirty="0"/>
          </a:p>
          <a:p>
            <a:pPr>
              <a:lnSpc>
                <a:spcPct val="115000"/>
              </a:lnSpc>
            </a:pPr>
            <a:r>
              <a:rPr lang="zh-CN" altLang="en-US" sz="2000" b="1" dirty="0"/>
              <a:t>菌痢、病毒性肠炎、细菌性食物中毒、禽流感等</a:t>
            </a:r>
            <a:r>
              <a:rPr lang="zh-CN" altLang="en-US" dirty="0"/>
              <a:t>。</a:t>
            </a:r>
          </a:p>
          <a:p>
            <a:pPr marL="0" marR="0" lvl="0" indent="0" algn="just" defTabSz="914400" eaLnBrk="1" fontAlgn="auto" latinLnBrk="0" hangingPunct="1">
              <a:lnSpc>
                <a:spcPct val="100000"/>
              </a:lnSpc>
              <a:spcBef>
                <a:spcPts val="0"/>
              </a:spcBef>
              <a:spcAft>
                <a:spcPts val="0"/>
              </a:spcAft>
              <a:buClrTx/>
              <a:buSzTx/>
              <a:buFontTx/>
              <a:buNone/>
              <a:defRPr/>
            </a:pPr>
            <a:endParaRPr lang="zh-CN" altLang="en-US"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2" name="矩形 31"/>
          <p:cNvSpPr/>
          <p:nvPr/>
        </p:nvSpPr>
        <p:spPr>
          <a:xfrm>
            <a:off x="69670" y="1600883"/>
            <a:ext cx="860414" cy="4247317"/>
          </a:xfrm>
          <a:prstGeom prst="rect">
            <a:avLst/>
          </a:prstGeom>
          <a:noFill/>
        </p:spPr>
        <p:txBody>
          <a:bodyPr wrap="square" lIns="91440" tIns="45720" rIns="91440" bIns="45720">
            <a:spAutoFit/>
          </a:bodyPr>
          <a:lstStyle/>
          <a:p>
            <a:pPr algn="ctr">
              <a:lnSpc>
                <a:spcPct val="125000"/>
              </a:lnSpc>
            </a:pPr>
            <a:r>
              <a:rPr lang="zh-CN" altLang="en-US" sz="3600" b="1" cap="all" dirty="0" smtClean="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rPr>
              <a:t>主要传播途径</a:t>
            </a:r>
            <a:endParaRPr lang="zh-CN" altLang="en-US" sz="3600" b="1" cap="all" spc="0" dirty="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endParaRPr>
          </a:p>
        </p:txBody>
      </p:sp>
      <p:sp>
        <p:nvSpPr>
          <p:cNvPr id="40" name="Oval 9"/>
          <p:cNvSpPr>
            <a:spLocks noChangeAspect="1" noChangeArrowheads="1"/>
          </p:cNvSpPr>
          <p:nvPr/>
        </p:nvSpPr>
        <p:spPr bwMode="auto">
          <a:xfrm>
            <a:off x="8510771" y="1386243"/>
            <a:ext cx="860425" cy="860425"/>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w="25400" cap="flat" cmpd="sng" algn="ctr">
            <a:noFill/>
            <a:prstDash val="solid"/>
            <a:miter lim="800000"/>
          </a:ln>
          <a:effectLst>
            <a:outerShdw blurRad="254000" dist="152400" dir="2700000" algn="tl" rotWithShape="0">
              <a:prstClr val="black">
                <a:alpha val="60000"/>
              </a:prstClr>
            </a:outerShdw>
          </a:effectLst>
        </p:spPr>
        <p:txBody>
          <a:bodyPr rtlCol="0" anchor="ctr"/>
          <a:lstStyle/>
          <a:p>
            <a:pPr algn="ctr"/>
            <a:r>
              <a:rPr lang="en-US" altLang="zh-CN" sz="2800" kern="0" dirty="0" smtClean="0">
                <a:solidFill>
                  <a:prstClr val="white"/>
                </a:solidFill>
                <a:latin typeface="Calibri" panose="020F0502020204030204"/>
                <a:ea typeface="宋体" panose="02010600030101010101" pitchFamily="2" charset="-122"/>
              </a:rPr>
              <a:t>05</a:t>
            </a:r>
            <a:endParaRPr lang="zh-CN" altLang="en-US" sz="2800" kern="0" dirty="0">
              <a:solidFill>
                <a:prstClr val="white"/>
              </a:solidFill>
              <a:latin typeface="Calibri" panose="020F0502020204030204"/>
              <a:ea typeface="宋体" panose="02010600030101010101" pitchFamily="2" charset="-122"/>
            </a:endParaRPr>
          </a:p>
        </p:txBody>
      </p:sp>
      <p:sp>
        <p:nvSpPr>
          <p:cNvPr id="41" name="文本框 51"/>
          <p:cNvSpPr txBox="1"/>
          <p:nvPr/>
        </p:nvSpPr>
        <p:spPr>
          <a:xfrm>
            <a:off x="9893869" y="2877246"/>
            <a:ext cx="1421846" cy="461665"/>
          </a:xfrm>
          <a:prstGeom prst="rect">
            <a:avLst/>
          </a:prstGeom>
          <a:noFill/>
        </p:spPr>
        <p:txBody>
          <a:bodyPr wrap="square" rtlCol="0">
            <a:spAutoFit/>
          </a:bodyPr>
          <a:lstStyle/>
          <a:p>
            <a:r>
              <a:rPr lang="zh-CN" altLang="en-US" sz="2400" b="1" dirty="0" smtClean="0">
                <a:solidFill>
                  <a:srgbClr val="FF0000"/>
                </a:solidFill>
                <a:latin typeface="Microsoft YaHei" panose="020B0503020204020204" pitchFamily="34" charset="-122"/>
                <a:ea typeface="Microsoft YaHei" panose="020B0503020204020204" pitchFamily="34" charset="-122"/>
                <a:cs typeface="Times New Roman" panose="02020603050405020304" pitchFamily="18" charset="0"/>
              </a:rPr>
              <a:t>母婴传播</a:t>
            </a:r>
            <a:endParaRPr lang="zh-CN" altLang="en-US" sz="2400" b="1" dirty="0">
              <a:solidFill>
                <a:srgbClr val="FF0000"/>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42" name="文本框 54"/>
          <p:cNvSpPr txBox="1"/>
          <p:nvPr/>
        </p:nvSpPr>
        <p:spPr>
          <a:xfrm flipH="1">
            <a:off x="9785614" y="3605587"/>
            <a:ext cx="2171323" cy="1938992"/>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defRPr/>
            </a:pPr>
            <a:r>
              <a:rPr lang="zh-CN" altLang="en-US" sz="2000" b="1" dirty="0" smtClean="0"/>
              <a:t>妊娠</a:t>
            </a:r>
            <a:r>
              <a:rPr lang="zh-CN" altLang="en-US" sz="2000" b="1" dirty="0"/>
              <a:t>母亲在产前或分娩过程中通过血液、乳汁等传给子代。</a:t>
            </a:r>
            <a:r>
              <a:rPr lang="en-US" altLang="zh-CN" sz="2000" b="1" dirty="0"/>
              <a:t/>
            </a:r>
            <a:br>
              <a:rPr lang="en-US" altLang="zh-CN" sz="2000" b="1" dirty="0"/>
            </a:br>
            <a:r>
              <a:rPr lang="zh-CN" altLang="en-US" sz="2000" b="1" dirty="0"/>
              <a:t>艾滋病、梅毒、乙肝等。</a:t>
            </a:r>
            <a:endParaRPr lang="zh-CN" altLang="en-US" sz="2000" b="1" kern="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3" name="文本框 92">
            <a:extLst>
              <a:ext uri="{FF2B5EF4-FFF2-40B4-BE49-F238E27FC236}">
                <a16:creationId xmlns="" xmlns:a16="http://schemas.microsoft.com/office/drawing/2014/main" id="{C340928B-AB52-EE4F-9A7D-5399736D4F7E}"/>
              </a:ext>
            </a:extLst>
          </p:cNvPr>
          <p:cNvSpPr txBox="1"/>
          <p:nvPr/>
        </p:nvSpPr>
        <p:spPr>
          <a:xfrm rot="21172913">
            <a:off x="29830" y="143131"/>
            <a:ext cx="2650479"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传染病概述</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45" name="Oval 9"/>
          <p:cNvSpPr>
            <a:spLocks noChangeAspect="1" noChangeArrowheads="1"/>
          </p:cNvSpPr>
          <p:nvPr/>
        </p:nvSpPr>
        <p:spPr bwMode="auto">
          <a:xfrm>
            <a:off x="6563135" y="1366526"/>
            <a:ext cx="860425" cy="860425"/>
          </a:xfrm>
          <a:prstGeom prst="ellipse">
            <a:avLst/>
          </a:prstGeom>
          <a:solidFill>
            <a:schemeClr val="accent6">
              <a:lumMod val="75000"/>
            </a:schemeClr>
          </a:solidFill>
          <a:ln w="25400" cap="flat" cmpd="sng" algn="ctr">
            <a:noFill/>
            <a:prstDash val="solid"/>
            <a:miter lim="800000"/>
          </a:ln>
          <a:effectLst>
            <a:outerShdw blurRad="254000" dist="152400" dir="2700000" algn="tl" rotWithShape="0">
              <a:prstClr val="black">
                <a:alpha val="60000"/>
              </a:prstClr>
            </a:outerShdw>
          </a:effectLst>
        </p:spPr>
        <p:txBody>
          <a:bodyPr rtlCol="0" anchor="ctr"/>
          <a:lstStyle/>
          <a:p>
            <a:pPr algn="ctr"/>
            <a:r>
              <a:rPr lang="en-US" altLang="zh-CN" sz="2800" kern="0" dirty="0" smtClean="0">
                <a:solidFill>
                  <a:prstClr val="white"/>
                </a:solidFill>
                <a:latin typeface="Calibri" panose="020F0502020204030204"/>
                <a:ea typeface="宋体" panose="02010600030101010101" pitchFamily="2" charset="-122"/>
              </a:rPr>
              <a:t>04</a:t>
            </a:r>
            <a:endParaRPr lang="zh-CN" altLang="en-US" sz="2800" kern="0" dirty="0">
              <a:solidFill>
                <a:prstClr val="white"/>
              </a:solidFill>
              <a:latin typeface="Calibri" panose="020F0502020204030204"/>
              <a:ea typeface="宋体" panose="02010600030101010101" pitchFamily="2" charset="-122"/>
            </a:endParaRPr>
          </a:p>
        </p:txBody>
      </p:sp>
      <p:sp>
        <p:nvSpPr>
          <p:cNvPr id="46" name="Freeform 8"/>
          <p:cNvSpPr>
            <a:spLocks noChangeAspect="1"/>
          </p:cNvSpPr>
          <p:nvPr/>
        </p:nvSpPr>
        <p:spPr bwMode="auto">
          <a:xfrm>
            <a:off x="7031310" y="2180760"/>
            <a:ext cx="0" cy="717550"/>
          </a:xfrm>
          <a:custGeom>
            <a:avLst/>
            <a:gdLst>
              <a:gd name="T0" fmla="*/ 0 h 1974"/>
              <a:gd name="T1" fmla="*/ 1974 h 1974"/>
            </a:gdLst>
            <a:ahLst/>
            <a:cxnLst>
              <a:cxn ang="0">
                <a:pos x="0" y="T0"/>
              </a:cxn>
              <a:cxn ang="0">
                <a:pos x="0" y="T1"/>
              </a:cxn>
            </a:cxnLst>
            <a:rect l="0" t="0" r="r" b="b"/>
            <a:pathLst>
              <a:path h="1974">
                <a:moveTo>
                  <a:pt x="0" y="0"/>
                </a:moveTo>
                <a:cubicBezTo>
                  <a:pt x="0" y="1974"/>
                  <a:pt x="0" y="1974"/>
                  <a:pt x="0" y="1974"/>
                </a:cubicBezTo>
              </a:path>
            </a:pathLst>
          </a:custGeom>
          <a:solidFill>
            <a:schemeClr val="accent3"/>
          </a:solidFill>
          <a:ln w="25400" cap="flat">
            <a:solidFill>
              <a:schemeClr val="accent6"/>
            </a:solidFill>
            <a:prstDash val="solid"/>
            <a:miter lim="800000"/>
          </a:ln>
          <a:extLst/>
        </p:spPr>
        <p:txBody>
          <a:bodyPr vert="horz" wrap="square" lIns="91440" tIns="45720" rIns="91440" bIns="45720" numCol="1" anchor="t" anchorCtr="0" compatLnSpc="1"/>
          <a:lstStyle/>
          <a:p>
            <a:endParaRPr lang="zh-CN" altLang="en-US"/>
          </a:p>
        </p:txBody>
      </p:sp>
      <p:sp>
        <p:nvSpPr>
          <p:cNvPr id="47" name="Freeform 8"/>
          <p:cNvSpPr>
            <a:spLocks noChangeAspect="1"/>
          </p:cNvSpPr>
          <p:nvPr/>
        </p:nvSpPr>
        <p:spPr bwMode="auto">
          <a:xfrm>
            <a:off x="8952106" y="2226951"/>
            <a:ext cx="0" cy="717550"/>
          </a:xfrm>
          <a:custGeom>
            <a:avLst/>
            <a:gdLst>
              <a:gd name="T0" fmla="*/ 0 h 1974"/>
              <a:gd name="T1" fmla="*/ 1974 h 1974"/>
            </a:gdLst>
            <a:ahLst/>
            <a:cxnLst>
              <a:cxn ang="0">
                <a:pos x="0" y="T0"/>
              </a:cxn>
              <a:cxn ang="0">
                <a:pos x="0" y="T1"/>
              </a:cxn>
            </a:cxnLst>
            <a:rect l="0" t="0" r="r" b="b"/>
            <a:pathLst>
              <a:path h="1974">
                <a:moveTo>
                  <a:pt x="0" y="0"/>
                </a:moveTo>
                <a:cubicBezTo>
                  <a:pt x="0" y="1974"/>
                  <a:pt x="0" y="1974"/>
                  <a:pt x="0" y="1974"/>
                </a:cubicBezTo>
              </a:path>
            </a:pathLst>
          </a:custGeom>
          <a:noFill/>
          <a:ln w="25400" cap="flat">
            <a:solidFill>
              <a:schemeClr val="accent3">
                <a:lumMod val="7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9" name="文本框 51"/>
          <p:cNvSpPr txBox="1"/>
          <p:nvPr/>
        </p:nvSpPr>
        <p:spPr>
          <a:xfrm>
            <a:off x="6289166" y="2883362"/>
            <a:ext cx="1723549" cy="461665"/>
          </a:xfrm>
          <a:prstGeom prst="rect">
            <a:avLst/>
          </a:prstGeom>
          <a:noFill/>
        </p:spPr>
        <p:txBody>
          <a:bodyPr wrap="square" rtlCol="0">
            <a:spAutoFit/>
          </a:bodyPr>
          <a:lstStyle/>
          <a:p>
            <a:r>
              <a:rPr lang="zh-CN" altLang="en-US" sz="2400" b="1" dirty="0" smtClean="0">
                <a:solidFill>
                  <a:schemeClr val="accent6">
                    <a:lumMod val="75000"/>
                  </a:schemeClr>
                </a:solidFill>
                <a:latin typeface="Microsoft YaHei" panose="020B0503020204020204" pitchFamily="34" charset="-122"/>
                <a:ea typeface="Microsoft YaHei" panose="020B0503020204020204" pitchFamily="34" charset="-122"/>
                <a:cs typeface="Times New Roman" panose="02020603050405020304" pitchFamily="18" charset="0"/>
              </a:rPr>
              <a:t>接触性传播</a:t>
            </a:r>
            <a:endParaRPr lang="zh-CN" altLang="en-US" sz="2400" b="1" dirty="0">
              <a:solidFill>
                <a:schemeClr val="accent6">
                  <a:lumMod val="75000"/>
                </a:schemeClr>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33" name="矩形 32"/>
          <p:cNvSpPr/>
          <p:nvPr/>
        </p:nvSpPr>
        <p:spPr>
          <a:xfrm>
            <a:off x="8012714" y="3692297"/>
            <a:ext cx="1682892" cy="1292662"/>
          </a:xfrm>
          <a:prstGeom prst="rect">
            <a:avLst/>
          </a:prstGeom>
        </p:spPr>
        <p:txBody>
          <a:bodyPr wrap="square">
            <a:spAutoFit/>
          </a:bodyPr>
          <a:lstStyle/>
          <a:p>
            <a:r>
              <a:rPr lang="zh-CN" altLang="en-US" sz="2000" b="1" dirty="0"/>
              <a:t>疟疾、埃博拉、登革热等。</a:t>
            </a:r>
            <a:r>
              <a:rPr lang="zh-CN" altLang="en-US" dirty="0"/>
              <a:t/>
            </a:r>
            <a:br>
              <a:rPr lang="zh-CN" altLang="en-US" dirty="0"/>
            </a:br>
            <a:endParaRPr lang="zh-CN" altLang="en-US" dirty="0"/>
          </a:p>
        </p:txBody>
      </p:sp>
      <p:sp>
        <p:nvSpPr>
          <p:cNvPr id="35" name="左大括号 34"/>
          <p:cNvSpPr/>
          <p:nvPr/>
        </p:nvSpPr>
        <p:spPr>
          <a:xfrm rot="16200000">
            <a:off x="5097412" y="1528101"/>
            <a:ext cx="581998" cy="7704854"/>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0" name="矩形 49"/>
          <p:cNvSpPr/>
          <p:nvPr/>
        </p:nvSpPr>
        <p:spPr>
          <a:xfrm>
            <a:off x="4755641" y="5788380"/>
            <a:ext cx="1832553" cy="584775"/>
          </a:xfrm>
          <a:prstGeom prst="rect">
            <a:avLst/>
          </a:prstGeom>
        </p:spPr>
        <p:txBody>
          <a:bodyPr wrap="none">
            <a:spAutoFit/>
          </a:bodyPr>
          <a:lstStyle/>
          <a:p>
            <a:r>
              <a:rPr lang="zh-CN" altLang="en-US" sz="3200" b="1" dirty="0"/>
              <a:t>水平</a:t>
            </a:r>
            <a:r>
              <a:rPr lang="zh-CN" altLang="en-US" sz="3200" b="1" dirty="0" smtClean="0"/>
              <a:t>传播</a:t>
            </a:r>
            <a:endParaRPr lang="zh-CN" altLang="en-US" sz="3200" dirty="0"/>
          </a:p>
        </p:txBody>
      </p:sp>
      <p:sp>
        <p:nvSpPr>
          <p:cNvPr id="51" name="矩形 50"/>
          <p:cNvSpPr/>
          <p:nvPr/>
        </p:nvSpPr>
        <p:spPr>
          <a:xfrm>
            <a:off x="9695606" y="5830114"/>
            <a:ext cx="1832553" cy="584775"/>
          </a:xfrm>
          <a:prstGeom prst="rect">
            <a:avLst/>
          </a:prstGeom>
        </p:spPr>
        <p:txBody>
          <a:bodyPr wrap="none">
            <a:spAutoFit/>
          </a:bodyPr>
          <a:lstStyle/>
          <a:p>
            <a:r>
              <a:rPr lang="zh-CN" altLang="en-US" sz="3200" b="1" dirty="0"/>
              <a:t>垂直</a:t>
            </a:r>
            <a:r>
              <a:rPr lang="zh-CN" altLang="en-US" sz="3200" b="1" dirty="0" smtClean="0"/>
              <a:t>传播</a:t>
            </a:r>
            <a:endParaRPr lang="zh-CN" altLang="en-US" sz="3200" dirty="0"/>
          </a:p>
        </p:txBody>
      </p:sp>
      <p:cxnSp>
        <p:nvCxnSpPr>
          <p:cNvPr id="53" name="直接箭头连接符 52"/>
          <p:cNvCxnSpPr/>
          <p:nvPr/>
        </p:nvCxnSpPr>
        <p:spPr>
          <a:xfrm>
            <a:off x="10812591" y="5258888"/>
            <a:ext cx="0" cy="57122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096413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9">
            <a:extLst>
              <a:ext uri="{FF2B5EF4-FFF2-40B4-BE49-F238E27FC236}">
                <a16:creationId xmlns="" xmlns:a16="http://schemas.microsoft.com/office/drawing/2014/main" id="{8BADC70B-FDF3-3E40-8F8D-8959087615D1}"/>
              </a:ext>
            </a:extLst>
          </p:cNvPr>
          <p:cNvSpPr>
            <a:spLocks noGrp="1"/>
          </p:cNvSpPr>
          <p:nvPr>
            <p:ph type="sldNum" sz="quarter" idx="12"/>
          </p:nvPr>
        </p:nvSpPr>
        <p:spPr>
          <a:xfrm>
            <a:off x="8610044" y="6358219"/>
            <a:ext cx="2742091" cy="364359"/>
          </a:xfrm>
        </p:spPr>
        <p:txBody>
          <a:bodyPr/>
          <a:lstStyle/>
          <a:p>
            <a:fld id="{2F34C2B8-B519-4620-9BF5-835074449E9C}" type="slidenum">
              <a:rPr lang="zh-CN" altLang="en-US" smtClean="0"/>
              <a:pPr/>
              <a:t>54</a:t>
            </a:fld>
            <a:endParaRPr lang="zh-CN" altLang="en-US" dirty="0"/>
          </a:p>
        </p:txBody>
      </p:sp>
      <p:sp>
        <p:nvSpPr>
          <p:cNvPr id="38" name="文本框 92">
            <a:extLst>
              <a:ext uri="{FF2B5EF4-FFF2-40B4-BE49-F238E27FC236}">
                <a16:creationId xmlns="" xmlns:a16="http://schemas.microsoft.com/office/drawing/2014/main" id="{C340928B-AB52-EE4F-9A7D-5399736D4F7E}"/>
              </a:ext>
            </a:extLst>
          </p:cNvPr>
          <p:cNvSpPr txBox="1"/>
          <p:nvPr/>
        </p:nvSpPr>
        <p:spPr>
          <a:xfrm rot="21172913">
            <a:off x="37829" y="131474"/>
            <a:ext cx="2644281" cy="66234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传染病预防</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5" name="Title 1">
            <a:extLst>
              <a:ext uri="{FF2B5EF4-FFF2-40B4-BE49-F238E27FC236}">
                <a16:creationId xmlns="" xmlns:a16="http://schemas.microsoft.com/office/drawing/2014/main" id="{F0C2730E-A8DE-8E45-87F7-AC087706B0F2}"/>
              </a:ext>
            </a:extLst>
          </p:cNvPr>
          <p:cNvSpPr txBox="1"/>
          <p:nvPr/>
        </p:nvSpPr>
        <p:spPr>
          <a:xfrm>
            <a:off x="2317293" y="1125538"/>
            <a:ext cx="7663796" cy="609684"/>
          </a:xfrm>
          <a:prstGeom prst="rect">
            <a:avLst/>
          </a:prstGeom>
        </p:spPr>
        <p:txBody>
          <a:bodyPr wrap="square" anchor="ctr" anchorCtr="0">
            <a:noAutofit/>
          </a:bodyPr>
          <a:lstStyle>
            <a:lvl1pPr algn="l" defTabSz="914400" rtl="0" eaLnBrk="1" latinLnBrk="0" hangingPunct="1">
              <a:lnSpc>
                <a:spcPct val="90000"/>
              </a:lnSpc>
              <a:spcBef>
                <a:spcPct val="0"/>
              </a:spcBef>
              <a:buNone/>
              <a:defRPr sz="4400" b="0" i="0" kern="1200">
                <a:solidFill>
                  <a:schemeClr val="bg1">
                    <a:lumMod val="50000"/>
                  </a:schemeClr>
                </a:solidFill>
                <a:latin typeface="Neris Thin" panose="00000300000000000000" pitchFamily="50" charset="0"/>
                <a:ea typeface="Gulim" pitchFamily="34" charset="-127"/>
                <a:cs typeface="+mj-cs"/>
              </a:defRPr>
            </a:lvl1pPr>
          </a:lstStyle>
          <a:p>
            <a:pPr algn="ctr">
              <a:lnSpc>
                <a:spcPct val="150000"/>
              </a:lnSpc>
            </a:pPr>
            <a:r>
              <a:rPr lang="zh-CN" altLang="en-US" sz="3200" b="1" dirty="0" smtClean="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rPr>
              <a:t>管理传染源</a:t>
            </a:r>
            <a:endParaRPr lang="zh-CN" altLang="en-US" sz="3200" b="1" dirty="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 xmlns:a16="http://schemas.microsoft.com/office/drawing/2014/main" id="{C288A6CF-0162-D94E-904E-8EDBC6F3CCBA}"/>
              </a:ext>
            </a:extLst>
          </p:cNvPr>
          <p:cNvSpPr txBox="1"/>
          <p:nvPr/>
        </p:nvSpPr>
        <p:spPr>
          <a:xfrm>
            <a:off x="3502918" y="2321636"/>
            <a:ext cx="8280920" cy="3970318"/>
          </a:xfrm>
          <a:prstGeom prst="rect">
            <a:avLst/>
          </a:prstGeom>
          <a:noFill/>
        </p:spPr>
        <p:txBody>
          <a:bodyPr wrap="square" rtlCol="0">
            <a:spAutoFit/>
          </a:bodyPr>
          <a:lstStyle/>
          <a:p>
            <a:pPr marL="342900" indent="-342900">
              <a:lnSpc>
                <a:spcPct val="150000"/>
              </a:lnSpc>
              <a:buFont typeface="Wingdings" pitchFamily="2" charset="2"/>
              <a:buChar char="Ø"/>
            </a:pPr>
            <a:r>
              <a:rPr lang="zh-CN" altLang="en-US" sz="2800" b="1" dirty="0"/>
              <a:t>甲类</a:t>
            </a:r>
            <a:r>
              <a:rPr lang="en-US" altLang="zh-CN" sz="2800" b="1" dirty="0"/>
              <a:t>2</a:t>
            </a:r>
            <a:r>
              <a:rPr lang="zh-CN" altLang="en-US" sz="2800" b="1" dirty="0"/>
              <a:t>种：</a:t>
            </a:r>
            <a:r>
              <a:rPr lang="zh-CN" altLang="en-US" sz="2800" dirty="0"/>
              <a:t>鼠疫、霍乱，</a:t>
            </a:r>
            <a:r>
              <a:rPr lang="zh-CN" altLang="en-US" sz="2800" dirty="0">
                <a:solidFill>
                  <a:srgbClr val="FF0000"/>
                </a:solidFill>
              </a:rPr>
              <a:t>强制</a:t>
            </a:r>
            <a:r>
              <a:rPr lang="zh-CN" altLang="en-US" sz="2800" dirty="0" smtClean="0">
                <a:solidFill>
                  <a:srgbClr val="FF0000"/>
                </a:solidFill>
              </a:rPr>
              <a:t>管理</a:t>
            </a:r>
            <a:endParaRPr lang="en-US" altLang="zh-CN" sz="2800" dirty="0" smtClean="0">
              <a:solidFill>
                <a:srgbClr val="FF0000"/>
              </a:solidFill>
            </a:endParaRPr>
          </a:p>
          <a:p>
            <a:pPr marL="342900" indent="-342900">
              <a:lnSpc>
                <a:spcPct val="150000"/>
              </a:lnSpc>
              <a:buFont typeface="Wingdings" pitchFamily="2" charset="2"/>
              <a:buChar char="Ø"/>
            </a:pPr>
            <a:r>
              <a:rPr lang="zh-CN" altLang="en-US" sz="2800" b="1" dirty="0"/>
              <a:t>乙类</a:t>
            </a:r>
            <a:r>
              <a:rPr lang="en-US" altLang="zh-CN" sz="2800" b="1" dirty="0"/>
              <a:t>26</a:t>
            </a:r>
            <a:r>
              <a:rPr lang="zh-CN" altLang="en-US" sz="2800" b="1" dirty="0"/>
              <a:t>种：</a:t>
            </a:r>
            <a:r>
              <a:rPr lang="zh-CN" altLang="en-US" sz="2800" dirty="0"/>
              <a:t>传染性非典型</a:t>
            </a:r>
            <a:r>
              <a:rPr lang="zh-CN" altLang="en-US" sz="2800" dirty="0" smtClean="0"/>
              <a:t>肺炎、肝炎</a:t>
            </a:r>
            <a:r>
              <a:rPr lang="zh-CN" altLang="en-US" sz="2800" dirty="0" smtClean="0"/>
              <a:t>、痢疾、</a:t>
            </a:r>
            <a:endParaRPr lang="en-US" altLang="zh-CN" sz="2800" dirty="0" smtClean="0"/>
          </a:p>
          <a:p>
            <a:pPr>
              <a:lnSpc>
                <a:spcPct val="150000"/>
              </a:lnSpc>
            </a:pPr>
            <a:r>
              <a:rPr lang="zh-CN" altLang="en-US" sz="2800" dirty="0" smtClean="0"/>
              <a:t>                       肺结核</a:t>
            </a:r>
            <a:r>
              <a:rPr lang="zh-CN" altLang="en-US" sz="2800" dirty="0"/>
              <a:t>、狂犬病、艾滋病等，</a:t>
            </a:r>
            <a:r>
              <a:rPr lang="zh-CN" altLang="en-US" sz="2800" dirty="0">
                <a:solidFill>
                  <a:srgbClr val="FF0000"/>
                </a:solidFill>
              </a:rPr>
              <a:t>严格</a:t>
            </a:r>
            <a:r>
              <a:rPr lang="zh-CN" altLang="en-US" sz="2800" dirty="0" smtClean="0">
                <a:solidFill>
                  <a:srgbClr val="FF0000"/>
                </a:solidFill>
              </a:rPr>
              <a:t>管理</a:t>
            </a:r>
            <a:endParaRPr lang="en-US" altLang="zh-CN" sz="2800" dirty="0" smtClean="0">
              <a:solidFill>
                <a:srgbClr val="FF0000"/>
              </a:solidFill>
            </a:endParaRPr>
          </a:p>
          <a:p>
            <a:pPr>
              <a:lnSpc>
                <a:spcPct val="150000"/>
              </a:lnSpc>
            </a:pPr>
            <a:r>
              <a:rPr kumimoji="1" lang="zh-CN" altLang="en-US" sz="2800" dirty="0" smtClean="0"/>
              <a:t>                       可以</a:t>
            </a:r>
            <a:r>
              <a:rPr kumimoji="1" lang="zh-CN" altLang="en-US" sz="2800" dirty="0"/>
              <a:t>造成疾病的</a:t>
            </a:r>
            <a:r>
              <a:rPr kumimoji="1" lang="zh-CN" altLang="en-US" sz="2800" dirty="0">
                <a:solidFill>
                  <a:srgbClr val="FF0000"/>
                </a:solidFill>
              </a:rPr>
              <a:t>流行或</a:t>
            </a:r>
            <a:r>
              <a:rPr kumimoji="1" lang="zh-CN" altLang="en-US" sz="2800" dirty="0" smtClean="0">
                <a:solidFill>
                  <a:srgbClr val="FF0000"/>
                </a:solidFill>
              </a:rPr>
              <a:t>爆发</a:t>
            </a:r>
            <a:endParaRPr kumimoji="1" lang="en-US" altLang="zh-CN" sz="2800" dirty="0" smtClean="0">
              <a:solidFill>
                <a:srgbClr val="FF0000"/>
              </a:solidFill>
            </a:endParaRPr>
          </a:p>
          <a:p>
            <a:pPr>
              <a:lnSpc>
                <a:spcPct val="150000"/>
              </a:lnSpc>
            </a:pPr>
            <a:r>
              <a:rPr lang="zh-CN" altLang="en-US" sz="2800" b="1" dirty="0" smtClean="0"/>
              <a:t>丙</a:t>
            </a:r>
            <a:r>
              <a:rPr lang="zh-CN" altLang="en-US" sz="2800" b="1" dirty="0"/>
              <a:t>类</a:t>
            </a:r>
            <a:r>
              <a:rPr lang="en-US" altLang="zh-CN" sz="2800" b="1" dirty="0"/>
              <a:t>11</a:t>
            </a:r>
            <a:r>
              <a:rPr lang="zh-CN" altLang="en-US" sz="2800" b="1" dirty="0"/>
              <a:t>种：</a:t>
            </a:r>
            <a:r>
              <a:rPr lang="zh-CN" altLang="en-US" sz="2800" dirty="0"/>
              <a:t>流感、腮腺炎、感染性腹泻</a:t>
            </a:r>
            <a:r>
              <a:rPr lang="zh-CN" altLang="en-US" sz="2800" dirty="0" smtClean="0"/>
              <a:t>、</a:t>
            </a:r>
            <a:endParaRPr lang="en-US" altLang="zh-CN" sz="2800" dirty="0" smtClean="0"/>
          </a:p>
          <a:p>
            <a:pPr>
              <a:lnSpc>
                <a:spcPct val="150000"/>
              </a:lnSpc>
            </a:pPr>
            <a:r>
              <a:rPr lang="en-US" altLang="zh-CN" sz="2800" dirty="0"/>
              <a:t> </a:t>
            </a:r>
            <a:r>
              <a:rPr lang="en-US" altLang="zh-CN" sz="2800" dirty="0" smtClean="0"/>
              <a:t>                     </a:t>
            </a:r>
            <a:r>
              <a:rPr lang="zh-CN" altLang="en-US" sz="2800" dirty="0" smtClean="0"/>
              <a:t>出</a:t>
            </a:r>
            <a:r>
              <a:rPr lang="zh-CN" altLang="en-US" sz="2800" dirty="0"/>
              <a:t>血性结膜炎、水痘等，</a:t>
            </a:r>
            <a:r>
              <a:rPr lang="zh-CN" altLang="en-US" sz="2800" dirty="0">
                <a:solidFill>
                  <a:srgbClr val="FF0000"/>
                </a:solidFill>
              </a:rPr>
              <a:t>监测管理</a:t>
            </a:r>
            <a:endParaRPr kumimoji="1" lang="en-US" altLang="zh-CN" sz="2800" dirty="0">
              <a:latin typeface="Microsoft YaHei" panose="020B0503020204020204" pitchFamily="34" charset="-122"/>
              <a:ea typeface="Microsoft YaHei" panose="020B0503020204020204" pitchFamily="34" charset="-122"/>
            </a:endParaRPr>
          </a:p>
        </p:txBody>
      </p:sp>
      <p:pic>
        <p:nvPicPr>
          <p:cNvPr id="7" name="图片 4" descr="u=2965183685,1954517445&amp;fm=27&amp;gp=0"/>
          <p:cNvPicPr>
            <a:picLocks noChangeAspect="1"/>
          </p:cNvPicPr>
          <p:nvPr/>
        </p:nvPicPr>
        <p:blipFill>
          <a:blip r:embed="rId3" cstate="print">
            <a:clrChange>
              <a:clrFrom>
                <a:srgbClr val="FFFFFF"/>
              </a:clrFrom>
              <a:clrTo>
                <a:srgbClr val="FFFFFF">
                  <a:alpha val="0"/>
                </a:srgbClr>
              </a:clrTo>
            </a:clrChange>
          </a:blip>
          <a:stretch>
            <a:fillRect/>
          </a:stretch>
        </p:blipFill>
        <p:spPr>
          <a:xfrm>
            <a:off x="406574" y="2249265"/>
            <a:ext cx="2894330" cy="2687955"/>
          </a:xfrm>
          <a:prstGeom prst="rect">
            <a:avLst/>
          </a:prstGeom>
          <a:noFill/>
          <a:ln w="9525">
            <a:noFill/>
          </a:ln>
        </p:spPr>
      </p:pic>
    </p:spTree>
    <p:extLst>
      <p:ext uri="{BB962C8B-B14F-4D97-AF65-F5344CB8AC3E}">
        <p14:creationId xmlns:p14="http://schemas.microsoft.com/office/powerpoint/2010/main" val="1403454494"/>
      </p:ext>
    </p:extLst>
  </p:cSld>
  <p:clrMapOvr>
    <a:masterClrMapping/>
  </p:clrMapOvr>
  <p:transition spd="slow" advTm="4000">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9">
            <a:extLst>
              <a:ext uri="{FF2B5EF4-FFF2-40B4-BE49-F238E27FC236}">
                <a16:creationId xmlns="" xmlns:a16="http://schemas.microsoft.com/office/drawing/2014/main" id="{8BADC70B-FDF3-3E40-8F8D-8959087615D1}"/>
              </a:ext>
            </a:extLst>
          </p:cNvPr>
          <p:cNvSpPr>
            <a:spLocks noGrp="1"/>
          </p:cNvSpPr>
          <p:nvPr>
            <p:ph type="sldNum" sz="quarter" idx="12"/>
          </p:nvPr>
        </p:nvSpPr>
        <p:spPr>
          <a:xfrm>
            <a:off x="8610044" y="6358219"/>
            <a:ext cx="2742091" cy="364359"/>
          </a:xfrm>
        </p:spPr>
        <p:txBody>
          <a:bodyPr/>
          <a:lstStyle/>
          <a:p>
            <a:fld id="{2F34C2B8-B519-4620-9BF5-835074449E9C}" type="slidenum">
              <a:rPr lang="zh-CN" altLang="en-US" smtClean="0"/>
              <a:pPr/>
              <a:t>55</a:t>
            </a:fld>
            <a:endParaRPr lang="zh-CN" altLang="en-US" dirty="0"/>
          </a:p>
        </p:txBody>
      </p:sp>
      <p:sp>
        <p:nvSpPr>
          <p:cNvPr id="38" name="文本框 92">
            <a:extLst>
              <a:ext uri="{FF2B5EF4-FFF2-40B4-BE49-F238E27FC236}">
                <a16:creationId xmlns="" xmlns:a16="http://schemas.microsoft.com/office/drawing/2014/main" id="{C340928B-AB52-EE4F-9A7D-5399736D4F7E}"/>
              </a:ext>
            </a:extLst>
          </p:cNvPr>
          <p:cNvSpPr txBox="1"/>
          <p:nvPr/>
        </p:nvSpPr>
        <p:spPr>
          <a:xfrm rot="21172913">
            <a:off x="37829" y="131474"/>
            <a:ext cx="2644281" cy="66234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传染病预防</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5" name="Title 1">
            <a:extLst>
              <a:ext uri="{FF2B5EF4-FFF2-40B4-BE49-F238E27FC236}">
                <a16:creationId xmlns="" xmlns:a16="http://schemas.microsoft.com/office/drawing/2014/main" id="{F0C2730E-A8DE-8E45-87F7-AC087706B0F2}"/>
              </a:ext>
            </a:extLst>
          </p:cNvPr>
          <p:cNvSpPr txBox="1"/>
          <p:nvPr/>
        </p:nvSpPr>
        <p:spPr>
          <a:xfrm>
            <a:off x="2317293" y="1125538"/>
            <a:ext cx="7663796" cy="609684"/>
          </a:xfrm>
          <a:prstGeom prst="rect">
            <a:avLst/>
          </a:prstGeom>
        </p:spPr>
        <p:txBody>
          <a:bodyPr wrap="square" anchor="ctr" anchorCtr="0">
            <a:noAutofit/>
          </a:bodyPr>
          <a:lstStyle>
            <a:lvl1pPr algn="l" defTabSz="914400" rtl="0" eaLnBrk="1" latinLnBrk="0" hangingPunct="1">
              <a:lnSpc>
                <a:spcPct val="90000"/>
              </a:lnSpc>
              <a:spcBef>
                <a:spcPct val="0"/>
              </a:spcBef>
              <a:buNone/>
              <a:defRPr sz="4400" b="0" i="0" kern="1200">
                <a:solidFill>
                  <a:schemeClr val="bg1">
                    <a:lumMod val="50000"/>
                  </a:schemeClr>
                </a:solidFill>
                <a:latin typeface="Neris Thin" panose="00000300000000000000" pitchFamily="50" charset="0"/>
                <a:ea typeface="Gulim" pitchFamily="34" charset="-127"/>
                <a:cs typeface="+mj-cs"/>
              </a:defRPr>
            </a:lvl1pPr>
          </a:lstStyle>
          <a:p>
            <a:pPr algn="ctr">
              <a:lnSpc>
                <a:spcPct val="150000"/>
              </a:lnSpc>
            </a:pPr>
            <a:r>
              <a:rPr lang="zh-CN" altLang="en-US" sz="3200" b="1" dirty="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rPr>
              <a:t>切断</a:t>
            </a:r>
            <a:r>
              <a:rPr lang="zh-CN" altLang="en-US" sz="3200" b="1" dirty="0" smtClean="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rPr>
              <a:t>传染源</a:t>
            </a:r>
            <a:endParaRPr lang="zh-CN" altLang="en-US" sz="3200" b="1" dirty="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 xmlns:a16="http://schemas.microsoft.com/office/drawing/2014/main" id="{C288A6CF-0162-D94E-904E-8EDBC6F3CCBA}"/>
              </a:ext>
            </a:extLst>
          </p:cNvPr>
          <p:cNvSpPr txBox="1"/>
          <p:nvPr/>
        </p:nvSpPr>
        <p:spPr>
          <a:xfrm>
            <a:off x="295029" y="1416493"/>
            <a:ext cx="11377264" cy="5078313"/>
          </a:xfrm>
          <a:prstGeom prst="rect">
            <a:avLst/>
          </a:prstGeom>
          <a:noFill/>
        </p:spPr>
        <p:txBody>
          <a:bodyPr wrap="square" rtlCol="0">
            <a:spAutoFit/>
          </a:bodyPr>
          <a:lstStyle/>
          <a:p>
            <a:pPr marL="342900" indent="-342900">
              <a:lnSpc>
                <a:spcPct val="150000"/>
              </a:lnSpc>
              <a:buFont typeface="Wingdings" pitchFamily="2" charset="2"/>
              <a:buChar char="Ø"/>
            </a:pPr>
            <a:r>
              <a:rPr lang="zh-CN" altLang="en-US" sz="2400" dirty="0">
                <a:solidFill>
                  <a:srgbClr val="FF0000"/>
                </a:solidFill>
              </a:rPr>
              <a:t>消毒</a:t>
            </a:r>
            <a:r>
              <a:rPr lang="zh-CN" altLang="en-US" sz="2400" dirty="0"/>
              <a:t>是切断传播途径的重要措施。</a:t>
            </a:r>
            <a:r>
              <a:rPr lang="en-US" altLang="zh-CN" sz="2400" dirty="0"/>
              <a:t/>
            </a:r>
            <a:br>
              <a:rPr lang="en-US" altLang="zh-CN" sz="2400" dirty="0"/>
            </a:br>
            <a:r>
              <a:rPr lang="zh-CN" altLang="en-US" sz="2400" dirty="0"/>
              <a:t>➣日光消毒法（紫外线消毒）：</a:t>
            </a:r>
            <a:r>
              <a:rPr lang="en-US" altLang="zh-CN" sz="2400" dirty="0"/>
              <a:t/>
            </a:r>
            <a:br>
              <a:rPr lang="en-US" altLang="zh-CN" sz="2400" dirty="0"/>
            </a:br>
            <a:r>
              <a:rPr lang="en-US" altLang="zh-CN" sz="2400" dirty="0" smtClean="0"/>
              <a:t>                       </a:t>
            </a:r>
            <a:r>
              <a:rPr lang="zh-CN" altLang="en-US" sz="2400" dirty="0" smtClean="0"/>
              <a:t>衣服</a:t>
            </a:r>
            <a:r>
              <a:rPr lang="zh-CN" altLang="en-US" sz="2400" dirty="0"/>
              <a:t>、被褥、床单阳光下晒晾</a:t>
            </a:r>
            <a:r>
              <a:rPr lang="en-US" altLang="zh-CN" sz="2400" dirty="0"/>
              <a:t>1</a:t>
            </a:r>
            <a:r>
              <a:rPr lang="en-US" altLang="en-US" sz="2400" dirty="0"/>
              <a:t>～</a:t>
            </a:r>
            <a:r>
              <a:rPr lang="en-US" altLang="zh-CN" sz="2400" dirty="0"/>
              <a:t>2</a:t>
            </a:r>
            <a:r>
              <a:rPr lang="zh-CN" altLang="en-US" sz="2400" dirty="0"/>
              <a:t>小时。</a:t>
            </a:r>
            <a:br>
              <a:rPr lang="zh-CN" altLang="en-US" sz="2400" dirty="0"/>
            </a:br>
            <a:r>
              <a:rPr lang="zh-CN" altLang="en-US" sz="2400" dirty="0"/>
              <a:t>➣空气消毒法</a:t>
            </a:r>
            <a:r>
              <a:rPr lang="en-US" altLang="zh-CN" sz="2400" dirty="0"/>
              <a:t>:</a:t>
            </a:r>
            <a:br>
              <a:rPr lang="en-US" altLang="zh-CN" sz="2400" dirty="0"/>
            </a:br>
            <a:r>
              <a:rPr lang="en-US" altLang="zh-CN" sz="2400" dirty="0" smtClean="0"/>
              <a:t>                       </a:t>
            </a:r>
            <a:r>
              <a:rPr lang="zh-CN" altLang="en-US" sz="2400" dirty="0" smtClean="0"/>
              <a:t>流行</a:t>
            </a:r>
            <a:r>
              <a:rPr lang="zh-CN" altLang="en-US" sz="2400" dirty="0"/>
              <a:t>季节喷洒消毒液；室内定期开门、开窗通风</a:t>
            </a:r>
            <a:r>
              <a:rPr lang="zh-CN" altLang="en-US" sz="2400" dirty="0" smtClean="0"/>
              <a:t>。</a:t>
            </a:r>
            <a:endParaRPr lang="en-US" altLang="zh-CN" sz="2400" dirty="0" smtClean="0"/>
          </a:p>
          <a:p>
            <a:pPr marL="342900" indent="-342900">
              <a:lnSpc>
                <a:spcPct val="150000"/>
              </a:lnSpc>
              <a:buFont typeface="Wingdings" pitchFamily="2" charset="2"/>
              <a:buChar char="Ø"/>
            </a:pPr>
            <a:r>
              <a:rPr lang="zh-CN" altLang="en-US" sz="2400" b="1" dirty="0"/>
              <a:t>➣</a:t>
            </a:r>
            <a:r>
              <a:rPr lang="zh-CN" altLang="en-US" sz="2400" dirty="0"/>
              <a:t>煮沸消毒法：</a:t>
            </a:r>
            <a:r>
              <a:rPr lang="en-US" altLang="zh-CN" sz="2400" b="1" dirty="0"/>
              <a:t/>
            </a:r>
            <a:br>
              <a:rPr lang="en-US" altLang="zh-CN" sz="2400" b="1" dirty="0"/>
            </a:br>
            <a:r>
              <a:rPr lang="zh-CN" altLang="en-US" sz="2400" b="1" dirty="0"/>
              <a:t>  </a:t>
            </a:r>
            <a:r>
              <a:rPr lang="zh-CN" altLang="en-US" sz="2400" b="1" dirty="0" smtClean="0"/>
              <a:t>                     </a:t>
            </a:r>
            <a:r>
              <a:rPr lang="zh-CN" altLang="en-US" sz="2400" dirty="0" smtClean="0"/>
              <a:t>将</a:t>
            </a:r>
            <a:r>
              <a:rPr lang="zh-CN" altLang="en-US" sz="2400" dirty="0"/>
              <a:t>碗筷等餐具及衣物、床单等放入水中，煮沸后持续２０～３０分钟。 </a:t>
            </a:r>
            <a:r>
              <a:rPr lang="zh-CN" altLang="en-US" sz="2400" b="1" dirty="0"/>
              <a:t/>
            </a:r>
            <a:br>
              <a:rPr lang="zh-CN" altLang="en-US" sz="2400" b="1" dirty="0"/>
            </a:br>
            <a:r>
              <a:rPr lang="zh-CN" altLang="en-US" sz="2400" b="1" dirty="0"/>
              <a:t>➣</a:t>
            </a:r>
            <a:r>
              <a:rPr lang="zh-CN" altLang="en-US" sz="2400" dirty="0"/>
              <a:t>洗涤消毒法</a:t>
            </a:r>
            <a:r>
              <a:rPr lang="zh-CN" altLang="en-US" sz="2400" dirty="0" smtClean="0"/>
              <a:t>：</a:t>
            </a:r>
            <a:r>
              <a:rPr lang="zh-CN" altLang="en-US" sz="2400" b="1" dirty="0" smtClean="0"/>
              <a:t>                       </a:t>
            </a:r>
            <a:r>
              <a:rPr lang="zh-CN" altLang="en-US" sz="2400" dirty="0" smtClean="0"/>
              <a:t>用</a:t>
            </a:r>
            <a:r>
              <a:rPr lang="zh-CN" altLang="en-US" sz="2400" dirty="0"/>
              <a:t>流动水洗手，全程时间不少于</a:t>
            </a:r>
            <a:r>
              <a:rPr lang="en-US" altLang="zh-CN" sz="2400" dirty="0"/>
              <a:t>15</a:t>
            </a:r>
            <a:r>
              <a:rPr lang="zh-CN" altLang="en-US" sz="2400" dirty="0"/>
              <a:t>～</a:t>
            </a:r>
            <a:r>
              <a:rPr lang="en-US" altLang="zh-CN" sz="2400" dirty="0"/>
              <a:t>30</a:t>
            </a:r>
            <a:r>
              <a:rPr lang="zh-CN" altLang="en-US" sz="2400" dirty="0"/>
              <a:t>秒。 </a:t>
            </a:r>
            <a:r>
              <a:rPr lang="zh-CN" altLang="en-US" sz="2400" b="1" dirty="0"/>
              <a:t/>
            </a:r>
            <a:br>
              <a:rPr lang="zh-CN" altLang="en-US" sz="2400" b="1" dirty="0"/>
            </a:br>
            <a:r>
              <a:rPr lang="zh-CN" altLang="en-US" sz="2400" b="1" dirty="0"/>
              <a:t>➣</a:t>
            </a:r>
            <a:r>
              <a:rPr lang="zh-CN" altLang="en-US" sz="2400" dirty="0"/>
              <a:t>浸泡消毒法</a:t>
            </a:r>
            <a:r>
              <a:rPr lang="zh-CN" altLang="en-US" sz="2400" dirty="0" smtClean="0"/>
              <a:t>：</a:t>
            </a:r>
            <a:r>
              <a:rPr lang="zh-CN" altLang="en-US" sz="2400" b="1" dirty="0" smtClean="0"/>
              <a:t>                       </a:t>
            </a:r>
            <a:r>
              <a:rPr lang="zh-CN" altLang="en-US" sz="2400" dirty="0"/>
              <a:t>可用高锰酸钾溶液、过氧乙酸溶液及</a:t>
            </a:r>
            <a:r>
              <a:rPr lang="en-US" altLang="zh-CN" sz="2400" dirty="0"/>
              <a:t>84</a:t>
            </a:r>
            <a:r>
              <a:rPr lang="zh-CN" altLang="en-US" sz="2400" dirty="0"/>
              <a:t>消毒液等。</a:t>
            </a:r>
            <a:endParaRPr kumimoji="1" lang="en-US" altLang="zh-CN" sz="2400" dirty="0">
              <a:latin typeface="Microsoft YaHei" panose="020B0503020204020204" pitchFamily="34" charset="-122"/>
              <a:ea typeface="Microsoft YaHei" panose="020B0503020204020204" pitchFamily="34"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18815" y="955104"/>
            <a:ext cx="3924548" cy="2618744"/>
          </a:xfrm>
          <a:prstGeom prst="rect">
            <a:avLst/>
          </a:prstGeom>
        </p:spPr>
      </p:pic>
    </p:spTree>
    <p:extLst>
      <p:ext uri="{BB962C8B-B14F-4D97-AF65-F5344CB8AC3E}">
        <p14:creationId xmlns:p14="http://schemas.microsoft.com/office/powerpoint/2010/main" val="3547009839"/>
      </p:ext>
    </p:extLst>
  </p:cSld>
  <p:clrMapOvr>
    <a:masterClrMapping/>
  </p:clrMapOvr>
  <p:transition spd="slow" advTm="4000">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9">
            <a:extLst>
              <a:ext uri="{FF2B5EF4-FFF2-40B4-BE49-F238E27FC236}">
                <a16:creationId xmlns="" xmlns:a16="http://schemas.microsoft.com/office/drawing/2014/main" id="{8BADC70B-FDF3-3E40-8F8D-8959087615D1}"/>
              </a:ext>
            </a:extLst>
          </p:cNvPr>
          <p:cNvSpPr>
            <a:spLocks noGrp="1"/>
          </p:cNvSpPr>
          <p:nvPr>
            <p:ph type="sldNum" sz="quarter" idx="12"/>
          </p:nvPr>
        </p:nvSpPr>
        <p:spPr>
          <a:xfrm>
            <a:off x="8610044" y="6358219"/>
            <a:ext cx="2742091" cy="364359"/>
          </a:xfrm>
        </p:spPr>
        <p:txBody>
          <a:bodyPr/>
          <a:lstStyle/>
          <a:p>
            <a:fld id="{2F34C2B8-B519-4620-9BF5-835074449E9C}" type="slidenum">
              <a:rPr lang="zh-CN" altLang="en-US" smtClean="0"/>
              <a:pPr/>
              <a:t>56</a:t>
            </a:fld>
            <a:endParaRPr lang="zh-CN" altLang="en-US" dirty="0"/>
          </a:p>
        </p:txBody>
      </p:sp>
      <p:sp>
        <p:nvSpPr>
          <p:cNvPr id="38" name="文本框 92">
            <a:extLst>
              <a:ext uri="{FF2B5EF4-FFF2-40B4-BE49-F238E27FC236}">
                <a16:creationId xmlns="" xmlns:a16="http://schemas.microsoft.com/office/drawing/2014/main" id="{C340928B-AB52-EE4F-9A7D-5399736D4F7E}"/>
              </a:ext>
            </a:extLst>
          </p:cNvPr>
          <p:cNvSpPr txBox="1"/>
          <p:nvPr/>
        </p:nvSpPr>
        <p:spPr>
          <a:xfrm rot="21172913">
            <a:off x="37829" y="131474"/>
            <a:ext cx="2644281" cy="66234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传染病预防</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5" name="Title 1">
            <a:extLst>
              <a:ext uri="{FF2B5EF4-FFF2-40B4-BE49-F238E27FC236}">
                <a16:creationId xmlns="" xmlns:a16="http://schemas.microsoft.com/office/drawing/2014/main" id="{F0C2730E-A8DE-8E45-87F7-AC087706B0F2}"/>
              </a:ext>
            </a:extLst>
          </p:cNvPr>
          <p:cNvSpPr txBox="1"/>
          <p:nvPr/>
        </p:nvSpPr>
        <p:spPr>
          <a:xfrm>
            <a:off x="2317293" y="1125538"/>
            <a:ext cx="7663796" cy="609684"/>
          </a:xfrm>
          <a:prstGeom prst="rect">
            <a:avLst/>
          </a:prstGeom>
        </p:spPr>
        <p:txBody>
          <a:bodyPr wrap="square" anchor="ctr" anchorCtr="0">
            <a:noAutofit/>
          </a:bodyPr>
          <a:lstStyle>
            <a:lvl1pPr algn="l" defTabSz="914400" rtl="0" eaLnBrk="1" latinLnBrk="0" hangingPunct="1">
              <a:lnSpc>
                <a:spcPct val="90000"/>
              </a:lnSpc>
              <a:spcBef>
                <a:spcPct val="0"/>
              </a:spcBef>
              <a:buNone/>
              <a:defRPr sz="4400" b="0" i="0" kern="1200">
                <a:solidFill>
                  <a:schemeClr val="bg1">
                    <a:lumMod val="50000"/>
                  </a:schemeClr>
                </a:solidFill>
                <a:latin typeface="Neris Thin" panose="00000300000000000000" pitchFamily="50" charset="0"/>
                <a:ea typeface="Gulim" pitchFamily="34" charset="-127"/>
                <a:cs typeface="+mj-cs"/>
              </a:defRPr>
            </a:lvl1pPr>
          </a:lstStyle>
          <a:p>
            <a:pPr algn="ctr">
              <a:lnSpc>
                <a:spcPct val="150000"/>
              </a:lnSpc>
            </a:pPr>
            <a:r>
              <a:rPr lang="zh-CN" altLang="en-US" sz="3200" b="1" dirty="0" smtClean="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rPr>
              <a:t>提高人群免疫力</a:t>
            </a:r>
            <a:endParaRPr lang="zh-CN" altLang="en-US" sz="3200" b="1" dirty="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 xmlns:a16="http://schemas.microsoft.com/office/drawing/2014/main" id="{C288A6CF-0162-D94E-904E-8EDBC6F3CCBA}"/>
              </a:ext>
            </a:extLst>
          </p:cNvPr>
          <p:cNvSpPr txBox="1"/>
          <p:nvPr/>
        </p:nvSpPr>
        <p:spPr>
          <a:xfrm>
            <a:off x="4655046" y="1921563"/>
            <a:ext cx="8280920" cy="4230453"/>
          </a:xfrm>
          <a:prstGeom prst="rect">
            <a:avLst/>
          </a:prstGeom>
          <a:noFill/>
        </p:spPr>
        <p:txBody>
          <a:bodyPr wrap="square" rtlCol="0">
            <a:spAutoFit/>
          </a:bodyPr>
          <a:lstStyle/>
          <a:p>
            <a:pPr eaLnBrk="1" hangingPunct="1">
              <a:lnSpc>
                <a:spcPct val="120000"/>
              </a:lnSpc>
              <a:spcBef>
                <a:spcPct val="10000"/>
              </a:spcBef>
              <a:buFontTx/>
              <a:buNone/>
            </a:pPr>
            <a:r>
              <a:rPr lang="zh-CN" altLang="en-US" sz="2800" b="1" dirty="0"/>
              <a:t>特异性措施</a:t>
            </a:r>
            <a:br>
              <a:rPr lang="zh-CN" altLang="en-US" sz="2800" b="1" dirty="0"/>
            </a:br>
            <a:r>
              <a:rPr lang="zh-CN" altLang="en-US" sz="2800" b="1" dirty="0"/>
              <a:t>➣</a:t>
            </a:r>
            <a:r>
              <a:rPr lang="zh-CN" altLang="en-US" sz="2800" dirty="0"/>
              <a:t>主动免疫：接种各种疫苗，对相</a:t>
            </a:r>
            <a:br>
              <a:rPr lang="zh-CN" altLang="en-US" sz="2800" dirty="0"/>
            </a:br>
            <a:r>
              <a:rPr lang="zh-CN" altLang="en-US" sz="2800" dirty="0"/>
              <a:t>  应的病原体感染获得免疫力。</a:t>
            </a:r>
            <a:br>
              <a:rPr lang="zh-CN" altLang="en-US" sz="2800" dirty="0"/>
            </a:br>
            <a:r>
              <a:rPr lang="zh-CN" altLang="en-US" sz="2800" dirty="0"/>
              <a:t>➣被动免疫：注射免疫球蛋白，提</a:t>
            </a:r>
            <a:endParaRPr lang="en-US" altLang="zh-CN" sz="2800" dirty="0"/>
          </a:p>
          <a:p>
            <a:pPr eaLnBrk="1" hangingPunct="1">
              <a:lnSpc>
                <a:spcPct val="120000"/>
              </a:lnSpc>
              <a:spcBef>
                <a:spcPct val="10000"/>
              </a:spcBef>
              <a:buFontTx/>
              <a:buNone/>
            </a:pPr>
            <a:r>
              <a:rPr lang="zh-CN" altLang="en-US" sz="2800" dirty="0"/>
              <a:t>  高机体免疫力。</a:t>
            </a:r>
            <a:br>
              <a:rPr lang="zh-CN" altLang="en-US" sz="2800" dirty="0"/>
            </a:br>
            <a:r>
              <a:rPr lang="zh-CN" altLang="en-US" sz="2800" b="1" dirty="0"/>
              <a:t>非特异性措施：</a:t>
            </a:r>
            <a:br>
              <a:rPr lang="zh-CN" altLang="en-US" sz="2800" b="1" dirty="0"/>
            </a:br>
            <a:r>
              <a:rPr lang="zh-CN" altLang="en-US" sz="2800" b="1" dirty="0"/>
              <a:t>   </a:t>
            </a:r>
            <a:r>
              <a:rPr lang="zh-CN" altLang="en-US" sz="2800" dirty="0"/>
              <a:t>规律生活，保证营养，</a:t>
            </a:r>
            <a:br>
              <a:rPr lang="zh-CN" altLang="en-US" sz="2800" dirty="0"/>
            </a:br>
            <a:r>
              <a:rPr lang="zh-CN" altLang="en-US" sz="2800" dirty="0"/>
              <a:t>   舒缓压力，增加运动。</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913022"/>
            <a:ext cx="4507807" cy="3627376"/>
          </a:xfrm>
          <a:prstGeom prst="rect">
            <a:avLst/>
          </a:prstGeom>
        </p:spPr>
      </p:pic>
    </p:spTree>
    <p:extLst>
      <p:ext uri="{BB962C8B-B14F-4D97-AF65-F5344CB8AC3E}">
        <p14:creationId xmlns:p14="http://schemas.microsoft.com/office/powerpoint/2010/main" val="2095088833"/>
      </p:ext>
    </p:extLst>
  </p:cSld>
  <p:clrMapOvr>
    <a:masterClrMapping/>
  </p:clrMapOvr>
  <p:transition spd="slow" advTm="4000">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2"/>
          <p:cNvSpPr txBox="1"/>
          <p:nvPr/>
        </p:nvSpPr>
        <p:spPr>
          <a:xfrm>
            <a:off x="2565750" y="1815617"/>
            <a:ext cx="8668400" cy="503279"/>
          </a:xfrm>
          <a:prstGeom prst="rect">
            <a:avLst/>
          </a:prstGeom>
          <a:ln w="28575">
            <a:solidFill>
              <a:srgbClr val="CC0050"/>
            </a:solidFill>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pPr>
              <a:lnSpc>
                <a:spcPct val="120000"/>
              </a:lnSpc>
            </a:pPr>
            <a:r>
              <a:rPr lang="zh-CN" altLang="en-US" sz="2400" b="1" dirty="0" smtClean="0"/>
              <a:t>流感病毒</a:t>
            </a:r>
            <a:endParaRPr lang="en-US" altLang="zh-CN" sz="2400" b="1" dirty="0">
              <a:solidFill>
                <a:srgbClr val="FF0000"/>
              </a:solidFill>
              <a:latin typeface="华文新魏" panose="02010800040101010101" pitchFamily="2" charset="-122"/>
              <a:ea typeface="华文新魏" panose="02010800040101010101" pitchFamily="2" charset="-122"/>
            </a:endParaRPr>
          </a:p>
        </p:txBody>
      </p:sp>
      <p:sp>
        <p:nvSpPr>
          <p:cNvPr id="4" name="TextBox 14"/>
          <p:cNvSpPr txBox="1"/>
          <p:nvPr/>
        </p:nvSpPr>
        <p:spPr>
          <a:xfrm>
            <a:off x="2666182" y="3715546"/>
            <a:ext cx="8643998" cy="646331"/>
          </a:xfrm>
          <a:prstGeom prst="rect">
            <a:avLst/>
          </a:prstGeom>
          <a:ln w="28575">
            <a:solidFill>
              <a:srgbClr val="58008E"/>
            </a:solidFill>
            <a:prstDash val="sysDot"/>
          </a:ln>
        </p:spPr>
        <p:style>
          <a:lnRef idx="2">
            <a:schemeClr val="accent3"/>
          </a:lnRef>
          <a:fillRef idx="1">
            <a:schemeClr val="lt1"/>
          </a:fillRef>
          <a:effectRef idx="0">
            <a:schemeClr val="accent3"/>
          </a:effectRef>
          <a:fontRef idx="minor">
            <a:schemeClr val="dk1"/>
          </a:fontRef>
        </p:style>
        <p:txBody>
          <a:bodyPr wrap="square" rtlCol="0">
            <a:spAutoFit/>
          </a:bodyPr>
          <a:lstStyle>
            <a:defPPr>
              <a:defRPr lang="zh-CN"/>
            </a:defPPr>
            <a:lvl1pPr marL="285750" indent="-285750">
              <a:lnSpc>
                <a:spcPct val="150000"/>
              </a:lnSpc>
              <a:buFont typeface="Wingdings" panose="05000000000000000000" pitchFamily="2" charset="2"/>
              <a:buChar char="ü"/>
            </a:lvl1pPr>
          </a:lstStyle>
          <a:p>
            <a:pPr marL="0" indent="0">
              <a:buNone/>
            </a:pPr>
            <a:r>
              <a:rPr lang="zh-CN" altLang="en-US" sz="2400" b="1" dirty="0" smtClean="0"/>
              <a:t>以空气传播为主</a:t>
            </a:r>
            <a:endParaRPr lang="en-US" altLang="zh-CN" sz="2400" b="1" dirty="0">
              <a:latin typeface="华文新魏" panose="02010800040101010101" pitchFamily="2" charset="-122"/>
              <a:ea typeface="华文新魏" panose="02010800040101010101" pitchFamily="2" charset="-122"/>
            </a:endParaRPr>
          </a:p>
        </p:txBody>
      </p:sp>
      <p:sp>
        <p:nvSpPr>
          <p:cNvPr id="5" name="矩形 4"/>
          <p:cNvSpPr/>
          <p:nvPr/>
        </p:nvSpPr>
        <p:spPr>
          <a:xfrm>
            <a:off x="737356" y="3572670"/>
            <a:ext cx="1521444" cy="922040"/>
          </a:xfrm>
          <a:prstGeom prst="rect">
            <a:avLst/>
          </a:prstGeom>
          <a:solidFill>
            <a:srgbClr val="58008E"/>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400" dirty="0" smtClean="0"/>
              <a:t>传播途径</a:t>
            </a:r>
            <a:endParaRPr lang="zh-CN" altLang="en-US" sz="2400" dirty="0">
              <a:latin typeface="微软雅黑" pitchFamily="34" charset="-122"/>
              <a:ea typeface="微软雅黑" pitchFamily="34" charset="-122"/>
            </a:endParaRPr>
          </a:p>
        </p:txBody>
      </p:sp>
      <p:sp>
        <p:nvSpPr>
          <p:cNvPr id="7" name="矩形 6"/>
          <p:cNvSpPr/>
          <p:nvPr/>
        </p:nvSpPr>
        <p:spPr>
          <a:xfrm>
            <a:off x="737356" y="1572406"/>
            <a:ext cx="1521444" cy="792088"/>
          </a:xfrm>
          <a:prstGeom prst="rect">
            <a:avLst/>
          </a:prstGeom>
          <a:solidFill>
            <a:srgbClr val="E40233"/>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sz="2400" dirty="0" smtClean="0"/>
              <a:t>  病原体</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936280" y="2251476"/>
            <a:ext cx="1500198" cy="461665"/>
          </a:xfrm>
          <a:prstGeom prst="rect">
            <a:avLst/>
          </a:prstGeom>
        </p:spPr>
        <p:txBody>
          <a:bodyPr wrap="square">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 </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9" name="文本框 92">
            <a:extLst>
              <a:ext uri="{FF2B5EF4-FFF2-40B4-BE49-F238E27FC236}">
                <a16:creationId xmlns="" xmlns:a16="http://schemas.microsoft.com/office/drawing/2014/main" id="{C340928B-AB52-EE4F-9A7D-5399736D4F7E}"/>
              </a:ext>
            </a:extLst>
          </p:cNvPr>
          <p:cNvSpPr txBox="1"/>
          <p:nvPr/>
        </p:nvSpPr>
        <p:spPr>
          <a:xfrm rot="21172913">
            <a:off x="50841" y="36637"/>
            <a:ext cx="2712229"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常见传染病</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10" name="TextBox 33">
            <a:extLst>
              <a:ext uri="{FF2B5EF4-FFF2-40B4-BE49-F238E27FC236}">
                <a16:creationId xmlns="" xmlns:a16="http://schemas.microsoft.com/office/drawing/2014/main" id="{61FC74BB-A919-3E46-A2FC-7AC71532D64C}"/>
              </a:ext>
            </a:extLst>
          </p:cNvPr>
          <p:cNvSpPr txBox="1"/>
          <p:nvPr/>
        </p:nvSpPr>
        <p:spPr>
          <a:xfrm>
            <a:off x="3466915" y="688636"/>
            <a:ext cx="5256583" cy="628935"/>
          </a:xfrm>
          <a:prstGeom prst="rect">
            <a:avLst/>
          </a:prstGeom>
          <a:noFill/>
        </p:spPr>
        <p:txBody>
          <a:bodyPr wrap="square" lIns="91419" tIns="45710" rIns="91419" bIns="45710" rtlCol="0">
            <a:spAutoFit/>
          </a:bodyPr>
          <a:lstStyle/>
          <a:p>
            <a:pPr algn="ctr">
              <a:lnSpc>
                <a:spcPct val="120000"/>
              </a:lnSpc>
            </a:pPr>
            <a:r>
              <a:rPr lang="zh-CN" altLang="en-US" sz="3200" b="1" dirty="0" smtClean="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rPr>
              <a:t>流行性感冒（流感）</a:t>
            </a:r>
            <a:endParaRPr lang="en-US" altLang="zh-CN" sz="3200" b="1" dirty="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矩形 10"/>
          <p:cNvSpPr/>
          <p:nvPr/>
        </p:nvSpPr>
        <p:spPr>
          <a:xfrm>
            <a:off x="737356" y="2572538"/>
            <a:ext cx="1521444" cy="862086"/>
          </a:xfrm>
          <a:prstGeom prst="rect">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400" dirty="0" smtClean="0"/>
              <a:t>传染源</a:t>
            </a:r>
            <a:endParaRPr lang="zh-CN" altLang="en-US" sz="2400" dirty="0">
              <a:latin typeface="微软雅黑" pitchFamily="34" charset="-122"/>
              <a:ea typeface="微软雅黑" pitchFamily="34" charset="-122"/>
            </a:endParaRPr>
          </a:p>
        </p:txBody>
      </p:sp>
      <p:sp>
        <p:nvSpPr>
          <p:cNvPr id="12" name="TextBox 12"/>
          <p:cNvSpPr txBox="1"/>
          <p:nvPr/>
        </p:nvSpPr>
        <p:spPr>
          <a:xfrm>
            <a:off x="2594744" y="2786852"/>
            <a:ext cx="8715436" cy="461665"/>
          </a:xfrm>
          <a:prstGeom prst="rect">
            <a:avLst/>
          </a:prstGeom>
          <a:ln w="28575">
            <a:solidFill>
              <a:schemeClr val="tx2">
                <a:lumMod val="60000"/>
                <a:lumOff val="40000"/>
              </a:schemeClr>
            </a:solidFill>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pPr marL="0" indent="0">
              <a:buFontTx/>
              <a:buNone/>
            </a:pPr>
            <a:r>
              <a:rPr lang="zh-CN" altLang="en-US" sz="2400" b="1" dirty="0" smtClean="0"/>
              <a:t>流感病人和病毒携带者</a:t>
            </a:r>
            <a:endParaRPr lang="en-US" altLang="zh-CN" sz="2400" b="1" dirty="0">
              <a:latin typeface="华文新魏" panose="02010800040101010101" pitchFamily="2" charset="-122"/>
              <a:ea typeface="华文新魏" panose="02010800040101010101" pitchFamily="2" charset="-122"/>
            </a:endParaRPr>
          </a:p>
        </p:txBody>
      </p:sp>
      <p:sp>
        <p:nvSpPr>
          <p:cNvPr id="13" name="矩形 12"/>
          <p:cNvSpPr/>
          <p:nvPr/>
        </p:nvSpPr>
        <p:spPr>
          <a:xfrm>
            <a:off x="737356" y="4644240"/>
            <a:ext cx="1521444" cy="922040"/>
          </a:xfrm>
          <a:prstGeom prst="rect">
            <a:avLst/>
          </a:prstGeom>
          <a:solidFill>
            <a:schemeClr val="accent3"/>
          </a:solid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400" dirty="0" smtClean="0"/>
              <a:t>临床表现</a:t>
            </a:r>
            <a:endParaRPr lang="zh-CN" altLang="en-US" sz="2400" dirty="0">
              <a:latin typeface="微软雅黑" pitchFamily="34" charset="-122"/>
              <a:ea typeface="微软雅黑" pitchFamily="34" charset="-122"/>
            </a:endParaRPr>
          </a:p>
        </p:txBody>
      </p:sp>
      <p:sp>
        <p:nvSpPr>
          <p:cNvPr id="14" name="TextBox 14"/>
          <p:cNvSpPr txBox="1"/>
          <p:nvPr/>
        </p:nvSpPr>
        <p:spPr>
          <a:xfrm>
            <a:off x="2594744" y="5000502"/>
            <a:ext cx="8901062" cy="480131"/>
          </a:xfrm>
          <a:prstGeom prst="rect">
            <a:avLst/>
          </a:prstGeom>
          <a:ln w="28575">
            <a:solidFill>
              <a:schemeClr val="accent6">
                <a:lumMod val="75000"/>
              </a:schemeClr>
            </a:solidFill>
            <a:prstDash val="sysDot"/>
          </a:ln>
        </p:spPr>
        <p:style>
          <a:lnRef idx="2">
            <a:schemeClr val="accent3"/>
          </a:lnRef>
          <a:fillRef idx="1">
            <a:schemeClr val="lt1"/>
          </a:fillRef>
          <a:effectRef idx="0">
            <a:schemeClr val="accent3"/>
          </a:effectRef>
          <a:fontRef idx="minor">
            <a:schemeClr val="dk1"/>
          </a:fontRef>
        </p:style>
        <p:txBody>
          <a:bodyPr wrap="square" rtlCol="0">
            <a:spAutoFit/>
          </a:bodyPr>
          <a:lstStyle>
            <a:defPPr>
              <a:defRPr lang="zh-CN"/>
            </a:defPPr>
            <a:lvl1pPr marL="285750" indent="-285750">
              <a:lnSpc>
                <a:spcPct val="150000"/>
              </a:lnSpc>
              <a:buFont typeface="Wingdings" panose="05000000000000000000" pitchFamily="2" charset="2"/>
              <a:buChar char="ü"/>
            </a:lvl1pPr>
          </a:lstStyle>
          <a:p>
            <a:pPr>
              <a:lnSpc>
                <a:spcPct val="105000"/>
              </a:lnSpc>
              <a:buNone/>
              <a:defRPr/>
            </a:pPr>
            <a:r>
              <a:rPr lang="zh-CN" altLang="en-US" sz="2400" b="1" dirty="0" smtClean="0"/>
              <a:t>高热、头痛、咽喉痛、肌肉酸痛，也可有腹泻，病程为一周左右</a:t>
            </a:r>
            <a:endParaRPr lang="en-US" altLang="zh-CN" sz="2400" b="1" dirty="0">
              <a:latin typeface="华文新魏" panose="02010800040101010101" pitchFamily="2" charset="-122"/>
              <a:ea typeface="华文新魏" panose="02010800040101010101" pitchFamily="2" charset="-122"/>
            </a:endParaRPr>
          </a:p>
        </p:txBody>
      </p:sp>
      <p:sp>
        <p:nvSpPr>
          <p:cNvPr id="15" name="矩形 14"/>
          <p:cNvSpPr/>
          <p:nvPr/>
        </p:nvSpPr>
        <p:spPr>
          <a:xfrm>
            <a:off x="737356" y="5715810"/>
            <a:ext cx="1521444" cy="922040"/>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400" dirty="0" smtClean="0">
                <a:latin typeface="宋体" pitchFamily="2" charset="-122"/>
                <a:ea typeface="宋体" pitchFamily="2" charset="-122"/>
              </a:rPr>
              <a:t>预防</a:t>
            </a:r>
            <a:endParaRPr lang="zh-CN" altLang="en-US" sz="2400" dirty="0">
              <a:latin typeface="宋体" pitchFamily="2" charset="-122"/>
              <a:ea typeface="宋体" pitchFamily="2" charset="-122"/>
            </a:endParaRPr>
          </a:p>
        </p:txBody>
      </p:sp>
      <p:sp>
        <p:nvSpPr>
          <p:cNvPr id="16" name="矩形 15"/>
          <p:cNvSpPr/>
          <p:nvPr/>
        </p:nvSpPr>
        <p:spPr>
          <a:xfrm>
            <a:off x="2596815" y="5787053"/>
            <a:ext cx="8898991" cy="830997"/>
          </a:xfrm>
          <a:prstGeom prst="rect">
            <a:avLst/>
          </a:prstGeom>
          <a:ln>
            <a:solidFill>
              <a:schemeClr val="accent1"/>
            </a:solidFill>
            <a:prstDash val="sysDash"/>
          </a:ln>
        </p:spPr>
        <p:txBody>
          <a:bodyPr wrap="square">
            <a:spAutoFit/>
          </a:bodyPr>
          <a:lstStyle/>
          <a:p>
            <a:r>
              <a:rPr lang="zh-CN" altLang="en-US" sz="2400" b="1" dirty="0" smtClean="0"/>
              <a:t>加强锻炼，规律生活，开门开窗流通空气， 流行季节注射流感疫苗</a:t>
            </a:r>
            <a:endParaRPr lang="zh-CN" altLang="en-US" sz="2400" b="1"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4922" y="1543641"/>
            <a:ext cx="4559660" cy="3282955"/>
          </a:xfrm>
          <a:prstGeom prst="rect">
            <a:avLst/>
          </a:prstGeom>
        </p:spPr>
      </p:pic>
    </p:spTree>
    <p:extLst>
      <p:ext uri="{BB962C8B-B14F-4D97-AF65-F5344CB8AC3E}">
        <p14:creationId xmlns:p14="http://schemas.microsoft.com/office/powerpoint/2010/main" val="356091430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18D5ACA-62CA-46DB-AD6B-12EDD6D51A23}" type="slidenum">
              <a:rPr lang="zh-CN" altLang="en-US" smtClean="0"/>
              <a:pPr/>
              <a:t>58</a:t>
            </a:fld>
            <a:endParaRPr lang="zh-CN" altLang="en-US" dirty="0"/>
          </a:p>
        </p:txBody>
      </p:sp>
      <p:sp>
        <p:nvSpPr>
          <p:cNvPr id="3" name="TextBox 12"/>
          <p:cNvSpPr txBox="1"/>
          <p:nvPr/>
        </p:nvSpPr>
        <p:spPr>
          <a:xfrm>
            <a:off x="2666182" y="1786720"/>
            <a:ext cx="8668400" cy="535531"/>
          </a:xfrm>
          <a:prstGeom prst="rect">
            <a:avLst/>
          </a:prstGeom>
          <a:ln w="28575">
            <a:solidFill>
              <a:srgbClr val="CC0050"/>
            </a:solidFill>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pPr>
              <a:lnSpc>
                <a:spcPct val="120000"/>
              </a:lnSpc>
            </a:pPr>
            <a:r>
              <a:rPr lang="zh-CN" altLang="en-US" sz="2400" b="1" dirty="0" smtClean="0">
                <a:solidFill>
                  <a:schemeClr val="tx1"/>
                </a:solidFill>
              </a:rPr>
              <a:t>结核杆菌</a:t>
            </a:r>
            <a:endParaRPr lang="en-US" altLang="zh-CN" sz="2400" b="1" dirty="0">
              <a:solidFill>
                <a:srgbClr val="FF0000"/>
              </a:solidFill>
              <a:latin typeface="华文新魏" panose="02010800040101010101" pitchFamily="2" charset="-122"/>
              <a:ea typeface="华文新魏" panose="02010800040101010101" pitchFamily="2" charset="-122"/>
            </a:endParaRPr>
          </a:p>
        </p:txBody>
      </p:sp>
      <p:sp>
        <p:nvSpPr>
          <p:cNvPr id="4" name="TextBox 14"/>
          <p:cNvSpPr txBox="1"/>
          <p:nvPr/>
        </p:nvSpPr>
        <p:spPr>
          <a:xfrm>
            <a:off x="2666182" y="3715546"/>
            <a:ext cx="8643998" cy="646331"/>
          </a:xfrm>
          <a:prstGeom prst="rect">
            <a:avLst/>
          </a:prstGeom>
          <a:ln w="28575">
            <a:solidFill>
              <a:srgbClr val="58008E"/>
            </a:solidFill>
            <a:prstDash val="sysDot"/>
          </a:ln>
        </p:spPr>
        <p:style>
          <a:lnRef idx="2">
            <a:schemeClr val="accent3"/>
          </a:lnRef>
          <a:fillRef idx="1">
            <a:schemeClr val="lt1"/>
          </a:fillRef>
          <a:effectRef idx="0">
            <a:schemeClr val="accent3"/>
          </a:effectRef>
          <a:fontRef idx="minor">
            <a:schemeClr val="dk1"/>
          </a:fontRef>
        </p:style>
        <p:txBody>
          <a:bodyPr wrap="square" rtlCol="0">
            <a:spAutoFit/>
          </a:bodyPr>
          <a:lstStyle>
            <a:defPPr>
              <a:defRPr lang="zh-CN"/>
            </a:defPPr>
            <a:lvl1pPr marL="285750" indent="-285750">
              <a:lnSpc>
                <a:spcPct val="150000"/>
              </a:lnSpc>
              <a:buFont typeface="Wingdings" panose="05000000000000000000" pitchFamily="2" charset="2"/>
              <a:buChar char="ü"/>
            </a:lvl1pPr>
          </a:lstStyle>
          <a:p>
            <a:pPr marL="0" indent="0">
              <a:buNone/>
            </a:pPr>
            <a:r>
              <a:rPr lang="zh-CN" altLang="en-US" sz="2400" b="1" dirty="0" smtClean="0"/>
              <a:t>飞沫，咳痰经</a:t>
            </a:r>
            <a:r>
              <a:rPr lang="zh-CN" altLang="en-US" sz="2400" b="1" dirty="0" smtClean="0">
                <a:solidFill>
                  <a:schemeClr val="tx1"/>
                </a:solidFill>
              </a:rPr>
              <a:t>空气传播</a:t>
            </a:r>
            <a:endParaRPr lang="en-US" altLang="zh-CN" sz="2400" b="1" dirty="0">
              <a:latin typeface="华文新魏" panose="02010800040101010101" pitchFamily="2" charset="-122"/>
              <a:ea typeface="华文新魏" panose="02010800040101010101" pitchFamily="2" charset="-122"/>
            </a:endParaRPr>
          </a:p>
        </p:txBody>
      </p:sp>
      <p:sp>
        <p:nvSpPr>
          <p:cNvPr id="5" name="矩形 4"/>
          <p:cNvSpPr/>
          <p:nvPr/>
        </p:nvSpPr>
        <p:spPr>
          <a:xfrm>
            <a:off x="737356" y="3572670"/>
            <a:ext cx="1521444" cy="922040"/>
          </a:xfrm>
          <a:prstGeom prst="rect">
            <a:avLst/>
          </a:prstGeom>
          <a:solidFill>
            <a:srgbClr val="58008E"/>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400" dirty="0" smtClean="0"/>
              <a:t>传播途径</a:t>
            </a:r>
            <a:endParaRPr lang="zh-CN" altLang="en-US" sz="2400" dirty="0">
              <a:latin typeface="微软雅黑" pitchFamily="34" charset="-122"/>
              <a:ea typeface="微软雅黑" pitchFamily="34" charset="-122"/>
            </a:endParaRPr>
          </a:p>
        </p:txBody>
      </p:sp>
      <p:sp>
        <p:nvSpPr>
          <p:cNvPr id="7" name="矩形 6"/>
          <p:cNvSpPr/>
          <p:nvPr/>
        </p:nvSpPr>
        <p:spPr>
          <a:xfrm>
            <a:off x="737356" y="1572406"/>
            <a:ext cx="1521444" cy="792088"/>
          </a:xfrm>
          <a:prstGeom prst="rect">
            <a:avLst/>
          </a:prstGeom>
          <a:solidFill>
            <a:srgbClr val="E40233"/>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sz="2400" dirty="0" smtClean="0"/>
              <a:t>  病原体</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936280" y="2251476"/>
            <a:ext cx="1500198" cy="461665"/>
          </a:xfrm>
          <a:prstGeom prst="rect">
            <a:avLst/>
          </a:prstGeom>
        </p:spPr>
        <p:txBody>
          <a:bodyPr wrap="square">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 </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9" name="文本框 92">
            <a:extLst>
              <a:ext uri="{FF2B5EF4-FFF2-40B4-BE49-F238E27FC236}">
                <a16:creationId xmlns="" xmlns:a16="http://schemas.microsoft.com/office/drawing/2014/main" id="{C340928B-AB52-EE4F-9A7D-5399736D4F7E}"/>
              </a:ext>
            </a:extLst>
          </p:cNvPr>
          <p:cNvSpPr txBox="1"/>
          <p:nvPr/>
        </p:nvSpPr>
        <p:spPr>
          <a:xfrm rot="21172913">
            <a:off x="50841" y="36637"/>
            <a:ext cx="2712229"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常见传染病</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10" name="TextBox 33">
            <a:extLst>
              <a:ext uri="{FF2B5EF4-FFF2-40B4-BE49-F238E27FC236}">
                <a16:creationId xmlns="" xmlns:a16="http://schemas.microsoft.com/office/drawing/2014/main" id="{61FC74BB-A919-3E46-A2FC-7AC71532D64C}"/>
              </a:ext>
            </a:extLst>
          </p:cNvPr>
          <p:cNvSpPr txBox="1"/>
          <p:nvPr/>
        </p:nvSpPr>
        <p:spPr>
          <a:xfrm>
            <a:off x="3466915" y="688636"/>
            <a:ext cx="5256583" cy="628935"/>
          </a:xfrm>
          <a:prstGeom prst="rect">
            <a:avLst/>
          </a:prstGeom>
          <a:noFill/>
        </p:spPr>
        <p:txBody>
          <a:bodyPr wrap="square" lIns="91419" tIns="45710" rIns="91419" bIns="45710" rtlCol="0">
            <a:spAutoFit/>
          </a:bodyPr>
          <a:lstStyle/>
          <a:p>
            <a:pPr algn="ctr">
              <a:lnSpc>
                <a:spcPct val="120000"/>
              </a:lnSpc>
            </a:pPr>
            <a:r>
              <a:rPr lang="zh-CN" altLang="en-US" sz="3200" b="1" dirty="0" smtClean="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rPr>
              <a:t>肺结核</a:t>
            </a:r>
            <a:endParaRPr lang="en-US" altLang="zh-CN" sz="3200" b="1" dirty="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矩形 10"/>
          <p:cNvSpPr/>
          <p:nvPr/>
        </p:nvSpPr>
        <p:spPr>
          <a:xfrm>
            <a:off x="737356" y="2572538"/>
            <a:ext cx="1521444" cy="862086"/>
          </a:xfrm>
          <a:prstGeom prst="rect">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400" dirty="0" smtClean="0"/>
              <a:t>传染源</a:t>
            </a:r>
            <a:endParaRPr lang="zh-CN" altLang="en-US" sz="2400" dirty="0">
              <a:latin typeface="微软雅黑" pitchFamily="34" charset="-122"/>
              <a:ea typeface="微软雅黑" pitchFamily="34" charset="-122"/>
            </a:endParaRPr>
          </a:p>
        </p:txBody>
      </p:sp>
      <p:sp>
        <p:nvSpPr>
          <p:cNvPr id="12" name="TextBox 12"/>
          <p:cNvSpPr txBox="1"/>
          <p:nvPr/>
        </p:nvSpPr>
        <p:spPr>
          <a:xfrm>
            <a:off x="2594744" y="2786852"/>
            <a:ext cx="8715436" cy="461665"/>
          </a:xfrm>
          <a:prstGeom prst="rect">
            <a:avLst/>
          </a:prstGeom>
          <a:ln w="28575">
            <a:solidFill>
              <a:schemeClr val="tx2">
                <a:lumMod val="60000"/>
                <a:lumOff val="40000"/>
              </a:schemeClr>
            </a:solidFill>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pPr marL="0" indent="0">
              <a:buFontTx/>
              <a:buNone/>
            </a:pPr>
            <a:r>
              <a:rPr lang="zh-CN" altLang="en-US" sz="2400" b="1" dirty="0" smtClean="0">
                <a:solidFill>
                  <a:schemeClr val="tx1"/>
                </a:solidFill>
              </a:rPr>
              <a:t>排菌的肺结核病人</a:t>
            </a:r>
            <a:endParaRPr lang="en-US" altLang="zh-CN" sz="2400" b="1" dirty="0">
              <a:latin typeface="华文新魏" panose="02010800040101010101" pitchFamily="2" charset="-122"/>
              <a:ea typeface="华文新魏" panose="02010800040101010101" pitchFamily="2" charset="-122"/>
            </a:endParaRPr>
          </a:p>
        </p:txBody>
      </p:sp>
      <p:sp>
        <p:nvSpPr>
          <p:cNvPr id="13" name="矩形 12"/>
          <p:cNvSpPr/>
          <p:nvPr/>
        </p:nvSpPr>
        <p:spPr>
          <a:xfrm>
            <a:off x="737356" y="4644240"/>
            <a:ext cx="1521444" cy="922040"/>
          </a:xfrm>
          <a:prstGeom prst="rect">
            <a:avLst/>
          </a:prstGeom>
          <a:solidFill>
            <a:schemeClr val="accent3"/>
          </a:solid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400" dirty="0" smtClean="0"/>
              <a:t>临床表现</a:t>
            </a:r>
            <a:endParaRPr lang="zh-CN" altLang="en-US" sz="2400" dirty="0">
              <a:latin typeface="微软雅黑" pitchFamily="34" charset="-122"/>
              <a:ea typeface="微软雅黑" pitchFamily="34" charset="-122"/>
            </a:endParaRPr>
          </a:p>
        </p:txBody>
      </p:sp>
      <p:sp>
        <p:nvSpPr>
          <p:cNvPr id="14" name="TextBox 14"/>
          <p:cNvSpPr txBox="1"/>
          <p:nvPr/>
        </p:nvSpPr>
        <p:spPr>
          <a:xfrm>
            <a:off x="2594744" y="4715678"/>
            <a:ext cx="8668400" cy="867930"/>
          </a:xfrm>
          <a:prstGeom prst="rect">
            <a:avLst/>
          </a:prstGeom>
          <a:ln w="28575">
            <a:solidFill>
              <a:schemeClr val="accent6">
                <a:lumMod val="75000"/>
              </a:schemeClr>
            </a:solidFill>
            <a:prstDash val="sysDot"/>
          </a:ln>
        </p:spPr>
        <p:style>
          <a:lnRef idx="2">
            <a:schemeClr val="accent3"/>
          </a:lnRef>
          <a:fillRef idx="1">
            <a:schemeClr val="lt1"/>
          </a:fillRef>
          <a:effectRef idx="0">
            <a:schemeClr val="accent3"/>
          </a:effectRef>
          <a:fontRef idx="minor">
            <a:schemeClr val="dk1"/>
          </a:fontRef>
        </p:style>
        <p:txBody>
          <a:bodyPr wrap="square" rtlCol="0">
            <a:spAutoFit/>
          </a:bodyPr>
          <a:lstStyle>
            <a:defPPr>
              <a:defRPr lang="zh-CN"/>
            </a:defPPr>
            <a:lvl1pPr marL="285750" indent="-285750">
              <a:lnSpc>
                <a:spcPct val="150000"/>
              </a:lnSpc>
              <a:buFont typeface="Wingdings" panose="05000000000000000000" pitchFamily="2" charset="2"/>
              <a:buChar char="ü"/>
            </a:lvl1pPr>
          </a:lstStyle>
          <a:p>
            <a:pPr>
              <a:lnSpc>
                <a:spcPct val="105000"/>
              </a:lnSpc>
              <a:buNone/>
              <a:defRPr/>
            </a:pPr>
            <a:r>
              <a:rPr lang="zh-CN" altLang="en-US" sz="2400" b="1" dirty="0" smtClean="0">
                <a:solidFill>
                  <a:schemeClr val="tx1"/>
                </a:solidFill>
              </a:rPr>
              <a:t>咳嗽时间</a:t>
            </a:r>
            <a:r>
              <a:rPr lang="zh-CN" altLang="en-US" sz="2400" b="1" dirty="0" smtClean="0"/>
              <a:t>＞</a:t>
            </a:r>
            <a:r>
              <a:rPr lang="en-US" altLang="zh-CN" sz="2400" b="1" dirty="0" smtClean="0">
                <a:solidFill>
                  <a:schemeClr val="tx1"/>
                </a:solidFill>
              </a:rPr>
              <a:t>2</a:t>
            </a:r>
            <a:r>
              <a:rPr lang="zh-CN" altLang="en-US" sz="2400" b="1" dirty="0" smtClean="0">
                <a:solidFill>
                  <a:schemeClr val="tx1"/>
                </a:solidFill>
              </a:rPr>
              <a:t>周，严重者有不同程度的咯血、胸痛，发热，乏力。</a:t>
            </a:r>
            <a:endParaRPr lang="en-US" altLang="zh-CN" sz="2400" b="1" dirty="0" smtClean="0">
              <a:solidFill>
                <a:schemeClr val="tx1"/>
              </a:solidFill>
            </a:endParaRPr>
          </a:p>
          <a:p>
            <a:pPr>
              <a:lnSpc>
                <a:spcPct val="105000"/>
              </a:lnSpc>
              <a:buNone/>
              <a:defRPr/>
            </a:pPr>
            <a:r>
              <a:rPr lang="zh-CN" altLang="en-US" sz="2400" b="1" dirty="0" smtClean="0">
                <a:solidFill>
                  <a:schemeClr val="tx1"/>
                </a:solidFill>
              </a:rPr>
              <a:t> </a:t>
            </a:r>
            <a:r>
              <a:rPr lang="en-US" altLang="zh-CN" sz="2400" b="1" dirty="0" smtClean="0">
                <a:solidFill>
                  <a:schemeClr val="tx1"/>
                </a:solidFill>
              </a:rPr>
              <a:t>X</a:t>
            </a:r>
            <a:r>
              <a:rPr lang="zh-CN" altLang="en-US" sz="2400" b="1" dirty="0" smtClean="0">
                <a:solidFill>
                  <a:schemeClr val="tx1"/>
                </a:solidFill>
              </a:rPr>
              <a:t>线检查为重要的确诊手段。</a:t>
            </a:r>
            <a:endParaRPr lang="en-US" altLang="zh-CN" sz="2400" b="1" dirty="0">
              <a:latin typeface="华文新魏" panose="02010800040101010101" pitchFamily="2" charset="-122"/>
              <a:ea typeface="华文新魏" panose="02010800040101010101" pitchFamily="2" charset="-122"/>
            </a:endParaRPr>
          </a:p>
        </p:txBody>
      </p:sp>
      <p:sp>
        <p:nvSpPr>
          <p:cNvPr id="15" name="矩形 14"/>
          <p:cNvSpPr/>
          <p:nvPr/>
        </p:nvSpPr>
        <p:spPr>
          <a:xfrm>
            <a:off x="737356" y="5715810"/>
            <a:ext cx="1521444" cy="922040"/>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400" dirty="0" smtClean="0">
                <a:latin typeface="+mn-ea"/>
              </a:rPr>
              <a:t>预防</a:t>
            </a:r>
            <a:endParaRPr lang="zh-CN" altLang="en-US" sz="2400" dirty="0">
              <a:latin typeface="+mn-ea"/>
            </a:endParaRPr>
          </a:p>
        </p:txBody>
      </p:sp>
      <p:sp>
        <p:nvSpPr>
          <p:cNvPr id="16" name="矩形 15"/>
          <p:cNvSpPr/>
          <p:nvPr/>
        </p:nvSpPr>
        <p:spPr>
          <a:xfrm>
            <a:off x="2594744" y="5930124"/>
            <a:ext cx="8715436" cy="369332"/>
          </a:xfrm>
          <a:prstGeom prst="rect">
            <a:avLst/>
          </a:prstGeom>
          <a:ln>
            <a:solidFill>
              <a:schemeClr val="accent1"/>
            </a:solidFill>
            <a:prstDash val="sysDash"/>
          </a:ln>
        </p:spPr>
        <p:txBody>
          <a:bodyPr wrap="square">
            <a:spAutoFit/>
          </a:bodyPr>
          <a:lstStyle/>
          <a:p>
            <a:endParaRPr lang="zh-CN" altLang="en-US" dirty="0"/>
          </a:p>
        </p:txBody>
      </p:sp>
      <p:sp>
        <p:nvSpPr>
          <p:cNvPr id="18" name="矩形 17"/>
          <p:cNvSpPr/>
          <p:nvPr/>
        </p:nvSpPr>
        <p:spPr>
          <a:xfrm>
            <a:off x="2594744" y="5930124"/>
            <a:ext cx="4185761" cy="461665"/>
          </a:xfrm>
          <a:prstGeom prst="rect">
            <a:avLst/>
          </a:prstGeom>
        </p:spPr>
        <p:txBody>
          <a:bodyPr wrap="none">
            <a:spAutoFit/>
          </a:bodyPr>
          <a:lstStyle/>
          <a:p>
            <a:r>
              <a:rPr lang="zh-CN" altLang="en-US" sz="2400" b="1" dirty="0" smtClean="0"/>
              <a:t>养成良好卫生习惯，定期体检</a:t>
            </a:r>
            <a:endParaRPr lang="zh-CN" altLang="en-US" sz="2400" b="1"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8273" y="1424405"/>
            <a:ext cx="6130419" cy="3158351"/>
          </a:xfrm>
          <a:prstGeom prst="rect">
            <a:avLst/>
          </a:prstGeom>
        </p:spPr>
      </p:pic>
    </p:spTree>
    <p:extLst>
      <p:ext uri="{BB962C8B-B14F-4D97-AF65-F5344CB8AC3E}">
        <p14:creationId xmlns:p14="http://schemas.microsoft.com/office/powerpoint/2010/main" val="356091430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18D5ACA-62CA-46DB-AD6B-12EDD6D51A23}" type="slidenum">
              <a:rPr lang="zh-CN" altLang="en-US" smtClean="0"/>
              <a:pPr/>
              <a:t>59</a:t>
            </a:fld>
            <a:endParaRPr lang="zh-CN" altLang="en-US" dirty="0"/>
          </a:p>
        </p:txBody>
      </p:sp>
      <p:sp>
        <p:nvSpPr>
          <p:cNvPr id="3" name="TextBox 12"/>
          <p:cNvSpPr txBox="1"/>
          <p:nvPr/>
        </p:nvSpPr>
        <p:spPr>
          <a:xfrm>
            <a:off x="2666182" y="1786720"/>
            <a:ext cx="8668400" cy="535531"/>
          </a:xfrm>
          <a:prstGeom prst="rect">
            <a:avLst/>
          </a:prstGeom>
          <a:ln w="28575">
            <a:solidFill>
              <a:srgbClr val="CC0050"/>
            </a:solidFill>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pPr>
              <a:lnSpc>
                <a:spcPct val="120000"/>
              </a:lnSpc>
            </a:pPr>
            <a:r>
              <a:rPr lang="zh-CN" altLang="en-US" sz="2400" b="1" dirty="0" smtClean="0">
                <a:solidFill>
                  <a:schemeClr val="tx1"/>
                </a:solidFill>
              </a:rPr>
              <a:t>水痘</a:t>
            </a:r>
            <a:r>
              <a:rPr lang="en-US" altLang="zh-CN" sz="2400" b="1" dirty="0" smtClean="0">
                <a:solidFill>
                  <a:schemeClr val="tx1"/>
                </a:solidFill>
              </a:rPr>
              <a:t>-</a:t>
            </a:r>
            <a:r>
              <a:rPr lang="zh-CN" altLang="en-US" sz="2400" b="1" dirty="0" smtClean="0">
                <a:solidFill>
                  <a:schemeClr val="tx1"/>
                </a:solidFill>
              </a:rPr>
              <a:t>带状疱疹病毒</a:t>
            </a:r>
            <a:endParaRPr lang="en-US" altLang="zh-CN" sz="2400" b="1" dirty="0">
              <a:solidFill>
                <a:srgbClr val="FF0000"/>
              </a:solidFill>
              <a:latin typeface="华文新魏" panose="02010800040101010101" pitchFamily="2" charset="-122"/>
              <a:ea typeface="华文新魏" panose="02010800040101010101" pitchFamily="2" charset="-122"/>
            </a:endParaRPr>
          </a:p>
        </p:txBody>
      </p:sp>
      <p:sp>
        <p:nvSpPr>
          <p:cNvPr id="4" name="TextBox 14"/>
          <p:cNvSpPr txBox="1"/>
          <p:nvPr/>
        </p:nvSpPr>
        <p:spPr>
          <a:xfrm>
            <a:off x="2666182" y="3715546"/>
            <a:ext cx="8643998" cy="646331"/>
          </a:xfrm>
          <a:prstGeom prst="rect">
            <a:avLst/>
          </a:prstGeom>
          <a:ln w="28575">
            <a:solidFill>
              <a:srgbClr val="58008E"/>
            </a:solidFill>
            <a:prstDash val="sysDot"/>
          </a:ln>
        </p:spPr>
        <p:style>
          <a:lnRef idx="2">
            <a:schemeClr val="accent3"/>
          </a:lnRef>
          <a:fillRef idx="1">
            <a:schemeClr val="lt1"/>
          </a:fillRef>
          <a:effectRef idx="0">
            <a:schemeClr val="accent3"/>
          </a:effectRef>
          <a:fontRef idx="minor">
            <a:schemeClr val="dk1"/>
          </a:fontRef>
        </p:style>
        <p:txBody>
          <a:bodyPr wrap="square" rtlCol="0">
            <a:spAutoFit/>
          </a:bodyPr>
          <a:lstStyle>
            <a:defPPr>
              <a:defRPr lang="zh-CN"/>
            </a:defPPr>
            <a:lvl1pPr marL="285750" indent="-285750">
              <a:lnSpc>
                <a:spcPct val="150000"/>
              </a:lnSpc>
              <a:buFont typeface="Wingdings" panose="05000000000000000000" pitchFamily="2" charset="2"/>
              <a:buChar char="ü"/>
            </a:lvl1pPr>
          </a:lstStyle>
          <a:p>
            <a:pPr marL="0" indent="0">
              <a:buNone/>
            </a:pPr>
            <a:r>
              <a:rPr lang="zh-CN" altLang="en-US" sz="2400" b="1" dirty="0" smtClean="0">
                <a:solidFill>
                  <a:schemeClr val="tx1"/>
                </a:solidFill>
              </a:rPr>
              <a:t>空气传播、接触传播</a:t>
            </a:r>
            <a:endParaRPr lang="en-US" altLang="zh-CN" sz="2400" b="1" dirty="0">
              <a:latin typeface="华文新魏" panose="02010800040101010101" pitchFamily="2" charset="-122"/>
              <a:ea typeface="华文新魏" panose="02010800040101010101" pitchFamily="2" charset="-122"/>
            </a:endParaRPr>
          </a:p>
        </p:txBody>
      </p:sp>
      <p:sp>
        <p:nvSpPr>
          <p:cNvPr id="5" name="矩形 4"/>
          <p:cNvSpPr/>
          <p:nvPr/>
        </p:nvSpPr>
        <p:spPr>
          <a:xfrm>
            <a:off x="737356" y="3572670"/>
            <a:ext cx="1521444" cy="922040"/>
          </a:xfrm>
          <a:prstGeom prst="rect">
            <a:avLst/>
          </a:prstGeom>
          <a:solidFill>
            <a:srgbClr val="58008E"/>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400" dirty="0" smtClean="0"/>
              <a:t>传播途径</a:t>
            </a:r>
            <a:endParaRPr lang="zh-CN" altLang="en-US" sz="2400" dirty="0">
              <a:latin typeface="微软雅黑" pitchFamily="34" charset="-122"/>
              <a:ea typeface="微软雅黑" pitchFamily="34" charset="-122"/>
            </a:endParaRPr>
          </a:p>
        </p:txBody>
      </p:sp>
      <p:sp>
        <p:nvSpPr>
          <p:cNvPr id="7" name="矩形 6"/>
          <p:cNvSpPr/>
          <p:nvPr/>
        </p:nvSpPr>
        <p:spPr>
          <a:xfrm>
            <a:off x="737356" y="1572406"/>
            <a:ext cx="1521444" cy="792088"/>
          </a:xfrm>
          <a:prstGeom prst="rect">
            <a:avLst/>
          </a:prstGeom>
          <a:solidFill>
            <a:srgbClr val="E40233"/>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sz="2400" dirty="0" smtClean="0"/>
              <a:t>  病原体</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936280" y="2251476"/>
            <a:ext cx="1500198" cy="461665"/>
          </a:xfrm>
          <a:prstGeom prst="rect">
            <a:avLst/>
          </a:prstGeom>
        </p:spPr>
        <p:txBody>
          <a:bodyPr wrap="square">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 </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9" name="文本框 92">
            <a:extLst>
              <a:ext uri="{FF2B5EF4-FFF2-40B4-BE49-F238E27FC236}">
                <a16:creationId xmlns="" xmlns:a16="http://schemas.microsoft.com/office/drawing/2014/main" id="{C340928B-AB52-EE4F-9A7D-5399736D4F7E}"/>
              </a:ext>
            </a:extLst>
          </p:cNvPr>
          <p:cNvSpPr txBox="1"/>
          <p:nvPr/>
        </p:nvSpPr>
        <p:spPr>
          <a:xfrm rot="21172913">
            <a:off x="50841" y="36637"/>
            <a:ext cx="2712229"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常见传染病</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10" name="TextBox 33">
            <a:extLst>
              <a:ext uri="{FF2B5EF4-FFF2-40B4-BE49-F238E27FC236}">
                <a16:creationId xmlns="" xmlns:a16="http://schemas.microsoft.com/office/drawing/2014/main" id="{61FC74BB-A919-3E46-A2FC-7AC71532D64C}"/>
              </a:ext>
            </a:extLst>
          </p:cNvPr>
          <p:cNvSpPr txBox="1"/>
          <p:nvPr/>
        </p:nvSpPr>
        <p:spPr>
          <a:xfrm>
            <a:off x="3466915" y="688636"/>
            <a:ext cx="5256583" cy="628935"/>
          </a:xfrm>
          <a:prstGeom prst="rect">
            <a:avLst/>
          </a:prstGeom>
          <a:noFill/>
        </p:spPr>
        <p:txBody>
          <a:bodyPr wrap="square" lIns="91419" tIns="45710" rIns="91419" bIns="45710" rtlCol="0">
            <a:spAutoFit/>
          </a:bodyPr>
          <a:lstStyle/>
          <a:p>
            <a:pPr algn="ctr">
              <a:lnSpc>
                <a:spcPct val="120000"/>
              </a:lnSpc>
            </a:pPr>
            <a:r>
              <a:rPr lang="zh-CN" altLang="en-US" sz="3200" b="1" dirty="0" smtClean="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rPr>
              <a:t>水痘</a:t>
            </a:r>
            <a:endParaRPr lang="en-US" altLang="zh-CN" sz="3200" b="1" dirty="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矩形 10"/>
          <p:cNvSpPr/>
          <p:nvPr/>
        </p:nvSpPr>
        <p:spPr>
          <a:xfrm>
            <a:off x="737356" y="2572538"/>
            <a:ext cx="1521444" cy="862086"/>
          </a:xfrm>
          <a:prstGeom prst="rect">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400" dirty="0" smtClean="0"/>
              <a:t>传染源</a:t>
            </a:r>
            <a:endParaRPr lang="zh-CN" altLang="en-US" sz="2400" dirty="0">
              <a:latin typeface="微软雅黑" pitchFamily="34" charset="-122"/>
              <a:ea typeface="微软雅黑" pitchFamily="34" charset="-122"/>
            </a:endParaRPr>
          </a:p>
        </p:txBody>
      </p:sp>
      <p:sp>
        <p:nvSpPr>
          <p:cNvPr id="12" name="TextBox 12"/>
          <p:cNvSpPr txBox="1"/>
          <p:nvPr/>
        </p:nvSpPr>
        <p:spPr>
          <a:xfrm>
            <a:off x="2666182" y="2786852"/>
            <a:ext cx="8715436" cy="461665"/>
          </a:xfrm>
          <a:prstGeom prst="rect">
            <a:avLst/>
          </a:prstGeom>
          <a:ln w="28575">
            <a:solidFill>
              <a:schemeClr val="tx2">
                <a:lumMod val="60000"/>
                <a:lumOff val="40000"/>
              </a:schemeClr>
            </a:solidFill>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pPr marL="0" indent="0">
              <a:buFontTx/>
              <a:buNone/>
            </a:pPr>
            <a:r>
              <a:rPr lang="zh-CN" altLang="en-US" sz="2400" b="1" dirty="0" smtClean="0">
                <a:solidFill>
                  <a:schemeClr val="tx1"/>
                </a:solidFill>
              </a:rPr>
              <a:t>水痘病人</a:t>
            </a:r>
            <a:endParaRPr lang="en-US" altLang="zh-CN" sz="2400" b="1" dirty="0">
              <a:latin typeface="华文新魏" panose="02010800040101010101" pitchFamily="2" charset="-122"/>
              <a:ea typeface="华文新魏" panose="02010800040101010101" pitchFamily="2" charset="-122"/>
            </a:endParaRPr>
          </a:p>
        </p:txBody>
      </p:sp>
      <p:sp>
        <p:nvSpPr>
          <p:cNvPr id="13" name="矩形 12"/>
          <p:cNvSpPr/>
          <p:nvPr/>
        </p:nvSpPr>
        <p:spPr>
          <a:xfrm>
            <a:off x="737356" y="4644240"/>
            <a:ext cx="1521444" cy="922040"/>
          </a:xfrm>
          <a:prstGeom prst="rect">
            <a:avLst/>
          </a:prstGeom>
          <a:solidFill>
            <a:schemeClr val="accent3"/>
          </a:solid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400" dirty="0" smtClean="0"/>
              <a:t>临床表现</a:t>
            </a:r>
            <a:endParaRPr lang="zh-CN" altLang="en-US" sz="2400" dirty="0">
              <a:latin typeface="微软雅黑" pitchFamily="34" charset="-122"/>
              <a:ea typeface="微软雅黑" pitchFamily="34" charset="-122"/>
            </a:endParaRPr>
          </a:p>
        </p:txBody>
      </p:sp>
      <p:sp>
        <p:nvSpPr>
          <p:cNvPr id="14" name="TextBox 14"/>
          <p:cNvSpPr txBox="1"/>
          <p:nvPr/>
        </p:nvSpPr>
        <p:spPr>
          <a:xfrm>
            <a:off x="2594744" y="4858554"/>
            <a:ext cx="8668400" cy="867930"/>
          </a:xfrm>
          <a:prstGeom prst="rect">
            <a:avLst/>
          </a:prstGeom>
          <a:ln w="28575">
            <a:solidFill>
              <a:schemeClr val="accent6">
                <a:lumMod val="75000"/>
              </a:schemeClr>
            </a:solidFill>
            <a:prstDash val="sysDot"/>
          </a:ln>
        </p:spPr>
        <p:style>
          <a:lnRef idx="2">
            <a:schemeClr val="accent3"/>
          </a:lnRef>
          <a:fillRef idx="1">
            <a:schemeClr val="lt1"/>
          </a:fillRef>
          <a:effectRef idx="0">
            <a:schemeClr val="accent3"/>
          </a:effectRef>
          <a:fontRef idx="minor">
            <a:schemeClr val="dk1"/>
          </a:fontRef>
        </p:style>
        <p:txBody>
          <a:bodyPr wrap="square" rtlCol="0">
            <a:spAutoFit/>
          </a:bodyPr>
          <a:lstStyle>
            <a:defPPr>
              <a:defRPr lang="zh-CN"/>
            </a:defPPr>
            <a:lvl1pPr marL="285750" indent="-285750">
              <a:lnSpc>
                <a:spcPct val="150000"/>
              </a:lnSpc>
              <a:buFont typeface="Wingdings" panose="05000000000000000000" pitchFamily="2" charset="2"/>
              <a:buChar char="ü"/>
            </a:lvl1pPr>
          </a:lstStyle>
          <a:p>
            <a:pPr>
              <a:lnSpc>
                <a:spcPct val="105000"/>
              </a:lnSpc>
              <a:buNone/>
              <a:defRPr/>
            </a:pPr>
            <a:r>
              <a:rPr lang="zh-CN" altLang="en-US" sz="2400" b="1" dirty="0" smtClean="0">
                <a:solidFill>
                  <a:schemeClr val="tx1"/>
                </a:solidFill>
              </a:rPr>
              <a:t>皮疹呈现细小的红色斑丘疹，之后变成疱疹，逐渐干燥，结痂，脱落</a:t>
            </a:r>
            <a:endParaRPr lang="en-US" altLang="zh-CN" sz="2400" b="1" dirty="0">
              <a:latin typeface="华文新魏" panose="02010800040101010101" pitchFamily="2" charset="-122"/>
              <a:ea typeface="华文新魏" panose="02010800040101010101" pitchFamily="2" charset="-122"/>
            </a:endParaRPr>
          </a:p>
        </p:txBody>
      </p:sp>
      <p:sp>
        <p:nvSpPr>
          <p:cNvPr id="15" name="矩形 14"/>
          <p:cNvSpPr/>
          <p:nvPr/>
        </p:nvSpPr>
        <p:spPr>
          <a:xfrm>
            <a:off x="737356" y="5715810"/>
            <a:ext cx="1521444" cy="922040"/>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400" dirty="0" smtClean="0">
                <a:latin typeface="+mn-ea"/>
              </a:rPr>
              <a:t>预防</a:t>
            </a:r>
            <a:endParaRPr lang="zh-CN" altLang="en-US" sz="2400" dirty="0">
              <a:latin typeface="+mn-ea"/>
            </a:endParaRPr>
          </a:p>
        </p:txBody>
      </p:sp>
      <p:sp>
        <p:nvSpPr>
          <p:cNvPr id="16" name="矩形 15"/>
          <p:cNvSpPr/>
          <p:nvPr/>
        </p:nvSpPr>
        <p:spPr>
          <a:xfrm>
            <a:off x="2594744" y="5930124"/>
            <a:ext cx="8715436" cy="369332"/>
          </a:xfrm>
          <a:prstGeom prst="rect">
            <a:avLst/>
          </a:prstGeom>
          <a:ln>
            <a:solidFill>
              <a:schemeClr val="accent1"/>
            </a:solidFill>
            <a:prstDash val="sysDash"/>
          </a:ln>
        </p:spPr>
        <p:txBody>
          <a:bodyPr wrap="square">
            <a:spAutoFit/>
          </a:bodyPr>
          <a:lstStyle/>
          <a:p>
            <a:endParaRPr lang="zh-CN" altLang="en-US" dirty="0"/>
          </a:p>
        </p:txBody>
      </p:sp>
      <p:sp>
        <p:nvSpPr>
          <p:cNvPr id="17" name="矩形 16"/>
          <p:cNvSpPr/>
          <p:nvPr/>
        </p:nvSpPr>
        <p:spPr>
          <a:xfrm>
            <a:off x="2594744" y="5930124"/>
            <a:ext cx="6092825" cy="461665"/>
          </a:xfrm>
          <a:prstGeom prst="rect">
            <a:avLst/>
          </a:prstGeom>
        </p:spPr>
        <p:txBody>
          <a:bodyPr>
            <a:spAutoFit/>
          </a:bodyPr>
          <a:lstStyle/>
          <a:p>
            <a:r>
              <a:rPr lang="zh-CN" altLang="en-US" sz="2400" b="1" dirty="0" smtClean="0"/>
              <a:t>属</a:t>
            </a:r>
            <a:r>
              <a:rPr lang="zh-CN" altLang="en-US" sz="2400" b="1" dirty="0" smtClean="0">
                <a:solidFill>
                  <a:srgbClr val="FF0000"/>
                </a:solidFill>
              </a:rPr>
              <a:t>自限性疾病</a:t>
            </a:r>
            <a:r>
              <a:rPr lang="zh-CN" altLang="en-US" sz="2400" b="1" dirty="0" smtClean="0"/>
              <a:t>。加强锻炼，加强室内通风</a:t>
            </a:r>
            <a:endParaRPr lang="zh-CN" altLang="en-US" sz="2400" b="1" dirty="0"/>
          </a:p>
        </p:txBody>
      </p:sp>
      <p:pic>
        <p:nvPicPr>
          <p:cNvPr id="19" name="图片 1"/>
          <p:cNvPicPr>
            <a:picLocks noChangeAspect="1"/>
          </p:cNvPicPr>
          <p:nvPr/>
        </p:nvPicPr>
        <p:blipFill>
          <a:blip r:embed="rId3" cstate="print"/>
          <a:srcRect/>
          <a:stretch>
            <a:fillRect/>
          </a:stretch>
        </p:blipFill>
        <p:spPr bwMode="auto">
          <a:xfrm>
            <a:off x="7881156" y="1643844"/>
            <a:ext cx="3457575" cy="2665413"/>
          </a:xfrm>
          <a:prstGeom prst="rect">
            <a:avLst/>
          </a:prstGeom>
          <a:noFill/>
          <a:ln w="9525">
            <a:noFill/>
            <a:miter lim="800000"/>
            <a:headEnd/>
            <a:tailEnd/>
          </a:ln>
        </p:spPr>
      </p:pic>
    </p:spTree>
    <p:extLst>
      <p:ext uri="{BB962C8B-B14F-4D97-AF65-F5344CB8AC3E}">
        <p14:creationId xmlns:p14="http://schemas.microsoft.com/office/powerpoint/2010/main" val="35609143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云形标注 13">
            <a:extLst>
              <a:ext uri="{FF2B5EF4-FFF2-40B4-BE49-F238E27FC236}">
                <a16:creationId xmlns="" xmlns:a16="http://schemas.microsoft.com/office/drawing/2014/main" id="{AF711B1B-1E0B-FA44-B648-B03986AB1F3D}"/>
              </a:ext>
            </a:extLst>
          </p:cNvPr>
          <p:cNvSpPr>
            <a:spLocks noChangeArrowheads="1"/>
          </p:cNvSpPr>
          <p:nvPr/>
        </p:nvSpPr>
        <p:spPr bwMode="auto">
          <a:xfrm>
            <a:off x="8542962" y="3573552"/>
            <a:ext cx="1584692" cy="792346"/>
          </a:xfrm>
          <a:prstGeom prst="cloudCallout">
            <a:avLst>
              <a:gd name="adj1" fmla="val -113603"/>
              <a:gd name="adj2" fmla="val -24425"/>
            </a:avLst>
          </a:prstGeom>
          <a:gradFill flip="none" rotWithShape="1">
            <a:gsLst>
              <a:gs pos="0">
                <a:srgbClr val="2B1997">
                  <a:shade val="30000"/>
                  <a:satMod val="115000"/>
                </a:srgbClr>
              </a:gs>
              <a:gs pos="50000">
                <a:srgbClr val="2B1997">
                  <a:shade val="67500"/>
                  <a:satMod val="115000"/>
                </a:srgbClr>
              </a:gs>
              <a:gs pos="100000">
                <a:srgbClr val="2B1997">
                  <a:shade val="100000"/>
                  <a:satMod val="115000"/>
                </a:srgbClr>
              </a:gs>
            </a:gsLst>
            <a:lin ang="0" scaled="1"/>
            <a:tileRect/>
          </a:gradFill>
          <a:ln w="25400">
            <a:solidFill>
              <a:srgbClr val="395E8A"/>
            </a:solidFill>
            <a:bevel/>
            <a:headEnd/>
            <a:tailEnd/>
          </a:ln>
        </p:spPr>
        <p:txBody>
          <a:bodyPr anchor="ctr"/>
          <a:lstStyle/>
          <a:p>
            <a:pPr algn="ctr"/>
            <a:r>
              <a:rPr lang="zh-CN" altLang="en-US" sz="3201" dirty="0" smtClean="0">
                <a:solidFill>
                  <a:schemeClr val="bg1"/>
                </a:solidFill>
                <a:latin typeface="Microsoft YaHei" panose="020B0503020204020204" pitchFamily="34" charset="-122"/>
                <a:ea typeface="Microsoft YaHei" panose="020B0503020204020204" pitchFamily="34" charset="-122"/>
                <a:sym typeface="Arial Unicode MS" panose="020B0604020202020204" pitchFamily="34" charset="-128"/>
              </a:rPr>
              <a:t>晕厥</a:t>
            </a:r>
            <a:endParaRPr lang="zh-CN" altLang="en-US" sz="3201" dirty="0">
              <a:solidFill>
                <a:schemeClr val="bg1"/>
              </a:solidFill>
              <a:latin typeface="Microsoft YaHei" panose="020B0503020204020204" pitchFamily="34" charset="-122"/>
              <a:ea typeface="Microsoft YaHei" panose="020B0503020204020204" pitchFamily="34" charset="-122"/>
              <a:sym typeface="Arial Unicode MS" panose="020B0604020202020204" pitchFamily="34" charset="-128"/>
            </a:endParaRPr>
          </a:p>
        </p:txBody>
      </p:sp>
      <p:sp>
        <p:nvSpPr>
          <p:cNvPr id="128002" name="云形标注 14">
            <a:extLst>
              <a:ext uri="{FF2B5EF4-FFF2-40B4-BE49-F238E27FC236}">
                <a16:creationId xmlns="" xmlns:a16="http://schemas.microsoft.com/office/drawing/2014/main" id="{F5E3E1DE-7EC0-204D-B84E-F05F317475CF}"/>
              </a:ext>
            </a:extLst>
          </p:cNvPr>
          <p:cNvSpPr>
            <a:spLocks noChangeArrowheads="1"/>
          </p:cNvSpPr>
          <p:nvPr/>
        </p:nvSpPr>
        <p:spPr bwMode="auto">
          <a:xfrm>
            <a:off x="2204931" y="1340160"/>
            <a:ext cx="1727600" cy="1009884"/>
          </a:xfrm>
          <a:prstGeom prst="cloudCallout">
            <a:avLst>
              <a:gd name="adj1" fmla="val 93653"/>
              <a:gd name="adj2" fmla="val 88755"/>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w="25400">
            <a:solidFill>
              <a:srgbClr val="395E8A"/>
            </a:solidFill>
            <a:bevel/>
            <a:headEnd/>
            <a:tailEnd/>
          </a:ln>
        </p:spPr>
        <p:txBody>
          <a:bodyPr anchor="ctr"/>
          <a:lstStyle/>
          <a:p>
            <a:pPr algn="ctr"/>
            <a:r>
              <a:rPr lang="zh-CN" altLang="en-US" sz="3201" dirty="0" smtClean="0">
                <a:solidFill>
                  <a:schemeClr val="bg1"/>
                </a:solidFill>
                <a:latin typeface="Microsoft YaHei" panose="020B0503020204020204" pitchFamily="34" charset="-122"/>
                <a:ea typeface="Microsoft YaHei" panose="020B0503020204020204" pitchFamily="34" charset="-122"/>
                <a:sym typeface="Arial Unicode MS" panose="020B0604020202020204" pitchFamily="34" charset="-128"/>
              </a:rPr>
              <a:t>腹痛</a:t>
            </a:r>
            <a:endParaRPr lang="zh-CN" altLang="en-US" sz="3201" dirty="0">
              <a:solidFill>
                <a:schemeClr val="bg1"/>
              </a:solidFill>
              <a:latin typeface="Microsoft YaHei" panose="020B0503020204020204" pitchFamily="34" charset="-122"/>
              <a:ea typeface="Microsoft YaHei" panose="020B0503020204020204" pitchFamily="34" charset="-122"/>
              <a:sym typeface="Arial Unicode MS" panose="020B0604020202020204" pitchFamily="34" charset="-128"/>
            </a:endParaRPr>
          </a:p>
        </p:txBody>
      </p:sp>
      <p:sp>
        <p:nvSpPr>
          <p:cNvPr id="128003" name="云形标注 15">
            <a:extLst>
              <a:ext uri="{FF2B5EF4-FFF2-40B4-BE49-F238E27FC236}">
                <a16:creationId xmlns="" xmlns:a16="http://schemas.microsoft.com/office/drawing/2014/main" id="{86AAEC2D-3118-4940-99AD-EC95FC79CE95}"/>
              </a:ext>
            </a:extLst>
          </p:cNvPr>
          <p:cNvSpPr>
            <a:spLocks noChangeArrowheads="1"/>
          </p:cNvSpPr>
          <p:nvPr/>
        </p:nvSpPr>
        <p:spPr bwMode="auto">
          <a:xfrm>
            <a:off x="1702718" y="2565515"/>
            <a:ext cx="1942888" cy="1008295"/>
          </a:xfrm>
          <a:prstGeom prst="cloudCallout">
            <a:avLst>
              <a:gd name="adj1" fmla="val 106815"/>
              <a:gd name="adj2" fmla="val 11185"/>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w="25400">
            <a:solidFill>
              <a:srgbClr val="395E8A"/>
            </a:solidFill>
            <a:bevel/>
            <a:headEnd/>
            <a:tailEnd/>
          </a:ln>
        </p:spPr>
        <p:txBody>
          <a:bodyPr anchor="ctr"/>
          <a:lstStyle/>
          <a:p>
            <a:pPr algn="ctr"/>
            <a:r>
              <a:rPr lang="zh-CN" altLang="en-US" sz="3201" dirty="0" smtClean="0">
                <a:solidFill>
                  <a:schemeClr val="bg1"/>
                </a:solidFill>
                <a:latin typeface="Microsoft YaHei" panose="020B0503020204020204" pitchFamily="34" charset="-122"/>
                <a:ea typeface="Microsoft YaHei" panose="020B0503020204020204" pitchFamily="34" charset="-122"/>
                <a:sym typeface="Arial Unicode MS" panose="020B0604020202020204" pitchFamily="34" charset="-128"/>
              </a:rPr>
              <a:t>发热</a:t>
            </a:r>
            <a:endParaRPr lang="zh-CN" altLang="en-US" sz="3201" dirty="0">
              <a:solidFill>
                <a:schemeClr val="bg1"/>
              </a:solidFill>
              <a:latin typeface="Microsoft YaHei" panose="020B0503020204020204" pitchFamily="34" charset="-122"/>
              <a:ea typeface="Microsoft YaHei" panose="020B0503020204020204" pitchFamily="34" charset="-122"/>
              <a:sym typeface="Arial Unicode MS" panose="020B0604020202020204" pitchFamily="34" charset="-128"/>
            </a:endParaRPr>
          </a:p>
        </p:txBody>
      </p:sp>
      <p:sp>
        <p:nvSpPr>
          <p:cNvPr id="128004" name="云形标注 16">
            <a:extLst>
              <a:ext uri="{FF2B5EF4-FFF2-40B4-BE49-F238E27FC236}">
                <a16:creationId xmlns="" xmlns:a16="http://schemas.microsoft.com/office/drawing/2014/main" id="{7AF13E4E-8F29-CD4E-B92C-EC1259C8B6B8}"/>
              </a:ext>
            </a:extLst>
          </p:cNvPr>
          <p:cNvSpPr>
            <a:spLocks noChangeArrowheads="1"/>
          </p:cNvSpPr>
          <p:nvPr/>
        </p:nvSpPr>
        <p:spPr bwMode="auto">
          <a:xfrm>
            <a:off x="3214886" y="5589850"/>
            <a:ext cx="1584692" cy="1008296"/>
          </a:xfrm>
          <a:prstGeom prst="cloudCallout">
            <a:avLst>
              <a:gd name="adj1" fmla="val 71898"/>
              <a:gd name="adj2" fmla="val -75944"/>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w="25400">
            <a:solidFill>
              <a:srgbClr val="395E8A"/>
            </a:solidFill>
            <a:bevel/>
            <a:headEnd/>
            <a:tailEnd/>
          </a:ln>
        </p:spPr>
        <p:txBody>
          <a:bodyPr anchor="ctr"/>
          <a:lstStyle/>
          <a:p>
            <a:pPr algn="ctr"/>
            <a:r>
              <a:rPr lang="zh-CN" altLang="en-US" sz="3201" dirty="0" smtClean="0">
                <a:solidFill>
                  <a:schemeClr val="bg1"/>
                </a:solidFill>
                <a:latin typeface="Microsoft YaHei" panose="020B0503020204020204" pitchFamily="34" charset="-122"/>
                <a:ea typeface="Microsoft YaHei" panose="020B0503020204020204" pitchFamily="34" charset="-122"/>
                <a:sym typeface="Arial Unicode MS" panose="020B0604020202020204" pitchFamily="34" charset="-128"/>
              </a:rPr>
              <a:t>腹泻</a:t>
            </a:r>
            <a:endParaRPr lang="zh-CN" altLang="en-US" sz="3201" dirty="0">
              <a:solidFill>
                <a:schemeClr val="bg1"/>
              </a:solidFill>
              <a:latin typeface="Microsoft YaHei" panose="020B0503020204020204" pitchFamily="34" charset="-122"/>
              <a:ea typeface="Microsoft YaHei" panose="020B0503020204020204" pitchFamily="34" charset="-122"/>
              <a:sym typeface="Arial Unicode MS" panose="020B0604020202020204" pitchFamily="34" charset="-128"/>
            </a:endParaRPr>
          </a:p>
        </p:txBody>
      </p:sp>
      <p:sp>
        <p:nvSpPr>
          <p:cNvPr id="128005" name="云形标注 17">
            <a:extLst>
              <a:ext uri="{FF2B5EF4-FFF2-40B4-BE49-F238E27FC236}">
                <a16:creationId xmlns="" xmlns:a16="http://schemas.microsoft.com/office/drawing/2014/main" id="{36F354B6-046E-8C40-A3DC-F0B51BF650DB}"/>
              </a:ext>
            </a:extLst>
          </p:cNvPr>
          <p:cNvSpPr>
            <a:spLocks noChangeArrowheads="1"/>
          </p:cNvSpPr>
          <p:nvPr/>
        </p:nvSpPr>
        <p:spPr bwMode="auto">
          <a:xfrm>
            <a:off x="2062758" y="4580150"/>
            <a:ext cx="1944732" cy="1009884"/>
          </a:xfrm>
          <a:prstGeom prst="cloudCallout">
            <a:avLst>
              <a:gd name="adj1" fmla="val 88847"/>
              <a:gd name="adj2" fmla="val -58042"/>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w="25400">
            <a:solidFill>
              <a:srgbClr val="395E8A"/>
            </a:solidFill>
            <a:bevel/>
            <a:headEnd/>
            <a:tailEnd/>
          </a:ln>
        </p:spPr>
        <p:txBody>
          <a:bodyPr anchor="ctr"/>
          <a:lstStyle/>
          <a:p>
            <a:pPr algn="ctr"/>
            <a:r>
              <a:rPr lang="zh-CN" altLang="en-US" sz="3201" dirty="0" smtClean="0">
                <a:solidFill>
                  <a:schemeClr val="bg1"/>
                </a:solidFill>
                <a:latin typeface="Microsoft YaHei" panose="020B0503020204020204" pitchFamily="34" charset="-122"/>
                <a:ea typeface="Microsoft YaHei" panose="020B0503020204020204" pitchFamily="34" charset="-122"/>
                <a:sym typeface="Arial Unicode MS" panose="020B0604020202020204" pitchFamily="34" charset="-128"/>
              </a:rPr>
              <a:t>恶心呕吐</a:t>
            </a:r>
            <a:endParaRPr lang="zh-CN" altLang="en-US" dirty="0">
              <a:solidFill>
                <a:schemeClr val="bg1"/>
              </a:solidFill>
              <a:latin typeface="Microsoft YaHei" panose="020B0503020204020204" pitchFamily="34" charset="-122"/>
              <a:ea typeface="Microsoft YaHei" panose="020B0503020204020204" pitchFamily="34" charset="-122"/>
            </a:endParaRPr>
          </a:p>
        </p:txBody>
      </p:sp>
      <p:sp>
        <p:nvSpPr>
          <p:cNvPr id="128006" name="云形标注 18">
            <a:extLst>
              <a:ext uri="{FF2B5EF4-FFF2-40B4-BE49-F238E27FC236}">
                <a16:creationId xmlns="" xmlns:a16="http://schemas.microsoft.com/office/drawing/2014/main" id="{0435F342-0736-0940-BB4A-3F33CA4253D1}"/>
              </a:ext>
            </a:extLst>
          </p:cNvPr>
          <p:cNvSpPr>
            <a:spLocks noChangeArrowheads="1"/>
          </p:cNvSpPr>
          <p:nvPr/>
        </p:nvSpPr>
        <p:spPr bwMode="auto">
          <a:xfrm>
            <a:off x="1342719" y="3576671"/>
            <a:ext cx="2391329" cy="1008295"/>
          </a:xfrm>
          <a:prstGeom prst="cloudCallout">
            <a:avLst>
              <a:gd name="adj1" fmla="val 92093"/>
              <a:gd name="adj2" fmla="val -19856"/>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w="25400">
            <a:solidFill>
              <a:srgbClr val="395E8A"/>
            </a:solidFill>
            <a:bevel/>
            <a:headEnd/>
            <a:tailEnd/>
          </a:ln>
        </p:spPr>
        <p:txBody>
          <a:bodyPr anchor="ctr"/>
          <a:lstStyle/>
          <a:p>
            <a:pPr algn="ctr"/>
            <a:r>
              <a:rPr lang="zh-CN" altLang="en-US" sz="3201" dirty="0" smtClean="0">
                <a:solidFill>
                  <a:schemeClr val="bg1"/>
                </a:solidFill>
                <a:latin typeface="Microsoft YaHei" panose="020B0503020204020204" pitchFamily="34" charset="-122"/>
                <a:ea typeface="Microsoft YaHei" panose="020B0503020204020204" pitchFamily="34" charset="-122"/>
              </a:rPr>
              <a:t> 咳嗽   咳痰</a:t>
            </a:r>
            <a:endParaRPr lang="zh-CN" altLang="en-US" sz="3201" dirty="0">
              <a:solidFill>
                <a:schemeClr val="bg1"/>
              </a:solidFill>
              <a:latin typeface="Microsoft YaHei" panose="020B0503020204020204" pitchFamily="34" charset="-122"/>
              <a:ea typeface="Microsoft YaHei" panose="020B0503020204020204" pitchFamily="34" charset="-122"/>
            </a:endParaRPr>
          </a:p>
        </p:txBody>
      </p:sp>
      <p:sp>
        <p:nvSpPr>
          <p:cNvPr id="128007" name="云形标注 19">
            <a:extLst>
              <a:ext uri="{FF2B5EF4-FFF2-40B4-BE49-F238E27FC236}">
                <a16:creationId xmlns="" xmlns:a16="http://schemas.microsoft.com/office/drawing/2014/main" id="{64572EDF-C587-384D-A865-B1F74F555431}"/>
              </a:ext>
            </a:extLst>
          </p:cNvPr>
          <p:cNvSpPr>
            <a:spLocks noChangeArrowheads="1"/>
          </p:cNvSpPr>
          <p:nvPr/>
        </p:nvSpPr>
        <p:spPr bwMode="auto">
          <a:xfrm>
            <a:off x="3789623" y="836807"/>
            <a:ext cx="1584692" cy="1008295"/>
          </a:xfrm>
          <a:prstGeom prst="cloudCallout">
            <a:avLst>
              <a:gd name="adj1" fmla="val 31876"/>
              <a:gd name="adj2" fmla="val 67423"/>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5400000" scaled="1"/>
            <a:tileRect/>
          </a:gradFill>
          <a:ln w="25400">
            <a:solidFill>
              <a:srgbClr val="395E8A"/>
            </a:solidFill>
            <a:bevel/>
            <a:headEnd/>
            <a:tailEnd/>
          </a:ln>
        </p:spPr>
        <p:txBody>
          <a:bodyPr anchor="ctr"/>
          <a:lstStyle/>
          <a:p>
            <a:pPr algn="ctr"/>
            <a:r>
              <a:rPr lang="zh-CN" altLang="en-US" sz="3201" dirty="0" smtClean="0">
                <a:solidFill>
                  <a:schemeClr val="bg1"/>
                </a:solidFill>
                <a:latin typeface="Microsoft YaHei" panose="020B0503020204020204" pitchFamily="34" charset="-122"/>
                <a:ea typeface="Microsoft YaHei" panose="020B0503020204020204" pitchFamily="34" charset="-122"/>
                <a:sym typeface="Arial Unicode MS" panose="020B0604020202020204" pitchFamily="34" charset="-128"/>
              </a:rPr>
              <a:t>头痛</a:t>
            </a:r>
            <a:endParaRPr lang="zh-CN" altLang="en-US" dirty="0">
              <a:solidFill>
                <a:schemeClr val="bg1"/>
              </a:solidFill>
              <a:latin typeface="Microsoft YaHei" panose="020B0503020204020204" pitchFamily="34" charset="-122"/>
              <a:ea typeface="Microsoft YaHei" panose="020B0503020204020204" pitchFamily="34" charset="-122"/>
            </a:endParaRPr>
          </a:p>
        </p:txBody>
      </p:sp>
      <p:sp>
        <p:nvSpPr>
          <p:cNvPr id="128008" name="云形标注 20">
            <a:extLst>
              <a:ext uri="{FF2B5EF4-FFF2-40B4-BE49-F238E27FC236}">
                <a16:creationId xmlns="" xmlns:a16="http://schemas.microsoft.com/office/drawing/2014/main" id="{74836AD0-74B8-474B-BD3F-ED585319E10D}"/>
              </a:ext>
            </a:extLst>
          </p:cNvPr>
          <p:cNvSpPr>
            <a:spLocks noChangeArrowheads="1"/>
          </p:cNvSpPr>
          <p:nvPr/>
        </p:nvSpPr>
        <p:spPr bwMode="auto">
          <a:xfrm>
            <a:off x="6671308" y="837249"/>
            <a:ext cx="1656146" cy="792345"/>
          </a:xfrm>
          <a:prstGeom prst="cloudCallout">
            <a:avLst>
              <a:gd name="adj1" fmla="val -44917"/>
              <a:gd name="adj2" fmla="val 95398"/>
            </a:avLst>
          </a:prstGeom>
          <a:gradFill flip="none" rotWithShape="1">
            <a:gsLst>
              <a:gs pos="0">
                <a:srgbClr val="2B1997">
                  <a:shade val="30000"/>
                  <a:satMod val="115000"/>
                </a:srgbClr>
              </a:gs>
              <a:gs pos="50000">
                <a:srgbClr val="2B1997">
                  <a:shade val="67500"/>
                  <a:satMod val="115000"/>
                </a:srgbClr>
              </a:gs>
              <a:gs pos="100000">
                <a:srgbClr val="2B1997">
                  <a:shade val="100000"/>
                  <a:satMod val="115000"/>
                </a:srgbClr>
              </a:gs>
            </a:gsLst>
            <a:lin ang="0" scaled="1"/>
            <a:tileRect/>
          </a:gradFill>
          <a:ln w="25400">
            <a:solidFill>
              <a:srgbClr val="395E8A"/>
            </a:solidFill>
            <a:bevel/>
            <a:headEnd/>
            <a:tailEnd/>
          </a:ln>
        </p:spPr>
        <p:txBody>
          <a:bodyPr anchor="ctr"/>
          <a:lstStyle/>
          <a:p>
            <a:pPr algn="ctr"/>
            <a:r>
              <a:rPr lang="zh-CN" altLang="en-US" sz="3201" dirty="0">
                <a:solidFill>
                  <a:schemeClr val="bg1"/>
                </a:solidFill>
                <a:latin typeface="Microsoft YaHei" panose="020B0503020204020204" pitchFamily="34" charset="-122"/>
                <a:ea typeface="Microsoft YaHei" panose="020B0503020204020204" pitchFamily="34" charset="-122"/>
                <a:sym typeface="Arial Unicode MS" panose="020B0604020202020204" pitchFamily="34" charset="-128"/>
              </a:rPr>
              <a:t>胸痛</a:t>
            </a:r>
            <a:endParaRPr lang="zh-CN" altLang="en-US" dirty="0">
              <a:solidFill>
                <a:schemeClr val="bg1"/>
              </a:solidFill>
              <a:latin typeface="Microsoft YaHei" panose="020B0503020204020204" pitchFamily="34" charset="-122"/>
              <a:ea typeface="Microsoft YaHei" panose="020B0503020204020204" pitchFamily="34" charset="-122"/>
            </a:endParaRPr>
          </a:p>
        </p:txBody>
      </p:sp>
      <p:sp>
        <p:nvSpPr>
          <p:cNvPr id="128009" name="云形标注 21">
            <a:extLst>
              <a:ext uri="{FF2B5EF4-FFF2-40B4-BE49-F238E27FC236}">
                <a16:creationId xmlns="" xmlns:a16="http://schemas.microsoft.com/office/drawing/2014/main" id="{CDCA3C02-AFC9-E54B-9B31-802171A991EF}"/>
              </a:ext>
            </a:extLst>
          </p:cNvPr>
          <p:cNvSpPr>
            <a:spLocks noChangeArrowheads="1"/>
          </p:cNvSpPr>
          <p:nvPr/>
        </p:nvSpPr>
        <p:spPr bwMode="auto">
          <a:xfrm>
            <a:off x="7822882" y="1485321"/>
            <a:ext cx="1584692" cy="792345"/>
          </a:xfrm>
          <a:prstGeom prst="cloudCallout">
            <a:avLst>
              <a:gd name="adj1" fmla="val -99902"/>
              <a:gd name="adj2" fmla="val 54771"/>
            </a:avLst>
          </a:prstGeom>
          <a:gradFill flip="none" rotWithShape="1">
            <a:gsLst>
              <a:gs pos="0">
                <a:srgbClr val="2B1997">
                  <a:shade val="30000"/>
                  <a:satMod val="115000"/>
                </a:srgbClr>
              </a:gs>
              <a:gs pos="50000">
                <a:srgbClr val="2B1997">
                  <a:shade val="67500"/>
                  <a:satMod val="115000"/>
                </a:srgbClr>
              </a:gs>
              <a:gs pos="100000">
                <a:srgbClr val="2B1997">
                  <a:shade val="100000"/>
                  <a:satMod val="115000"/>
                </a:srgbClr>
              </a:gs>
            </a:gsLst>
            <a:lin ang="0" scaled="1"/>
            <a:tileRect/>
          </a:gradFill>
          <a:ln w="25400">
            <a:solidFill>
              <a:srgbClr val="395E8A"/>
            </a:solidFill>
            <a:bevel/>
            <a:headEnd/>
            <a:tailEnd/>
          </a:ln>
        </p:spPr>
        <p:txBody>
          <a:bodyPr anchor="ctr"/>
          <a:lstStyle/>
          <a:p>
            <a:pPr algn="ctr"/>
            <a:r>
              <a:rPr lang="zh-CN" altLang="en-US" sz="3201" dirty="0" smtClean="0">
                <a:solidFill>
                  <a:schemeClr val="bg1"/>
                </a:solidFill>
                <a:latin typeface="Microsoft YaHei" panose="020B0503020204020204" pitchFamily="34" charset="-122"/>
                <a:ea typeface="Microsoft YaHei" panose="020B0503020204020204" pitchFamily="34" charset="-122"/>
                <a:sym typeface="Arial Unicode MS" panose="020B0604020202020204" pitchFamily="34" charset="-128"/>
              </a:rPr>
              <a:t>水肿</a:t>
            </a:r>
            <a:endParaRPr lang="zh-CN" altLang="en-US" dirty="0">
              <a:solidFill>
                <a:schemeClr val="bg1"/>
              </a:solidFill>
              <a:latin typeface="Microsoft YaHei" panose="020B0503020204020204" pitchFamily="34" charset="-122"/>
              <a:ea typeface="Microsoft YaHei" panose="020B0503020204020204" pitchFamily="34" charset="-122"/>
            </a:endParaRPr>
          </a:p>
        </p:txBody>
      </p:sp>
      <p:sp>
        <p:nvSpPr>
          <p:cNvPr id="128010" name="云形标注 22">
            <a:extLst>
              <a:ext uri="{FF2B5EF4-FFF2-40B4-BE49-F238E27FC236}">
                <a16:creationId xmlns="" xmlns:a16="http://schemas.microsoft.com/office/drawing/2014/main" id="{16E5136B-9CE0-4F48-9F2D-426547E0E5E2}"/>
              </a:ext>
            </a:extLst>
          </p:cNvPr>
          <p:cNvSpPr>
            <a:spLocks noChangeArrowheads="1"/>
          </p:cNvSpPr>
          <p:nvPr/>
        </p:nvSpPr>
        <p:spPr bwMode="auto">
          <a:xfrm>
            <a:off x="8398946" y="2421978"/>
            <a:ext cx="1872724" cy="1007816"/>
          </a:xfrm>
          <a:prstGeom prst="cloudCallout">
            <a:avLst>
              <a:gd name="adj1" fmla="val -101298"/>
              <a:gd name="adj2" fmla="val 4844"/>
            </a:avLst>
          </a:prstGeom>
          <a:gradFill flip="none" rotWithShape="1">
            <a:gsLst>
              <a:gs pos="0">
                <a:srgbClr val="2B1997">
                  <a:shade val="30000"/>
                  <a:satMod val="115000"/>
                </a:srgbClr>
              </a:gs>
              <a:gs pos="50000">
                <a:srgbClr val="2B1997">
                  <a:shade val="67500"/>
                  <a:satMod val="115000"/>
                </a:srgbClr>
              </a:gs>
              <a:gs pos="100000">
                <a:srgbClr val="2B1997">
                  <a:shade val="100000"/>
                  <a:satMod val="115000"/>
                </a:srgbClr>
              </a:gs>
            </a:gsLst>
            <a:lin ang="0" scaled="1"/>
            <a:tileRect/>
          </a:gradFill>
          <a:ln w="25400">
            <a:solidFill>
              <a:srgbClr val="395E8A"/>
            </a:solidFill>
            <a:bevel/>
            <a:headEnd/>
            <a:tailEnd/>
          </a:ln>
        </p:spPr>
        <p:txBody>
          <a:bodyPr anchor="ctr"/>
          <a:lstStyle/>
          <a:p>
            <a:pPr algn="ctr"/>
            <a:r>
              <a:rPr lang="zh-CN" altLang="en-US" sz="3201" dirty="0" smtClean="0">
                <a:solidFill>
                  <a:schemeClr val="bg1"/>
                </a:solidFill>
                <a:latin typeface="Microsoft YaHei" panose="020B0503020204020204" pitchFamily="34" charset="-122"/>
                <a:ea typeface="Microsoft YaHei" panose="020B0503020204020204" pitchFamily="34" charset="-122"/>
                <a:sym typeface="Arial Unicode MS" panose="020B0604020202020204" pitchFamily="34" charset="-128"/>
              </a:rPr>
              <a:t>尿频尿痛</a:t>
            </a:r>
            <a:endParaRPr lang="zh-CN" altLang="en-US" dirty="0">
              <a:solidFill>
                <a:schemeClr val="bg1"/>
              </a:solidFill>
              <a:latin typeface="Microsoft YaHei" panose="020B0503020204020204" pitchFamily="34" charset="-122"/>
              <a:ea typeface="Microsoft YaHei" panose="020B0503020204020204" pitchFamily="34" charset="-122"/>
            </a:endParaRPr>
          </a:p>
        </p:txBody>
      </p:sp>
      <p:pic>
        <p:nvPicPr>
          <p:cNvPr id="128012" name="Picture 15">
            <a:extLst>
              <a:ext uri="{FF2B5EF4-FFF2-40B4-BE49-F238E27FC236}">
                <a16:creationId xmlns="" xmlns:a16="http://schemas.microsoft.com/office/drawing/2014/main" id="{68E871BC-9325-FA43-A5BF-D3CBFA7950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51889" y="1662202"/>
            <a:ext cx="3228134" cy="3895039"/>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13" name="椭圆 24">
            <a:extLst>
              <a:ext uri="{FF2B5EF4-FFF2-40B4-BE49-F238E27FC236}">
                <a16:creationId xmlns="" xmlns:a16="http://schemas.microsoft.com/office/drawing/2014/main" id="{369ADFA9-FAF3-0F4E-A624-9BC03970D96E}"/>
              </a:ext>
            </a:extLst>
          </p:cNvPr>
          <p:cNvSpPr>
            <a:spLocks noChangeArrowheads="1"/>
          </p:cNvSpPr>
          <p:nvPr/>
        </p:nvSpPr>
        <p:spPr bwMode="auto">
          <a:xfrm>
            <a:off x="5015456" y="3645818"/>
            <a:ext cx="2375893" cy="1297215"/>
          </a:xfrm>
          <a:prstGeom prst="ellipse">
            <a:avLst/>
          </a:prstGeom>
          <a:solidFill>
            <a:srgbClr val="00FFFF"/>
          </a:solidFill>
          <a:ln>
            <a:noFill/>
          </a:ln>
          <a:extLst>
            <a:ext uri="{91240B29-F687-4F45-9708-019B960494DF}">
              <a14:hiddenLine xmlns:a14="http://schemas.microsoft.com/office/drawing/2010/main" w="25400">
                <a:solidFill>
                  <a:srgbClr val="000000"/>
                </a:solidFill>
                <a:round/>
                <a:headEnd/>
                <a:tailEnd/>
              </a14:hiddenLine>
            </a:ext>
          </a:extLst>
        </p:spPr>
        <p:txBody>
          <a:bodyPr anchor="ctr"/>
          <a:lstStyle/>
          <a:p>
            <a:pPr algn="ctr"/>
            <a:r>
              <a:rPr lang="zh-CN" altLang="en-US" sz="3201" b="1" dirty="0" smtClean="0">
                <a:gradFill>
                  <a:gsLst>
                    <a:gs pos="0">
                      <a:srgbClr val="000082"/>
                    </a:gs>
                    <a:gs pos="30000">
                      <a:srgbClr val="66008F"/>
                    </a:gs>
                    <a:gs pos="64999">
                      <a:srgbClr val="BA0066"/>
                    </a:gs>
                    <a:gs pos="89999">
                      <a:srgbClr val="FF0000"/>
                    </a:gs>
                    <a:gs pos="100000">
                      <a:srgbClr val="FF8200"/>
                    </a:gs>
                  </a:gsLst>
                  <a:lin ang="13500000" scaled="0"/>
                </a:gradFill>
                <a:latin typeface="Microsoft YaHei" panose="020B0503020204020204" pitchFamily="34" charset="-122"/>
                <a:ea typeface="Microsoft YaHei" panose="020B0503020204020204" pitchFamily="34" charset="-122"/>
                <a:sym typeface="Arial Unicode MS" panose="020B0604020202020204" pitchFamily="34" charset="-128"/>
              </a:rPr>
              <a:t>常见</a:t>
            </a:r>
            <a:endParaRPr lang="en-US" altLang="zh-CN" sz="3201" b="1" dirty="0" smtClean="0">
              <a:gradFill>
                <a:gsLst>
                  <a:gs pos="0">
                    <a:srgbClr val="000082"/>
                  </a:gs>
                  <a:gs pos="30000">
                    <a:srgbClr val="66008F"/>
                  </a:gs>
                  <a:gs pos="64999">
                    <a:srgbClr val="BA0066"/>
                  </a:gs>
                  <a:gs pos="89999">
                    <a:srgbClr val="FF0000"/>
                  </a:gs>
                  <a:gs pos="100000">
                    <a:srgbClr val="FF8200"/>
                  </a:gs>
                </a:gsLst>
                <a:lin ang="13500000" scaled="0"/>
              </a:gradFill>
              <a:latin typeface="Microsoft YaHei" panose="020B0503020204020204" pitchFamily="34" charset="-122"/>
              <a:ea typeface="Microsoft YaHei" panose="020B0503020204020204" pitchFamily="34" charset="-122"/>
              <a:sym typeface="Arial Unicode MS" panose="020B0604020202020204" pitchFamily="34" charset="-128"/>
            </a:endParaRPr>
          </a:p>
          <a:p>
            <a:pPr algn="ctr"/>
            <a:r>
              <a:rPr lang="zh-CN" altLang="en-US" sz="3201" b="1" dirty="0" smtClean="0">
                <a:gradFill>
                  <a:gsLst>
                    <a:gs pos="0">
                      <a:srgbClr val="000082"/>
                    </a:gs>
                    <a:gs pos="30000">
                      <a:srgbClr val="66008F"/>
                    </a:gs>
                    <a:gs pos="64999">
                      <a:srgbClr val="BA0066"/>
                    </a:gs>
                    <a:gs pos="89999">
                      <a:srgbClr val="FF0000"/>
                    </a:gs>
                    <a:gs pos="100000">
                      <a:srgbClr val="FF8200"/>
                    </a:gs>
                  </a:gsLst>
                  <a:lin ang="13500000" scaled="0"/>
                </a:gradFill>
                <a:latin typeface="Microsoft YaHei" panose="020B0503020204020204" pitchFamily="34" charset="-122"/>
                <a:ea typeface="Microsoft YaHei" panose="020B0503020204020204" pitchFamily="34" charset="-122"/>
                <a:sym typeface="Arial Unicode MS" panose="020B0604020202020204" pitchFamily="34" charset="-128"/>
              </a:rPr>
              <a:t>症状</a:t>
            </a:r>
            <a:endParaRPr lang="zh-CN" altLang="en-US" sz="3201" b="1" dirty="0">
              <a:gradFill>
                <a:gsLst>
                  <a:gs pos="0">
                    <a:srgbClr val="000082"/>
                  </a:gs>
                  <a:gs pos="30000">
                    <a:srgbClr val="66008F"/>
                  </a:gs>
                  <a:gs pos="64999">
                    <a:srgbClr val="BA0066"/>
                  </a:gs>
                  <a:gs pos="89999">
                    <a:srgbClr val="FF0000"/>
                  </a:gs>
                  <a:gs pos="100000">
                    <a:srgbClr val="FF8200"/>
                  </a:gs>
                </a:gsLst>
                <a:lin ang="13500000" scaled="0"/>
              </a:gradFill>
              <a:latin typeface="Microsoft YaHei" panose="020B0503020204020204" pitchFamily="34" charset="-122"/>
              <a:ea typeface="Microsoft YaHei" panose="020B0503020204020204" pitchFamily="34" charset="-122"/>
              <a:sym typeface="Arial Unicode MS" panose="020B0604020202020204" pitchFamily="34" charset="-128"/>
            </a:endParaRPr>
          </a:p>
        </p:txBody>
      </p:sp>
      <p:sp>
        <p:nvSpPr>
          <p:cNvPr id="128014" name="云形标注 26">
            <a:extLst>
              <a:ext uri="{FF2B5EF4-FFF2-40B4-BE49-F238E27FC236}">
                <a16:creationId xmlns="" xmlns:a16="http://schemas.microsoft.com/office/drawing/2014/main" id="{A647E1FC-596D-994B-90EC-A3D0928360FE}"/>
              </a:ext>
            </a:extLst>
          </p:cNvPr>
          <p:cNvSpPr>
            <a:spLocks noChangeArrowheads="1"/>
          </p:cNvSpPr>
          <p:nvPr/>
        </p:nvSpPr>
        <p:spPr bwMode="auto">
          <a:xfrm>
            <a:off x="8040345" y="4654226"/>
            <a:ext cx="2087310" cy="863800"/>
          </a:xfrm>
          <a:prstGeom prst="cloudCallout">
            <a:avLst>
              <a:gd name="adj1" fmla="val -85108"/>
              <a:gd name="adj2" fmla="val -69325"/>
            </a:avLst>
          </a:prstGeom>
          <a:gradFill flip="none" rotWithShape="1">
            <a:gsLst>
              <a:gs pos="0">
                <a:srgbClr val="2B1997">
                  <a:shade val="30000"/>
                  <a:satMod val="115000"/>
                </a:srgbClr>
              </a:gs>
              <a:gs pos="50000">
                <a:srgbClr val="2B1997">
                  <a:shade val="67500"/>
                  <a:satMod val="115000"/>
                </a:srgbClr>
              </a:gs>
              <a:gs pos="100000">
                <a:srgbClr val="2B1997">
                  <a:shade val="100000"/>
                  <a:satMod val="115000"/>
                </a:srgbClr>
              </a:gs>
            </a:gsLst>
            <a:lin ang="0" scaled="1"/>
            <a:tileRect/>
          </a:gradFill>
          <a:ln w="25400">
            <a:solidFill>
              <a:srgbClr val="395E8A"/>
            </a:solidFill>
            <a:bevel/>
            <a:headEnd/>
            <a:tailEnd/>
          </a:ln>
        </p:spPr>
        <p:txBody>
          <a:bodyPr anchor="ctr"/>
          <a:lstStyle/>
          <a:p>
            <a:pPr algn="ctr"/>
            <a:r>
              <a:rPr lang="zh-CN" altLang="en-US" sz="3201" dirty="0">
                <a:solidFill>
                  <a:schemeClr val="bg1"/>
                </a:solidFill>
                <a:latin typeface="Microsoft YaHei" panose="020B0503020204020204" pitchFamily="34" charset="-122"/>
                <a:ea typeface="Microsoft YaHei" panose="020B0503020204020204" pitchFamily="34" charset="-122"/>
                <a:sym typeface="宋体" panose="02010600030101010101" pitchFamily="2" charset="-122"/>
              </a:rPr>
              <a:t>便血</a:t>
            </a:r>
            <a:endParaRPr lang="zh-CN" altLang="en-US" sz="3201" dirty="0">
              <a:solidFill>
                <a:schemeClr val="bg1"/>
              </a:solidFill>
              <a:latin typeface="Microsoft YaHei" panose="020B0503020204020204" pitchFamily="34" charset="-122"/>
              <a:ea typeface="Microsoft YaHei" panose="020B0503020204020204" pitchFamily="34" charset="-122"/>
              <a:sym typeface="Arial Unicode MS" panose="020B0604020202020204" pitchFamily="34" charset="-128"/>
            </a:endParaRPr>
          </a:p>
        </p:txBody>
      </p:sp>
      <p:sp>
        <p:nvSpPr>
          <p:cNvPr id="128015" name="云形标注 27">
            <a:extLst>
              <a:ext uri="{FF2B5EF4-FFF2-40B4-BE49-F238E27FC236}">
                <a16:creationId xmlns="" xmlns:a16="http://schemas.microsoft.com/office/drawing/2014/main" id="{3F6019AA-B083-DF44-91D4-806ED3EB2EAC}"/>
              </a:ext>
            </a:extLst>
          </p:cNvPr>
          <p:cNvSpPr>
            <a:spLocks noChangeArrowheads="1"/>
          </p:cNvSpPr>
          <p:nvPr/>
        </p:nvSpPr>
        <p:spPr bwMode="auto">
          <a:xfrm>
            <a:off x="7391350" y="5589850"/>
            <a:ext cx="1728192" cy="936990"/>
          </a:xfrm>
          <a:prstGeom prst="cloudCallout">
            <a:avLst>
              <a:gd name="adj1" fmla="val -89480"/>
              <a:gd name="adj2" fmla="val -88943"/>
            </a:avLst>
          </a:prstGeom>
          <a:gradFill flip="none" rotWithShape="1">
            <a:gsLst>
              <a:gs pos="0">
                <a:srgbClr val="2B1997">
                  <a:shade val="30000"/>
                  <a:satMod val="115000"/>
                </a:srgbClr>
              </a:gs>
              <a:gs pos="50000">
                <a:srgbClr val="2B1997">
                  <a:shade val="67500"/>
                  <a:satMod val="115000"/>
                </a:srgbClr>
              </a:gs>
              <a:gs pos="100000">
                <a:srgbClr val="2B1997">
                  <a:shade val="100000"/>
                  <a:satMod val="115000"/>
                </a:srgbClr>
              </a:gs>
            </a:gsLst>
            <a:lin ang="0" scaled="1"/>
            <a:tileRect/>
          </a:gradFill>
          <a:ln w="25400">
            <a:solidFill>
              <a:srgbClr val="395E8A"/>
            </a:solidFill>
            <a:bevel/>
            <a:headEnd/>
            <a:tailEnd/>
          </a:ln>
        </p:spPr>
        <p:txBody>
          <a:bodyPr anchor="ctr"/>
          <a:lstStyle/>
          <a:p>
            <a:pPr algn="ctr"/>
            <a:r>
              <a:rPr lang="zh-CN" altLang="en-US" sz="3201" dirty="0" smtClean="0">
                <a:solidFill>
                  <a:schemeClr val="bg1"/>
                </a:solidFill>
                <a:latin typeface="Microsoft YaHei" panose="020B0503020204020204" pitchFamily="34" charset="-122"/>
                <a:ea typeface="Microsoft YaHei" panose="020B0503020204020204" pitchFamily="34" charset="-122"/>
                <a:sym typeface="宋体" panose="02010600030101010101" pitchFamily="2" charset="-122"/>
              </a:rPr>
              <a:t>便秘</a:t>
            </a:r>
            <a:endParaRPr lang="zh-CN" altLang="en-US" sz="3201" dirty="0">
              <a:solidFill>
                <a:schemeClr val="bg1"/>
              </a:solidFill>
              <a:latin typeface="Microsoft YaHei" panose="020B0503020204020204" pitchFamily="34" charset="-122"/>
              <a:ea typeface="Microsoft YaHei" panose="020B0503020204020204" pitchFamily="34" charset="-122"/>
              <a:sym typeface="Arial Unicode MS" panose="020B0604020202020204" pitchFamily="34" charset="-128"/>
            </a:endParaRPr>
          </a:p>
        </p:txBody>
      </p:sp>
      <p:sp>
        <p:nvSpPr>
          <p:cNvPr id="17" name="文本框 92">
            <a:extLst>
              <a:ext uri="{FF2B5EF4-FFF2-40B4-BE49-F238E27FC236}">
                <a16:creationId xmlns="" xmlns:a16="http://schemas.microsoft.com/office/drawing/2014/main" id="{84D11FB2-3CBB-BD43-8917-1C85EA598E11}"/>
              </a:ext>
            </a:extLst>
          </p:cNvPr>
          <p:cNvSpPr txBox="1"/>
          <p:nvPr/>
        </p:nvSpPr>
        <p:spPr>
          <a:xfrm rot="21172913">
            <a:off x="70244" y="203897"/>
            <a:ext cx="2329921" cy="646319"/>
          </a:xfrm>
          <a:prstGeom prst="rect">
            <a:avLst/>
          </a:prstGeom>
          <a:noFill/>
        </p:spPr>
        <p:txBody>
          <a:bodyPr wrap="square" lIns="91430" tIns="45714" rIns="91430" bIns="45714" rtlCol="0">
            <a:spAutoFit/>
          </a:bodyPr>
          <a:lstStyle/>
          <a:p>
            <a:r>
              <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a:t>
            </a:r>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疾病</a:t>
            </a:r>
            <a:r>
              <a:rPr lang="en-US" altLang="zh-CN"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1</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18" name="灯片编号占位符 1">
            <a:extLst>
              <a:ext uri="{FF2B5EF4-FFF2-40B4-BE49-F238E27FC236}">
                <a16:creationId xmlns="" xmlns:a16="http://schemas.microsoft.com/office/drawing/2014/main" id="{6ED8B4D4-FB6C-8942-8D07-405E432F9BAD}"/>
              </a:ext>
            </a:extLst>
          </p:cNvPr>
          <p:cNvSpPr>
            <a:spLocks noGrp="1"/>
          </p:cNvSpPr>
          <p:nvPr>
            <p:ph type="sldNum" sz="quarter" idx="12"/>
          </p:nvPr>
        </p:nvSpPr>
        <p:spPr>
          <a:xfrm>
            <a:off x="8610044" y="6358219"/>
            <a:ext cx="2742091" cy="364359"/>
          </a:xfrm>
        </p:spPr>
        <p:txBody>
          <a:bodyPr/>
          <a:lstStyle/>
          <a:p>
            <a:fld id="{118D5ACA-62CA-46DB-AD6B-12EDD6D51A23}" type="slidenum">
              <a:rPr lang="zh-CN" altLang="en-US" smtClean="0"/>
              <a:pPr/>
              <a:t>6</a:t>
            </a:fld>
            <a:endParaRPr lang="zh-CN" altLang="en-US" dirty="0"/>
          </a:p>
        </p:txBody>
      </p:sp>
    </p:spTree>
    <p:extLst>
      <p:ext uri="{BB962C8B-B14F-4D97-AF65-F5344CB8AC3E}">
        <p14:creationId xmlns:p14="http://schemas.microsoft.com/office/powerpoint/2010/main" val="321632493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18D5ACA-62CA-46DB-AD6B-12EDD6D51A23}" type="slidenum">
              <a:rPr lang="zh-CN" altLang="en-US" smtClean="0"/>
              <a:pPr/>
              <a:t>60</a:t>
            </a:fld>
            <a:endParaRPr lang="zh-CN" altLang="en-US" dirty="0"/>
          </a:p>
        </p:txBody>
      </p:sp>
      <p:sp>
        <p:nvSpPr>
          <p:cNvPr id="3" name="TextBox 12"/>
          <p:cNvSpPr txBox="1"/>
          <p:nvPr/>
        </p:nvSpPr>
        <p:spPr>
          <a:xfrm>
            <a:off x="2666182" y="1786720"/>
            <a:ext cx="8668400" cy="535531"/>
          </a:xfrm>
          <a:prstGeom prst="rect">
            <a:avLst/>
          </a:prstGeom>
          <a:ln w="28575">
            <a:solidFill>
              <a:srgbClr val="CC0050"/>
            </a:solidFill>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pPr>
              <a:lnSpc>
                <a:spcPct val="120000"/>
              </a:lnSpc>
            </a:pPr>
            <a:r>
              <a:rPr lang="zh-CN" altLang="en-US" sz="2400" b="1" dirty="0" smtClean="0">
                <a:solidFill>
                  <a:schemeClr val="tx1"/>
                </a:solidFill>
              </a:rPr>
              <a:t>病毒、细菌</a:t>
            </a:r>
            <a:endParaRPr lang="en-US" altLang="zh-CN" sz="2400" b="1" dirty="0">
              <a:solidFill>
                <a:srgbClr val="FF0000"/>
              </a:solidFill>
              <a:latin typeface="华文新魏" panose="02010800040101010101" pitchFamily="2" charset="-122"/>
              <a:ea typeface="华文新魏" panose="02010800040101010101" pitchFamily="2" charset="-122"/>
            </a:endParaRPr>
          </a:p>
        </p:txBody>
      </p:sp>
      <p:sp>
        <p:nvSpPr>
          <p:cNvPr id="4" name="TextBox 14"/>
          <p:cNvSpPr txBox="1"/>
          <p:nvPr/>
        </p:nvSpPr>
        <p:spPr>
          <a:xfrm>
            <a:off x="2666182" y="3715546"/>
            <a:ext cx="8643998" cy="646331"/>
          </a:xfrm>
          <a:prstGeom prst="rect">
            <a:avLst/>
          </a:prstGeom>
          <a:ln w="28575">
            <a:solidFill>
              <a:srgbClr val="58008E"/>
            </a:solidFill>
            <a:prstDash val="sysDot"/>
          </a:ln>
        </p:spPr>
        <p:style>
          <a:lnRef idx="2">
            <a:schemeClr val="accent3"/>
          </a:lnRef>
          <a:fillRef idx="1">
            <a:schemeClr val="lt1"/>
          </a:fillRef>
          <a:effectRef idx="0">
            <a:schemeClr val="accent3"/>
          </a:effectRef>
          <a:fontRef idx="minor">
            <a:schemeClr val="dk1"/>
          </a:fontRef>
        </p:style>
        <p:txBody>
          <a:bodyPr wrap="square" rtlCol="0">
            <a:spAutoFit/>
          </a:bodyPr>
          <a:lstStyle>
            <a:defPPr>
              <a:defRPr lang="zh-CN"/>
            </a:defPPr>
            <a:lvl1pPr marL="285750" indent="-285750">
              <a:lnSpc>
                <a:spcPct val="150000"/>
              </a:lnSpc>
              <a:buFont typeface="Wingdings" panose="05000000000000000000" pitchFamily="2" charset="2"/>
              <a:buChar char="ü"/>
            </a:lvl1pPr>
          </a:lstStyle>
          <a:p>
            <a:pPr marL="0" indent="0">
              <a:buNone/>
            </a:pPr>
            <a:r>
              <a:rPr lang="zh-CN" altLang="en-US" sz="2400" b="1" dirty="0" smtClean="0">
                <a:solidFill>
                  <a:schemeClr val="tx1"/>
                </a:solidFill>
              </a:rPr>
              <a:t>消化道传播、饮食传播</a:t>
            </a:r>
            <a:endParaRPr lang="en-US" altLang="zh-CN" sz="2400" b="1" dirty="0">
              <a:latin typeface="华文新魏" panose="02010800040101010101" pitchFamily="2" charset="-122"/>
              <a:ea typeface="华文新魏" panose="02010800040101010101" pitchFamily="2" charset="-122"/>
            </a:endParaRPr>
          </a:p>
        </p:txBody>
      </p:sp>
      <p:sp>
        <p:nvSpPr>
          <p:cNvPr id="5" name="矩形 4"/>
          <p:cNvSpPr/>
          <p:nvPr/>
        </p:nvSpPr>
        <p:spPr>
          <a:xfrm>
            <a:off x="737356" y="3572670"/>
            <a:ext cx="1521444" cy="922040"/>
          </a:xfrm>
          <a:prstGeom prst="rect">
            <a:avLst/>
          </a:prstGeom>
          <a:solidFill>
            <a:srgbClr val="58008E"/>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400" dirty="0" smtClean="0"/>
              <a:t>传播途径</a:t>
            </a:r>
            <a:endParaRPr lang="zh-CN" altLang="en-US" sz="2400" dirty="0">
              <a:latin typeface="微软雅黑" pitchFamily="34" charset="-122"/>
              <a:ea typeface="微软雅黑" pitchFamily="34" charset="-122"/>
            </a:endParaRPr>
          </a:p>
        </p:txBody>
      </p:sp>
      <p:sp>
        <p:nvSpPr>
          <p:cNvPr id="7" name="矩形 6"/>
          <p:cNvSpPr/>
          <p:nvPr/>
        </p:nvSpPr>
        <p:spPr>
          <a:xfrm>
            <a:off x="737356" y="1572406"/>
            <a:ext cx="1521444" cy="792088"/>
          </a:xfrm>
          <a:prstGeom prst="rect">
            <a:avLst/>
          </a:prstGeom>
          <a:solidFill>
            <a:srgbClr val="E40233"/>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sz="2400" dirty="0" smtClean="0"/>
              <a:t>  病原体</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936280" y="2251476"/>
            <a:ext cx="1500198" cy="461665"/>
          </a:xfrm>
          <a:prstGeom prst="rect">
            <a:avLst/>
          </a:prstGeom>
        </p:spPr>
        <p:txBody>
          <a:bodyPr wrap="square">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 </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9" name="文本框 92">
            <a:extLst>
              <a:ext uri="{FF2B5EF4-FFF2-40B4-BE49-F238E27FC236}">
                <a16:creationId xmlns="" xmlns:a16="http://schemas.microsoft.com/office/drawing/2014/main" id="{C340928B-AB52-EE4F-9A7D-5399736D4F7E}"/>
              </a:ext>
            </a:extLst>
          </p:cNvPr>
          <p:cNvSpPr txBox="1"/>
          <p:nvPr/>
        </p:nvSpPr>
        <p:spPr>
          <a:xfrm rot="21172913">
            <a:off x="50841" y="36637"/>
            <a:ext cx="2712229"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常见传染病</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10" name="TextBox 33">
            <a:extLst>
              <a:ext uri="{FF2B5EF4-FFF2-40B4-BE49-F238E27FC236}">
                <a16:creationId xmlns="" xmlns:a16="http://schemas.microsoft.com/office/drawing/2014/main" id="{61FC74BB-A919-3E46-A2FC-7AC71532D64C}"/>
              </a:ext>
            </a:extLst>
          </p:cNvPr>
          <p:cNvSpPr txBox="1"/>
          <p:nvPr/>
        </p:nvSpPr>
        <p:spPr>
          <a:xfrm>
            <a:off x="3466915" y="688637"/>
            <a:ext cx="6057315" cy="683244"/>
          </a:xfrm>
          <a:prstGeom prst="rect">
            <a:avLst/>
          </a:prstGeom>
          <a:noFill/>
        </p:spPr>
        <p:txBody>
          <a:bodyPr wrap="square" lIns="91419" tIns="45710" rIns="91419" bIns="45710" rtlCol="0">
            <a:spAutoFit/>
          </a:bodyPr>
          <a:lstStyle/>
          <a:p>
            <a:pPr algn="ctr">
              <a:lnSpc>
                <a:spcPct val="120000"/>
              </a:lnSpc>
            </a:pPr>
            <a:r>
              <a:rPr lang="zh-CN" altLang="en-US" sz="3200" b="1" dirty="0" smtClean="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rPr>
              <a:t>感染性腹泻（菌痢及病毒性肠炎）</a:t>
            </a:r>
            <a:endParaRPr lang="en-US" altLang="zh-CN" sz="3200" b="1" dirty="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矩形 10"/>
          <p:cNvSpPr/>
          <p:nvPr/>
        </p:nvSpPr>
        <p:spPr>
          <a:xfrm>
            <a:off x="737356" y="2572538"/>
            <a:ext cx="1521444" cy="862086"/>
          </a:xfrm>
          <a:prstGeom prst="rect">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400" dirty="0" smtClean="0"/>
              <a:t>传染源</a:t>
            </a:r>
            <a:endParaRPr lang="zh-CN" altLang="en-US" sz="2400" dirty="0">
              <a:latin typeface="微软雅黑" pitchFamily="34" charset="-122"/>
              <a:ea typeface="微软雅黑" pitchFamily="34" charset="-122"/>
            </a:endParaRPr>
          </a:p>
        </p:txBody>
      </p:sp>
      <p:sp>
        <p:nvSpPr>
          <p:cNvPr id="12" name="TextBox 12"/>
          <p:cNvSpPr txBox="1"/>
          <p:nvPr/>
        </p:nvSpPr>
        <p:spPr>
          <a:xfrm>
            <a:off x="2594744" y="2786852"/>
            <a:ext cx="8715436" cy="461665"/>
          </a:xfrm>
          <a:prstGeom prst="rect">
            <a:avLst/>
          </a:prstGeom>
          <a:ln w="28575">
            <a:solidFill>
              <a:schemeClr val="tx2">
                <a:lumMod val="60000"/>
                <a:lumOff val="40000"/>
              </a:schemeClr>
            </a:solidFill>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pPr marL="0" indent="0">
              <a:buFontTx/>
              <a:buNone/>
            </a:pPr>
            <a:r>
              <a:rPr lang="zh-CN" altLang="en-US" sz="2400" b="1" dirty="0" smtClean="0">
                <a:solidFill>
                  <a:schemeClr val="tx1"/>
                </a:solidFill>
              </a:rPr>
              <a:t>病人及携带者</a:t>
            </a:r>
            <a:endParaRPr lang="en-US" altLang="zh-CN" sz="2400" b="1" dirty="0">
              <a:latin typeface="华文新魏" panose="02010800040101010101" pitchFamily="2" charset="-122"/>
              <a:ea typeface="华文新魏" panose="02010800040101010101" pitchFamily="2" charset="-122"/>
            </a:endParaRPr>
          </a:p>
        </p:txBody>
      </p:sp>
      <p:sp>
        <p:nvSpPr>
          <p:cNvPr id="13" name="矩形 12"/>
          <p:cNvSpPr/>
          <p:nvPr/>
        </p:nvSpPr>
        <p:spPr>
          <a:xfrm>
            <a:off x="737356" y="4644240"/>
            <a:ext cx="1521444" cy="922040"/>
          </a:xfrm>
          <a:prstGeom prst="rect">
            <a:avLst/>
          </a:prstGeom>
          <a:solidFill>
            <a:schemeClr val="accent3"/>
          </a:solid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400" dirty="0" smtClean="0"/>
              <a:t>临床表现</a:t>
            </a:r>
            <a:endParaRPr lang="zh-CN" altLang="en-US" sz="2400" dirty="0">
              <a:latin typeface="微软雅黑" pitchFamily="34" charset="-122"/>
              <a:ea typeface="微软雅黑" pitchFamily="34" charset="-122"/>
            </a:endParaRPr>
          </a:p>
        </p:txBody>
      </p:sp>
      <p:sp>
        <p:nvSpPr>
          <p:cNvPr id="14" name="TextBox 14"/>
          <p:cNvSpPr txBox="1"/>
          <p:nvPr/>
        </p:nvSpPr>
        <p:spPr>
          <a:xfrm>
            <a:off x="2594744" y="4715678"/>
            <a:ext cx="8668400" cy="867930"/>
          </a:xfrm>
          <a:prstGeom prst="rect">
            <a:avLst/>
          </a:prstGeom>
          <a:ln w="28575">
            <a:solidFill>
              <a:schemeClr val="accent6">
                <a:lumMod val="75000"/>
              </a:schemeClr>
            </a:solidFill>
            <a:prstDash val="sysDot"/>
          </a:ln>
        </p:spPr>
        <p:style>
          <a:lnRef idx="2">
            <a:schemeClr val="accent3"/>
          </a:lnRef>
          <a:fillRef idx="1">
            <a:schemeClr val="lt1"/>
          </a:fillRef>
          <a:effectRef idx="0">
            <a:schemeClr val="accent3"/>
          </a:effectRef>
          <a:fontRef idx="minor">
            <a:schemeClr val="dk1"/>
          </a:fontRef>
        </p:style>
        <p:txBody>
          <a:bodyPr wrap="square" rtlCol="0">
            <a:spAutoFit/>
          </a:bodyPr>
          <a:lstStyle>
            <a:defPPr>
              <a:defRPr lang="zh-CN"/>
            </a:defPPr>
            <a:lvl1pPr marL="285750" indent="-285750">
              <a:lnSpc>
                <a:spcPct val="150000"/>
              </a:lnSpc>
              <a:buFont typeface="Wingdings" panose="05000000000000000000" pitchFamily="2" charset="2"/>
              <a:buChar char="ü"/>
            </a:lvl1pPr>
          </a:lstStyle>
          <a:p>
            <a:pPr>
              <a:lnSpc>
                <a:spcPct val="105000"/>
              </a:lnSpc>
              <a:buNone/>
              <a:defRPr/>
            </a:pPr>
            <a:r>
              <a:rPr lang="zh-CN" altLang="en-US" sz="2400" b="1" dirty="0" smtClean="0"/>
              <a:t>腹痛、腹泻</a:t>
            </a:r>
            <a:r>
              <a:rPr lang="en-US" altLang="zh-CN" sz="2400" b="1" dirty="0" smtClean="0"/>
              <a:t>3</a:t>
            </a:r>
            <a:r>
              <a:rPr lang="zh-CN" altLang="en-US" sz="2400" b="1" dirty="0" smtClean="0"/>
              <a:t>～</a:t>
            </a:r>
            <a:r>
              <a:rPr lang="en-US" altLang="zh-CN" sz="2400" b="1" dirty="0" smtClean="0"/>
              <a:t>10</a:t>
            </a:r>
            <a:r>
              <a:rPr lang="zh-CN" altLang="en-US" sz="2400" b="1" dirty="0" smtClean="0"/>
              <a:t>次</a:t>
            </a:r>
            <a:r>
              <a:rPr lang="en-US" altLang="zh-CN" sz="2400" b="1" dirty="0" smtClean="0"/>
              <a:t>/</a:t>
            </a:r>
            <a:r>
              <a:rPr lang="zh-CN" altLang="en-US" sz="2400" b="1" dirty="0" smtClean="0"/>
              <a:t>天、稀便、 水样便、粘液血便，少数人有发热、乏力、脱水症状</a:t>
            </a:r>
            <a:r>
              <a:rPr lang="zh-CN" altLang="en-US" sz="2400" b="1" dirty="0" smtClean="0">
                <a:solidFill>
                  <a:schemeClr val="tx1"/>
                </a:solidFill>
              </a:rPr>
              <a:t>。</a:t>
            </a:r>
            <a:endParaRPr lang="en-US" altLang="zh-CN" sz="2400" b="1" dirty="0">
              <a:latin typeface="华文新魏" panose="02010800040101010101" pitchFamily="2" charset="-122"/>
              <a:ea typeface="华文新魏" panose="02010800040101010101" pitchFamily="2" charset="-122"/>
            </a:endParaRPr>
          </a:p>
        </p:txBody>
      </p:sp>
      <p:sp>
        <p:nvSpPr>
          <p:cNvPr id="15" name="矩形 14"/>
          <p:cNvSpPr/>
          <p:nvPr/>
        </p:nvSpPr>
        <p:spPr>
          <a:xfrm>
            <a:off x="737356" y="5715810"/>
            <a:ext cx="1521444" cy="922040"/>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400" dirty="0" smtClean="0">
                <a:latin typeface="+mn-ea"/>
              </a:rPr>
              <a:t>预防</a:t>
            </a:r>
            <a:endParaRPr lang="zh-CN" altLang="en-US" sz="2400" dirty="0">
              <a:latin typeface="+mn-ea"/>
            </a:endParaRPr>
          </a:p>
        </p:txBody>
      </p:sp>
      <p:sp>
        <p:nvSpPr>
          <p:cNvPr id="16" name="矩形 15"/>
          <p:cNvSpPr/>
          <p:nvPr/>
        </p:nvSpPr>
        <p:spPr>
          <a:xfrm>
            <a:off x="2594744" y="5930124"/>
            <a:ext cx="8715436" cy="369332"/>
          </a:xfrm>
          <a:prstGeom prst="rect">
            <a:avLst/>
          </a:prstGeom>
          <a:ln>
            <a:solidFill>
              <a:schemeClr val="accent1"/>
            </a:solidFill>
            <a:prstDash val="sysDash"/>
          </a:ln>
        </p:spPr>
        <p:txBody>
          <a:bodyPr wrap="square">
            <a:spAutoFit/>
          </a:bodyPr>
          <a:lstStyle/>
          <a:p>
            <a:endParaRPr lang="zh-CN" altLang="en-US" dirty="0"/>
          </a:p>
        </p:txBody>
      </p:sp>
      <p:sp>
        <p:nvSpPr>
          <p:cNvPr id="18" name="矩形 17"/>
          <p:cNvSpPr/>
          <p:nvPr/>
        </p:nvSpPr>
        <p:spPr>
          <a:xfrm>
            <a:off x="2594744" y="5930124"/>
            <a:ext cx="6955750" cy="461665"/>
          </a:xfrm>
          <a:prstGeom prst="rect">
            <a:avLst/>
          </a:prstGeom>
        </p:spPr>
        <p:txBody>
          <a:bodyPr wrap="none">
            <a:spAutoFit/>
          </a:bodyPr>
          <a:lstStyle/>
          <a:p>
            <a:r>
              <a:rPr lang="zh-CN" altLang="en-US" sz="2400" b="1" dirty="0" smtClean="0"/>
              <a:t>培养良好的饮食卫生习惯，锻炼身体，提高抵抗力</a:t>
            </a:r>
            <a:endParaRPr lang="zh-CN" altLang="en-US" sz="2400" b="1"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1270" y="1293431"/>
            <a:ext cx="4811292" cy="3386951"/>
          </a:xfrm>
          <a:prstGeom prst="rect">
            <a:avLst/>
          </a:prstGeom>
        </p:spPr>
      </p:pic>
    </p:spTree>
    <p:extLst>
      <p:ext uri="{BB962C8B-B14F-4D97-AF65-F5344CB8AC3E}">
        <p14:creationId xmlns:p14="http://schemas.microsoft.com/office/powerpoint/2010/main" val="356091430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18D5ACA-62CA-46DB-AD6B-12EDD6D51A23}" type="slidenum">
              <a:rPr lang="zh-CN" altLang="en-US" smtClean="0"/>
              <a:pPr/>
              <a:t>61</a:t>
            </a:fld>
            <a:endParaRPr lang="zh-CN" altLang="en-US" dirty="0"/>
          </a:p>
        </p:txBody>
      </p:sp>
      <p:sp>
        <p:nvSpPr>
          <p:cNvPr id="3" name="TextBox 12"/>
          <p:cNvSpPr txBox="1"/>
          <p:nvPr/>
        </p:nvSpPr>
        <p:spPr>
          <a:xfrm>
            <a:off x="2666182" y="1786720"/>
            <a:ext cx="8668400" cy="535531"/>
          </a:xfrm>
          <a:prstGeom prst="rect">
            <a:avLst/>
          </a:prstGeom>
          <a:ln w="28575">
            <a:solidFill>
              <a:srgbClr val="CC0050"/>
            </a:solidFill>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pPr>
              <a:lnSpc>
                <a:spcPct val="120000"/>
              </a:lnSpc>
            </a:pPr>
            <a:r>
              <a:rPr lang="zh-CN" altLang="en-US" sz="2400" b="1" dirty="0" smtClean="0">
                <a:solidFill>
                  <a:schemeClr val="tx1"/>
                </a:solidFill>
                <a:latin typeface="宋体" charset="-122"/>
              </a:rPr>
              <a:t>由病毒引起，传染性强</a:t>
            </a:r>
            <a:endParaRPr lang="en-US" altLang="zh-CN" sz="2400" b="1" dirty="0">
              <a:solidFill>
                <a:schemeClr val="tx1"/>
              </a:solidFill>
              <a:latin typeface="华文新魏" panose="02010800040101010101" pitchFamily="2" charset="-122"/>
              <a:ea typeface="华文新魏" panose="02010800040101010101" pitchFamily="2" charset="-122"/>
            </a:endParaRPr>
          </a:p>
        </p:txBody>
      </p:sp>
      <p:sp>
        <p:nvSpPr>
          <p:cNvPr id="4" name="TextBox 14"/>
          <p:cNvSpPr txBox="1"/>
          <p:nvPr/>
        </p:nvSpPr>
        <p:spPr>
          <a:xfrm>
            <a:off x="2666182" y="3715546"/>
            <a:ext cx="8643998" cy="646331"/>
          </a:xfrm>
          <a:prstGeom prst="rect">
            <a:avLst/>
          </a:prstGeom>
          <a:ln w="28575">
            <a:solidFill>
              <a:srgbClr val="58008E"/>
            </a:solidFill>
            <a:prstDash val="sysDot"/>
          </a:ln>
        </p:spPr>
        <p:style>
          <a:lnRef idx="2">
            <a:schemeClr val="accent3"/>
          </a:lnRef>
          <a:fillRef idx="1">
            <a:schemeClr val="lt1"/>
          </a:fillRef>
          <a:effectRef idx="0">
            <a:schemeClr val="accent3"/>
          </a:effectRef>
          <a:fontRef idx="minor">
            <a:schemeClr val="dk1"/>
          </a:fontRef>
        </p:style>
        <p:txBody>
          <a:bodyPr wrap="square" rtlCol="0">
            <a:spAutoFit/>
          </a:bodyPr>
          <a:lstStyle>
            <a:defPPr>
              <a:defRPr lang="zh-CN"/>
            </a:defPPr>
            <a:lvl1pPr marL="285750" indent="-285750">
              <a:lnSpc>
                <a:spcPct val="150000"/>
              </a:lnSpc>
              <a:buFont typeface="Wingdings" panose="05000000000000000000" pitchFamily="2" charset="2"/>
              <a:buChar char="ü"/>
            </a:lvl1pPr>
          </a:lstStyle>
          <a:p>
            <a:pPr marL="0" indent="0">
              <a:buNone/>
            </a:pPr>
            <a:r>
              <a:rPr lang="zh-CN" altLang="en-US" sz="2400" b="1" dirty="0" smtClean="0">
                <a:solidFill>
                  <a:schemeClr val="tx1"/>
                </a:solidFill>
              </a:rPr>
              <a:t>接触性传播</a:t>
            </a:r>
            <a:endParaRPr lang="en-US" altLang="zh-CN" sz="2400" b="1" dirty="0">
              <a:latin typeface="华文新魏" panose="02010800040101010101" pitchFamily="2" charset="-122"/>
              <a:ea typeface="华文新魏" panose="02010800040101010101" pitchFamily="2" charset="-122"/>
            </a:endParaRPr>
          </a:p>
        </p:txBody>
      </p:sp>
      <p:sp>
        <p:nvSpPr>
          <p:cNvPr id="5" name="矩形 4"/>
          <p:cNvSpPr/>
          <p:nvPr/>
        </p:nvSpPr>
        <p:spPr>
          <a:xfrm>
            <a:off x="737356" y="3572670"/>
            <a:ext cx="1521444" cy="922040"/>
          </a:xfrm>
          <a:prstGeom prst="rect">
            <a:avLst/>
          </a:prstGeom>
          <a:solidFill>
            <a:srgbClr val="58008E"/>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400" dirty="0" smtClean="0"/>
              <a:t>传播途径</a:t>
            </a:r>
            <a:endParaRPr lang="zh-CN" altLang="en-US" sz="2400" dirty="0">
              <a:latin typeface="微软雅黑" pitchFamily="34" charset="-122"/>
              <a:ea typeface="微软雅黑" pitchFamily="34" charset="-122"/>
            </a:endParaRPr>
          </a:p>
        </p:txBody>
      </p:sp>
      <p:sp>
        <p:nvSpPr>
          <p:cNvPr id="7" name="矩形 6"/>
          <p:cNvSpPr/>
          <p:nvPr/>
        </p:nvSpPr>
        <p:spPr>
          <a:xfrm>
            <a:off x="737356" y="1572406"/>
            <a:ext cx="1521444" cy="792088"/>
          </a:xfrm>
          <a:prstGeom prst="rect">
            <a:avLst/>
          </a:prstGeom>
          <a:solidFill>
            <a:srgbClr val="E40233"/>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sz="2400" dirty="0" smtClean="0"/>
              <a:t>  病原体</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936280" y="2251476"/>
            <a:ext cx="1500198" cy="461665"/>
          </a:xfrm>
          <a:prstGeom prst="rect">
            <a:avLst/>
          </a:prstGeom>
        </p:spPr>
        <p:txBody>
          <a:bodyPr wrap="square">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 </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9" name="文本框 92">
            <a:extLst>
              <a:ext uri="{FF2B5EF4-FFF2-40B4-BE49-F238E27FC236}">
                <a16:creationId xmlns="" xmlns:a16="http://schemas.microsoft.com/office/drawing/2014/main" id="{C340928B-AB52-EE4F-9A7D-5399736D4F7E}"/>
              </a:ext>
            </a:extLst>
          </p:cNvPr>
          <p:cNvSpPr txBox="1"/>
          <p:nvPr/>
        </p:nvSpPr>
        <p:spPr>
          <a:xfrm rot="21172913">
            <a:off x="50841" y="36637"/>
            <a:ext cx="2712229"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常见传染病</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10" name="TextBox 33">
            <a:extLst>
              <a:ext uri="{FF2B5EF4-FFF2-40B4-BE49-F238E27FC236}">
                <a16:creationId xmlns="" xmlns:a16="http://schemas.microsoft.com/office/drawing/2014/main" id="{61FC74BB-A919-3E46-A2FC-7AC71532D64C}"/>
              </a:ext>
            </a:extLst>
          </p:cNvPr>
          <p:cNvSpPr txBox="1"/>
          <p:nvPr/>
        </p:nvSpPr>
        <p:spPr>
          <a:xfrm>
            <a:off x="3466915" y="688637"/>
            <a:ext cx="6057315" cy="683244"/>
          </a:xfrm>
          <a:prstGeom prst="rect">
            <a:avLst/>
          </a:prstGeom>
          <a:noFill/>
        </p:spPr>
        <p:txBody>
          <a:bodyPr wrap="square" lIns="91419" tIns="45710" rIns="91419" bIns="45710" rtlCol="0">
            <a:spAutoFit/>
          </a:bodyPr>
          <a:lstStyle/>
          <a:p>
            <a:pPr algn="ctr">
              <a:lnSpc>
                <a:spcPct val="120000"/>
              </a:lnSpc>
            </a:pPr>
            <a:r>
              <a:rPr lang="zh-CN" altLang="en-US" sz="3200" b="1" dirty="0" smtClean="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rPr>
              <a:t>急性感染性结膜炎（红眼病）</a:t>
            </a:r>
            <a:endParaRPr lang="en-US" altLang="zh-CN" sz="3200" b="1" dirty="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矩形 10"/>
          <p:cNvSpPr/>
          <p:nvPr/>
        </p:nvSpPr>
        <p:spPr>
          <a:xfrm>
            <a:off x="737356" y="2572538"/>
            <a:ext cx="1521444" cy="862086"/>
          </a:xfrm>
          <a:prstGeom prst="rect">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400" dirty="0" smtClean="0"/>
              <a:t>传染源</a:t>
            </a:r>
            <a:endParaRPr lang="zh-CN" altLang="en-US" sz="2400" dirty="0">
              <a:latin typeface="微软雅黑" pitchFamily="34" charset="-122"/>
              <a:ea typeface="微软雅黑" pitchFamily="34" charset="-122"/>
            </a:endParaRPr>
          </a:p>
        </p:txBody>
      </p:sp>
      <p:sp>
        <p:nvSpPr>
          <p:cNvPr id="12" name="TextBox 12"/>
          <p:cNvSpPr txBox="1"/>
          <p:nvPr/>
        </p:nvSpPr>
        <p:spPr>
          <a:xfrm>
            <a:off x="2594744" y="2786852"/>
            <a:ext cx="8715436" cy="461665"/>
          </a:xfrm>
          <a:prstGeom prst="rect">
            <a:avLst/>
          </a:prstGeom>
          <a:ln w="28575">
            <a:solidFill>
              <a:schemeClr val="tx2">
                <a:lumMod val="60000"/>
                <a:lumOff val="40000"/>
              </a:schemeClr>
            </a:solidFill>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pPr marL="0" indent="0">
              <a:buFontTx/>
              <a:buNone/>
            </a:pPr>
            <a:r>
              <a:rPr lang="zh-CN" altLang="en-US" sz="2400" b="1" dirty="0" smtClean="0">
                <a:solidFill>
                  <a:schemeClr val="tx1"/>
                </a:solidFill>
              </a:rPr>
              <a:t>病人</a:t>
            </a:r>
            <a:endParaRPr lang="en-US" altLang="zh-CN" sz="2400" b="1" dirty="0">
              <a:latin typeface="华文新魏" panose="02010800040101010101" pitchFamily="2" charset="-122"/>
              <a:ea typeface="华文新魏" panose="02010800040101010101" pitchFamily="2" charset="-122"/>
            </a:endParaRPr>
          </a:p>
        </p:txBody>
      </p:sp>
      <p:sp>
        <p:nvSpPr>
          <p:cNvPr id="13" name="矩形 12"/>
          <p:cNvSpPr/>
          <p:nvPr/>
        </p:nvSpPr>
        <p:spPr>
          <a:xfrm>
            <a:off x="737356" y="4644240"/>
            <a:ext cx="1521444" cy="922040"/>
          </a:xfrm>
          <a:prstGeom prst="rect">
            <a:avLst/>
          </a:prstGeom>
          <a:solidFill>
            <a:schemeClr val="accent3"/>
          </a:solidFill>
          <a:ln>
            <a:solidFill>
              <a:schemeClr val="accent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400" dirty="0" smtClean="0"/>
              <a:t>临床表现</a:t>
            </a:r>
            <a:endParaRPr lang="zh-CN" altLang="en-US" sz="2400" dirty="0">
              <a:latin typeface="微软雅黑" pitchFamily="34" charset="-122"/>
              <a:ea typeface="微软雅黑" pitchFamily="34" charset="-122"/>
            </a:endParaRPr>
          </a:p>
        </p:txBody>
      </p:sp>
      <p:sp>
        <p:nvSpPr>
          <p:cNvPr id="14" name="TextBox 14"/>
          <p:cNvSpPr txBox="1"/>
          <p:nvPr/>
        </p:nvSpPr>
        <p:spPr>
          <a:xfrm>
            <a:off x="2594744" y="4715678"/>
            <a:ext cx="8668400" cy="480131"/>
          </a:xfrm>
          <a:prstGeom prst="rect">
            <a:avLst/>
          </a:prstGeom>
          <a:ln w="28575">
            <a:solidFill>
              <a:schemeClr val="accent6">
                <a:lumMod val="75000"/>
              </a:schemeClr>
            </a:solidFill>
            <a:prstDash val="sysDot"/>
          </a:ln>
        </p:spPr>
        <p:style>
          <a:lnRef idx="2">
            <a:schemeClr val="accent3"/>
          </a:lnRef>
          <a:fillRef idx="1">
            <a:schemeClr val="lt1"/>
          </a:fillRef>
          <a:effectRef idx="0">
            <a:schemeClr val="accent3"/>
          </a:effectRef>
          <a:fontRef idx="minor">
            <a:schemeClr val="dk1"/>
          </a:fontRef>
        </p:style>
        <p:txBody>
          <a:bodyPr wrap="square" rtlCol="0">
            <a:spAutoFit/>
          </a:bodyPr>
          <a:lstStyle>
            <a:defPPr>
              <a:defRPr lang="zh-CN"/>
            </a:defPPr>
            <a:lvl1pPr marL="285750" indent="-285750">
              <a:lnSpc>
                <a:spcPct val="150000"/>
              </a:lnSpc>
              <a:buFont typeface="Wingdings" panose="05000000000000000000" pitchFamily="2" charset="2"/>
              <a:buChar char="ü"/>
            </a:lvl1pPr>
          </a:lstStyle>
          <a:p>
            <a:pPr>
              <a:lnSpc>
                <a:spcPct val="105000"/>
              </a:lnSpc>
              <a:buNone/>
              <a:defRPr/>
            </a:pPr>
            <a:r>
              <a:rPr lang="zh-CN" altLang="en-US" sz="2400" b="1" dirty="0" smtClean="0">
                <a:solidFill>
                  <a:schemeClr val="tx1"/>
                </a:solidFill>
                <a:latin typeface="宋体" charset="-122"/>
              </a:rPr>
              <a:t>患眼刺痛、畏光、流泪、球结膜充血、分泌物增多</a:t>
            </a:r>
            <a:r>
              <a:rPr lang="zh-CN" altLang="en-US" sz="2400" b="1" dirty="0" smtClean="0">
                <a:solidFill>
                  <a:schemeClr val="tx2"/>
                </a:solidFill>
                <a:latin typeface="宋体" charset="-122"/>
              </a:rPr>
              <a:t>。</a:t>
            </a:r>
            <a:endParaRPr lang="en-US" altLang="zh-CN" sz="2400" b="1" dirty="0">
              <a:latin typeface="华文新魏" panose="02010800040101010101" pitchFamily="2" charset="-122"/>
              <a:ea typeface="华文新魏" panose="02010800040101010101" pitchFamily="2" charset="-122"/>
            </a:endParaRPr>
          </a:p>
        </p:txBody>
      </p:sp>
      <p:sp>
        <p:nvSpPr>
          <p:cNvPr id="15" name="矩形 14"/>
          <p:cNvSpPr/>
          <p:nvPr/>
        </p:nvSpPr>
        <p:spPr>
          <a:xfrm>
            <a:off x="737356" y="5715810"/>
            <a:ext cx="1521444" cy="922040"/>
          </a:xfrm>
          <a:prstGeom prst="rect">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400" dirty="0" smtClean="0">
                <a:latin typeface="+mn-ea"/>
              </a:rPr>
              <a:t>预防</a:t>
            </a:r>
            <a:endParaRPr lang="zh-CN" altLang="en-US" sz="2400" dirty="0">
              <a:latin typeface="+mn-ea"/>
            </a:endParaRPr>
          </a:p>
        </p:txBody>
      </p:sp>
      <p:sp>
        <p:nvSpPr>
          <p:cNvPr id="16" name="矩形 15"/>
          <p:cNvSpPr/>
          <p:nvPr/>
        </p:nvSpPr>
        <p:spPr>
          <a:xfrm>
            <a:off x="2594744" y="5930124"/>
            <a:ext cx="8715436" cy="369332"/>
          </a:xfrm>
          <a:prstGeom prst="rect">
            <a:avLst/>
          </a:prstGeom>
          <a:ln>
            <a:solidFill>
              <a:schemeClr val="accent1"/>
            </a:solidFill>
            <a:prstDash val="sysDash"/>
          </a:ln>
        </p:spPr>
        <p:txBody>
          <a:bodyPr wrap="square">
            <a:spAutoFit/>
          </a:bodyPr>
          <a:lstStyle/>
          <a:p>
            <a:endParaRPr lang="zh-CN" altLang="en-US" dirty="0"/>
          </a:p>
        </p:txBody>
      </p:sp>
      <p:sp>
        <p:nvSpPr>
          <p:cNvPr id="18" name="矩形 17"/>
          <p:cNvSpPr/>
          <p:nvPr/>
        </p:nvSpPr>
        <p:spPr>
          <a:xfrm>
            <a:off x="2594744" y="5930124"/>
            <a:ext cx="9110186" cy="461665"/>
          </a:xfrm>
          <a:prstGeom prst="rect">
            <a:avLst/>
          </a:prstGeom>
        </p:spPr>
        <p:txBody>
          <a:bodyPr wrap="none">
            <a:spAutoFit/>
          </a:bodyPr>
          <a:lstStyle/>
          <a:p>
            <a:r>
              <a:rPr lang="zh-CN" altLang="en-US" sz="2400" b="1" dirty="0" smtClean="0">
                <a:latin typeface="宋体" charset="-122"/>
              </a:rPr>
              <a:t>不用公用毛巾、脸盆等。病人用品要消毒，流行期间不要去游泳</a:t>
            </a:r>
            <a:r>
              <a:rPr lang="zh-CN" altLang="en-US" sz="2400" b="1" dirty="0" smtClean="0">
                <a:solidFill>
                  <a:schemeClr val="tx2"/>
                </a:solidFill>
                <a:latin typeface="宋体" charset="-122"/>
              </a:rPr>
              <a:t>。</a:t>
            </a:r>
            <a:endParaRPr lang="zh-CN" altLang="en-US" sz="2400" b="1"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2462" y="1511276"/>
            <a:ext cx="4440987" cy="3056297"/>
          </a:xfrm>
          <a:prstGeom prst="rect">
            <a:avLst/>
          </a:prstGeom>
        </p:spPr>
      </p:pic>
    </p:spTree>
    <p:extLst>
      <p:ext uri="{BB962C8B-B14F-4D97-AF65-F5344CB8AC3E}">
        <p14:creationId xmlns:p14="http://schemas.microsoft.com/office/powerpoint/2010/main" val="356091430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92">
            <a:extLst>
              <a:ext uri="{FF2B5EF4-FFF2-40B4-BE49-F238E27FC236}">
                <a16:creationId xmlns="" xmlns:a16="http://schemas.microsoft.com/office/drawing/2014/main" id="{ADA3F542-D817-CF42-A609-912ACC9F96B3}"/>
              </a:ext>
            </a:extLst>
          </p:cNvPr>
          <p:cNvSpPr txBox="1"/>
          <p:nvPr/>
        </p:nvSpPr>
        <p:spPr>
          <a:xfrm rot="21172913">
            <a:off x="68279" y="175832"/>
            <a:ext cx="2783116" cy="642793"/>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常见传染病</a:t>
            </a:r>
            <a:endParaRPr lang="en-US" altLang="zh-CN"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28" name="TextBox 33">
            <a:extLst>
              <a:ext uri="{FF2B5EF4-FFF2-40B4-BE49-F238E27FC236}">
                <a16:creationId xmlns="" xmlns:a16="http://schemas.microsoft.com/office/drawing/2014/main" id="{DF1739A2-10B6-4D46-85BD-C5008609C7BC}"/>
              </a:ext>
            </a:extLst>
          </p:cNvPr>
          <p:cNvSpPr txBox="1"/>
          <p:nvPr/>
        </p:nvSpPr>
        <p:spPr>
          <a:xfrm>
            <a:off x="4014263" y="837506"/>
            <a:ext cx="4161887" cy="699787"/>
          </a:xfrm>
          <a:prstGeom prst="rect">
            <a:avLst/>
          </a:prstGeom>
          <a:noFill/>
        </p:spPr>
        <p:txBody>
          <a:bodyPr wrap="square" lIns="91419" tIns="45710" rIns="91419" bIns="45710" rtlCol="0">
            <a:spAutoFit/>
          </a:bodyPr>
          <a:lstStyle/>
          <a:p>
            <a:pPr algn="ctr">
              <a:lnSpc>
                <a:spcPct val="120000"/>
              </a:lnSpc>
            </a:pPr>
            <a:r>
              <a:rPr lang="zh-CN" altLang="en-US" sz="3600" b="1" dirty="0" smtClean="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rPr>
              <a:t>病毒性肝炎</a:t>
            </a:r>
            <a:endParaRPr lang="en-US" altLang="zh-CN" sz="3600" b="1" dirty="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灯片编号占位符 5">
            <a:extLst>
              <a:ext uri="{FF2B5EF4-FFF2-40B4-BE49-F238E27FC236}">
                <a16:creationId xmlns="" xmlns:a16="http://schemas.microsoft.com/office/drawing/2014/main" id="{79240C64-A5E7-4448-921A-8A0FF9ACBCCD}"/>
              </a:ext>
            </a:extLst>
          </p:cNvPr>
          <p:cNvSpPr>
            <a:spLocks noGrp="1"/>
          </p:cNvSpPr>
          <p:nvPr>
            <p:ph type="sldNum" sz="quarter" idx="12"/>
          </p:nvPr>
        </p:nvSpPr>
        <p:spPr/>
        <p:txBody>
          <a:bodyPr/>
          <a:lstStyle/>
          <a:p>
            <a:fld id="{118D5ACA-62CA-46DB-AD6B-12EDD6D51A23}" type="slidenum">
              <a:rPr lang="zh-CN" altLang="en-US" smtClean="0"/>
              <a:pPr/>
              <a:t>62</a:t>
            </a:fld>
            <a:endParaRPr lang="zh-CN" altLang="en-US" dirty="0"/>
          </a:p>
        </p:txBody>
      </p:sp>
      <p:sp>
        <p:nvSpPr>
          <p:cNvPr id="10" name="文本框 15"/>
          <p:cNvSpPr txBox="1"/>
          <p:nvPr/>
        </p:nvSpPr>
        <p:spPr>
          <a:xfrm>
            <a:off x="1342678" y="2167489"/>
            <a:ext cx="9289032" cy="1165828"/>
          </a:xfrm>
          <a:prstGeom prst="rect">
            <a:avLst/>
          </a:prstGeom>
          <a:noFill/>
        </p:spPr>
        <p:txBody>
          <a:bodyPr wrap="square" lIns="121917" tIns="60958" rIns="121917" bIns="60958" rtlCol="0" anchor="t">
            <a:spAutoFit/>
          </a:bodyPr>
          <a:lstStyle/>
          <a:p>
            <a:pPr>
              <a:lnSpc>
                <a:spcPct val="150000"/>
              </a:lnSpc>
              <a:spcBef>
                <a:spcPts val="865"/>
              </a:spcBef>
              <a:spcAft>
                <a:spcPts val="865"/>
              </a:spcAft>
              <a:defRPr/>
            </a:pPr>
            <a:r>
              <a:rPr lang="en-US" altLang="zh-CN" sz="2400" dirty="0">
                <a:latin typeface="华文新魏" panose="02010800040101010101" pitchFamily="2" charset="-122"/>
                <a:ea typeface="华文新魏" panose="02010800040101010101" pitchFamily="2" charset="-122"/>
              </a:rPr>
              <a:t/>
            </a:r>
            <a:br>
              <a:rPr lang="en-US" altLang="zh-CN" sz="2400" dirty="0">
                <a:latin typeface="华文新魏" panose="02010800040101010101" pitchFamily="2" charset="-122"/>
                <a:ea typeface="华文新魏" panose="02010800040101010101" pitchFamily="2" charset="-122"/>
              </a:rPr>
            </a:br>
            <a:endParaRPr lang="zh-CN" altLang="en-US" sz="2400" dirty="0">
              <a:solidFill>
                <a:schemeClr val="accent1"/>
              </a:solidFill>
              <a:latin typeface="微软雅黑" panose="020B0503020204020204" pitchFamily="34" charset="-122"/>
              <a:ea typeface="微软雅黑" panose="020B0503020204020204" pitchFamily="34" charset="-122"/>
              <a:sym typeface="+mn-ea"/>
            </a:endParaRPr>
          </a:p>
        </p:txBody>
      </p:sp>
      <p:sp>
        <p:nvSpPr>
          <p:cNvPr id="11" name="矩形 10"/>
          <p:cNvSpPr/>
          <p:nvPr/>
        </p:nvSpPr>
        <p:spPr>
          <a:xfrm>
            <a:off x="2308992" y="1572406"/>
            <a:ext cx="8929750" cy="769441"/>
          </a:xfrm>
          <a:prstGeom prst="rect">
            <a:avLst/>
          </a:prstGeom>
        </p:spPr>
        <p:txBody>
          <a:bodyPr wrap="square">
            <a:spAutoFit/>
          </a:bodyPr>
          <a:lstStyle/>
          <a:p>
            <a:endParaRPr lang="zh-CN" altLang="en-US" sz="2400" b="1" dirty="0" smtClean="0">
              <a:latin typeface="华文新魏" pitchFamily="2" charset="-122"/>
              <a:ea typeface="华文新魏" pitchFamily="2" charset="-122"/>
            </a:endParaRPr>
          </a:p>
          <a:p>
            <a:endParaRPr lang="zh-CN" altLang="en-US" sz="2000" b="1" dirty="0"/>
          </a:p>
        </p:txBody>
      </p:sp>
      <p:graphicFrame>
        <p:nvGraphicFramePr>
          <p:cNvPr id="13" name="内容占位符 3"/>
          <p:cNvGraphicFramePr>
            <a:graphicFrameLocks/>
          </p:cNvGraphicFramePr>
          <p:nvPr>
            <p:extLst>
              <p:ext uri="{D42A27DB-BD31-4B8C-83A1-F6EECF244321}">
                <p14:modId xmlns:p14="http://schemas.microsoft.com/office/powerpoint/2010/main" val="2967248235"/>
              </p:ext>
            </p:extLst>
          </p:nvPr>
        </p:nvGraphicFramePr>
        <p:xfrm>
          <a:off x="4452132" y="1858158"/>
          <a:ext cx="6821488" cy="4450080"/>
        </p:xfrm>
        <a:graphic>
          <a:graphicData uri="http://schemas.openxmlformats.org/drawingml/2006/table">
            <a:tbl>
              <a:tblPr>
                <a:effectLst>
                  <a:outerShdw blurRad="50800" dist="38100" dir="2700000" algn="tl" rotWithShape="0">
                    <a:prstClr val="black">
                      <a:alpha val="40000"/>
                    </a:prstClr>
                  </a:outerShdw>
                </a:effectLst>
              </a:tblPr>
              <a:tblGrid>
                <a:gridCol w="989013"/>
                <a:gridCol w="5832475"/>
              </a:tblGrid>
              <a:tr h="895350">
                <a:tc>
                  <a:txBody>
                    <a:bodyPr/>
                    <a:lstStyle>
                      <a:lvl1pPr>
                        <a:spcBef>
                          <a:spcPct val="20000"/>
                        </a:spcBef>
                        <a:defRPr sz="2400">
                          <a:solidFill>
                            <a:schemeClr val="tx1"/>
                          </a:solidFill>
                          <a:latin typeface="宋体" panose="02010600030101010101" pitchFamily="2" charset="-122"/>
                          <a:ea typeface="宋体" panose="02010600030101010101" pitchFamily="2" charset="-122"/>
                        </a:defRPr>
                      </a:lvl1pPr>
                      <a:lvl2pPr marL="742950" indent="-285750">
                        <a:spcBef>
                          <a:spcPct val="20000"/>
                        </a:spcBef>
                        <a:defRPr sz="2000">
                          <a:solidFill>
                            <a:schemeClr val="tx1"/>
                          </a:solidFill>
                          <a:latin typeface="宋体" panose="02010600030101010101" pitchFamily="2" charset="-122"/>
                          <a:ea typeface="宋体" panose="02010600030101010101" pitchFamily="2" charset="-122"/>
                        </a:defRPr>
                      </a:lvl2pPr>
                      <a:lvl3pPr marL="1143000" indent="-228600">
                        <a:spcBef>
                          <a:spcPct val="20000"/>
                        </a:spcBef>
                        <a:defRPr>
                          <a:solidFill>
                            <a:schemeClr val="tx1"/>
                          </a:solidFill>
                          <a:latin typeface="宋体" panose="02010600030101010101" pitchFamily="2" charset="-122"/>
                          <a:ea typeface="宋体" panose="02010600030101010101" pitchFamily="2" charset="-122"/>
                        </a:defRPr>
                      </a:lvl3pPr>
                      <a:lvl4pPr marL="1600200" indent="-228600">
                        <a:spcBef>
                          <a:spcPct val="20000"/>
                        </a:spcBef>
                        <a:defRPr sz="1600">
                          <a:solidFill>
                            <a:schemeClr val="tx1"/>
                          </a:solidFill>
                          <a:latin typeface="宋体" panose="02010600030101010101" pitchFamily="2" charset="-122"/>
                          <a:ea typeface="宋体" panose="02010600030101010101" pitchFamily="2" charset="-122"/>
                        </a:defRPr>
                      </a:lvl4pPr>
                      <a:lvl5pPr marL="2057400" indent="-228600">
                        <a:spcBef>
                          <a:spcPct val="20000"/>
                        </a:spcBef>
                        <a:defRPr sz="1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dirty="0" smtClean="0">
                          <a:ln>
                            <a:noFill/>
                          </a:ln>
                          <a:solidFill>
                            <a:schemeClr val="accent2"/>
                          </a:solidFill>
                          <a:effectLst/>
                          <a:latin typeface="宋体" panose="02010600030101010101" pitchFamily="2" charset="-122"/>
                          <a:ea typeface="宋体" panose="02010600030101010101" pitchFamily="2" charset="-122"/>
                        </a:rPr>
                        <a:t>特点</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4">
                        <a:lumMod val="20000"/>
                        <a:lumOff val="80000"/>
                      </a:schemeClr>
                    </a:solidFill>
                  </a:tcPr>
                </a:tc>
                <a:tc>
                  <a:txBody>
                    <a:bodyPr/>
                    <a:lstStyle>
                      <a:lvl1pPr>
                        <a:spcBef>
                          <a:spcPct val="20000"/>
                        </a:spcBef>
                        <a:defRPr sz="2400">
                          <a:solidFill>
                            <a:schemeClr val="tx1"/>
                          </a:solidFill>
                          <a:latin typeface="宋体" panose="02010600030101010101" pitchFamily="2" charset="-122"/>
                          <a:ea typeface="宋体" panose="02010600030101010101" pitchFamily="2" charset="-122"/>
                        </a:defRPr>
                      </a:lvl1pPr>
                      <a:lvl2pPr marL="742950" indent="-285750">
                        <a:spcBef>
                          <a:spcPct val="20000"/>
                        </a:spcBef>
                        <a:defRPr sz="2000">
                          <a:solidFill>
                            <a:schemeClr val="tx1"/>
                          </a:solidFill>
                          <a:latin typeface="宋体" panose="02010600030101010101" pitchFamily="2" charset="-122"/>
                          <a:ea typeface="宋体" panose="02010600030101010101" pitchFamily="2" charset="-122"/>
                        </a:defRPr>
                      </a:lvl2pPr>
                      <a:lvl3pPr marL="1143000" indent="-228600">
                        <a:spcBef>
                          <a:spcPct val="20000"/>
                        </a:spcBef>
                        <a:defRPr>
                          <a:solidFill>
                            <a:schemeClr val="tx1"/>
                          </a:solidFill>
                          <a:latin typeface="宋体" panose="02010600030101010101" pitchFamily="2" charset="-122"/>
                          <a:ea typeface="宋体" panose="02010600030101010101" pitchFamily="2" charset="-122"/>
                        </a:defRPr>
                      </a:lvl3pPr>
                      <a:lvl4pPr marL="1600200" indent="-228600">
                        <a:spcBef>
                          <a:spcPct val="20000"/>
                        </a:spcBef>
                        <a:defRPr sz="1600">
                          <a:solidFill>
                            <a:schemeClr val="tx1"/>
                          </a:solidFill>
                          <a:latin typeface="宋体" panose="02010600030101010101" pitchFamily="2" charset="-122"/>
                          <a:ea typeface="宋体" panose="02010600030101010101" pitchFamily="2" charset="-122"/>
                        </a:defRPr>
                      </a:lvl4pPr>
                      <a:lvl5pPr marL="2057400" indent="-228600">
                        <a:spcBef>
                          <a:spcPct val="20000"/>
                        </a:spcBef>
                        <a:defRPr sz="1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传染性强、传播途径复杂、流行面广、发病率高</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4">
                        <a:lumMod val="20000"/>
                        <a:lumOff val="80000"/>
                      </a:schemeClr>
                    </a:solidFill>
                  </a:tcPr>
                </a:tc>
              </a:tr>
              <a:tr h="3165475">
                <a:tc>
                  <a:txBody>
                    <a:bodyPr/>
                    <a:lstStyle>
                      <a:lvl1pPr>
                        <a:spcBef>
                          <a:spcPct val="20000"/>
                        </a:spcBef>
                        <a:defRPr sz="2400">
                          <a:solidFill>
                            <a:schemeClr val="tx1"/>
                          </a:solidFill>
                          <a:latin typeface="宋体" panose="02010600030101010101" pitchFamily="2" charset="-122"/>
                          <a:ea typeface="宋体" panose="02010600030101010101" pitchFamily="2" charset="-122"/>
                        </a:defRPr>
                      </a:lvl1pPr>
                      <a:lvl2pPr marL="742950" indent="-285750">
                        <a:spcBef>
                          <a:spcPct val="20000"/>
                        </a:spcBef>
                        <a:defRPr sz="2000">
                          <a:solidFill>
                            <a:schemeClr val="tx1"/>
                          </a:solidFill>
                          <a:latin typeface="宋体" panose="02010600030101010101" pitchFamily="2" charset="-122"/>
                          <a:ea typeface="宋体" panose="02010600030101010101" pitchFamily="2" charset="-122"/>
                        </a:defRPr>
                      </a:lvl2pPr>
                      <a:lvl3pPr marL="1143000" indent="-228600">
                        <a:spcBef>
                          <a:spcPct val="20000"/>
                        </a:spcBef>
                        <a:defRPr>
                          <a:solidFill>
                            <a:schemeClr val="tx1"/>
                          </a:solidFill>
                          <a:latin typeface="宋体" panose="02010600030101010101" pitchFamily="2" charset="-122"/>
                          <a:ea typeface="宋体" panose="02010600030101010101" pitchFamily="2" charset="-122"/>
                        </a:defRPr>
                      </a:lvl3pPr>
                      <a:lvl4pPr marL="1600200" indent="-228600">
                        <a:spcBef>
                          <a:spcPct val="20000"/>
                        </a:spcBef>
                        <a:defRPr sz="1600">
                          <a:solidFill>
                            <a:schemeClr val="tx1"/>
                          </a:solidFill>
                          <a:latin typeface="宋体" panose="02010600030101010101" pitchFamily="2" charset="-122"/>
                          <a:ea typeface="宋体" panose="02010600030101010101" pitchFamily="2" charset="-122"/>
                        </a:defRPr>
                      </a:lvl4pPr>
                      <a:lvl5pPr marL="2057400" indent="-228600">
                        <a:spcBef>
                          <a:spcPct val="20000"/>
                        </a:spcBef>
                        <a:defRPr sz="1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1" i="0" u="none" strike="noStrike" cap="none" normalizeH="0" baseline="0" dirty="0" smtClean="0">
                        <a:ln>
                          <a:noFill/>
                        </a:ln>
                        <a:solidFill>
                          <a:schemeClr val="accent2"/>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1" i="0" u="none" strike="noStrike" cap="none" normalizeH="0" baseline="0" dirty="0" smtClean="0">
                        <a:ln>
                          <a:noFill/>
                        </a:ln>
                        <a:solidFill>
                          <a:schemeClr val="accent2"/>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1" i="0" u="none" strike="noStrike" cap="none" normalizeH="0" baseline="0" dirty="0" smtClean="0">
                        <a:ln>
                          <a:noFill/>
                        </a:ln>
                        <a:solidFill>
                          <a:schemeClr val="accent2"/>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dirty="0" smtClean="0">
                          <a:ln>
                            <a:noFill/>
                          </a:ln>
                          <a:solidFill>
                            <a:schemeClr val="accent2"/>
                          </a:solidFill>
                          <a:effectLst/>
                          <a:latin typeface="宋体" panose="02010600030101010101" pitchFamily="2" charset="-122"/>
                          <a:ea typeface="宋体" panose="02010600030101010101" pitchFamily="2" charset="-122"/>
                        </a:rPr>
                        <a:t>分类</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c>
                  <a:txBody>
                    <a:bodyPr/>
                    <a:lstStyle>
                      <a:lvl1pPr>
                        <a:spcBef>
                          <a:spcPct val="20000"/>
                        </a:spcBef>
                        <a:defRPr sz="2400">
                          <a:solidFill>
                            <a:schemeClr val="tx1"/>
                          </a:solidFill>
                          <a:latin typeface="宋体" panose="02010600030101010101" pitchFamily="2" charset="-122"/>
                          <a:ea typeface="宋体" panose="02010600030101010101" pitchFamily="2" charset="-122"/>
                        </a:defRPr>
                      </a:lvl1pPr>
                      <a:lvl2pPr marL="742950" indent="-285750">
                        <a:spcBef>
                          <a:spcPct val="20000"/>
                        </a:spcBef>
                        <a:defRPr sz="2000">
                          <a:solidFill>
                            <a:schemeClr val="tx1"/>
                          </a:solidFill>
                          <a:latin typeface="宋体" panose="02010600030101010101" pitchFamily="2" charset="-122"/>
                          <a:ea typeface="宋体" panose="02010600030101010101" pitchFamily="2" charset="-122"/>
                        </a:defRPr>
                      </a:lvl2pPr>
                      <a:lvl3pPr marL="1143000" indent="-228600">
                        <a:spcBef>
                          <a:spcPct val="20000"/>
                        </a:spcBef>
                        <a:defRPr>
                          <a:solidFill>
                            <a:schemeClr val="tx1"/>
                          </a:solidFill>
                          <a:latin typeface="宋体" panose="02010600030101010101" pitchFamily="2" charset="-122"/>
                          <a:ea typeface="宋体" panose="02010600030101010101" pitchFamily="2" charset="-122"/>
                        </a:defRPr>
                      </a:lvl3pPr>
                      <a:lvl4pPr marL="1600200" indent="-228600">
                        <a:spcBef>
                          <a:spcPct val="20000"/>
                        </a:spcBef>
                        <a:defRPr sz="1600">
                          <a:solidFill>
                            <a:schemeClr val="tx1"/>
                          </a:solidFill>
                          <a:latin typeface="宋体" panose="02010600030101010101" pitchFamily="2" charset="-122"/>
                          <a:ea typeface="宋体" panose="02010600030101010101" pitchFamily="2" charset="-122"/>
                        </a:defRPr>
                      </a:lvl4pPr>
                      <a:lvl5pPr marL="2057400" indent="-228600">
                        <a:spcBef>
                          <a:spcPct val="20000"/>
                        </a:spcBef>
                        <a:defRPr sz="1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根据有无</a:t>
                      </a:r>
                      <a:r>
                        <a:rPr kumimoji="0" lang="zh-CN" altLang="en-US" sz="2800" b="0" i="0" u="none" strike="noStrike" cap="none" normalizeH="0" baseline="0" dirty="0" smtClean="0">
                          <a:ln>
                            <a:noFill/>
                          </a:ln>
                          <a:solidFill>
                            <a:srgbClr val="FF0000"/>
                          </a:solidFill>
                          <a:effectLst/>
                          <a:latin typeface="宋体" panose="02010600030101010101" pitchFamily="2" charset="-122"/>
                          <a:ea typeface="宋体" panose="02010600030101010101" pitchFamily="2" charset="-122"/>
                        </a:rPr>
                        <a:t>黄疸</a:t>
                      </a:r>
                      <a:r>
                        <a:rPr kumimoji="0" lang="zh-CN" altLang="en-US"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a:t>
                      </a:r>
                      <a:r>
                        <a:rPr kumimoji="0" lang="zh-CN" altLang="en-US" sz="2800" b="0" i="0" u="none" strike="noStrike" cap="none" normalizeH="0" baseline="0" dirty="0" smtClean="0">
                          <a:ln>
                            <a:noFill/>
                          </a:ln>
                          <a:solidFill>
                            <a:srgbClr val="FF0000"/>
                          </a:solidFill>
                          <a:effectLst/>
                          <a:latin typeface="宋体" panose="02010600030101010101" pitchFamily="2" charset="-122"/>
                          <a:ea typeface="宋体" panose="02010600030101010101" pitchFamily="2" charset="-122"/>
                        </a:rPr>
                        <a:t>病情</a:t>
                      </a:r>
                      <a:r>
                        <a:rPr kumimoji="0" lang="zh-CN" altLang="en-US"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轻重和</a:t>
                      </a:r>
                      <a:r>
                        <a:rPr kumimoji="0" lang="zh-CN" altLang="en-US" sz="2800" b="0" i="0" u="none" strike="noStrike" cap="none" normalizeH="0" baseline="0" dirty="0" smtClean="0">
                          <a:ln>
                            <a:noFill/>
                          </a:ln>
                          <a:solidFill>
                            <a:srgbClr val="FF0000"/>
                          </a:solidFill>
                          <a:effectLst/>
                          <a:latin typeface="宋体" panose="02010600030101010101" pitchFamily="2" charset="-122"/>
                          <a:ea typeface="宋体" panose="02010600030101010101" pitchFamily="2" charset="-122"/>
                        </a:rPr>
                        <a:t>病程</a:t>
                      </a:r>
                      <a:r>
                        <a:rPr kumimoji="0" lang="zh-CN" altLang="en-US"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长短：</a:t>
                      </a:r>
                      <a:endParaRPr kumimoji="0" lang="en-US" altLang="zh-CN"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急性肝炎（黄疸型和无黄疸型）</a:t>
                      </a:r>
                      <a:endParaRPr kumimoji="0" lang="en-US" altLang="zh-CN"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慢性肝炎（迁延性和活动性）</a:t>
                      </a:r>
                      <a:endParaRPr kumimoji="0" lang="en-US" altLang="zh-CN"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重型肝炎（急性和亚急性）</a:t>
                      </a:r>
                      <a:endParaRPr kumimoji="0" lang="en-US" altLang="zh-CN"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根据肝炎病毒类型：甲型、乙型、丙型、丁型、戊型肝炎</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1">
                        <a:lumMod val="20000"/>
                        <a:lumOff val="80000"/>
                      </a:schemeClr>
                    </a:solidFill>
                  </a:tcPr>
                </a:tc>
              </a:tr>
            </a:tbl>
          </a:graphicData>
        </a:graphic>
      </p:graphicFrame>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20" y="1572406"/>
            <a:ext cx="4444353" cy="4346577"/>
          </a:xfrm>
          <a:prstGeom prst="rect">
            <a:avLst/>
          </a:prstGeom>
        </p:spPr>
      </p:pic>
    </p:spTree>
    <p:extLst>
      <p:ext uri="{BB962C8B-B14F-4D97-AF65-F5344CB8AC3E}">
        <p14:creationId xmlns:p14="http://schemas.microsoft.com/office/powerpoint/2010/main" val="417008607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文本框 1"/>
          <p:cNvSpPr txBox="1"/>
          <p:nvPr/>
        </p:nvSpPr>
        <p:spPr>
          <a:xfrm>
            <a:off x="2308992" y="1286654"/>
            <a:ext cx="8929750" cy="1928826"/>
          </a:xfrm>
          <a:prstGeom prst="rect">
            <a:avLst/>
          </a:prstGeom>
          <a:solidFill>
            <a:schemeClr val="bg2"/>
          </a:solidFill>
          <a:ln w="28575" cmpd="sng">
            <a:solidFill>
              <a:schemeClr val="tx2"/>
            </a:solidFill>
            <a:prstDash val="solid"/>
          </a:ln>
        </p:spPr>
        <p:txBody>
          <a:bodyPr wrap="square" anchor="t">
            <a:spAutoFit/>
            <a:scene3d>
              <a:camera prst="orthographicFront"/>
              <a:lightRig rig="threePt" dir="t"/>
            </a:scene3d>
          </a:bodyPr>
          <a:lstStyle/>
          <a:p>
            <a:pPr lvl="0"/>
            <a:r>
              <a:rPr lang="zh-CN" altLang="en-US" sz="2400" b="1" dirty="0" smtClean="0">
                <a:latin typeface="宋体" panose="02010600030101010101" pitchFamily="2" charset="-122"/>
              </a:rPr>
              <a:t>一般为自限性疾病，急性发病，无慢性患者和病毒携带状态：</a:t>
            </a:r>
            <a:endParaRPr lang="en-US" altLang="zh-CN" sz="2400" b="1" dirty="0" smtClean="0">
              <a:latin typeface="宋体" panose="02010600030101010101" pitchFamily="2" charset="-122"/>
            </a:endParaRPr>
          </a:p>
          <a:p>
            <a:pPr lvl="0">
              <a:buFont typeface="宋体" panose="02010600030101010101" pitchFamily="2" charset="-122"/>
              <a:buAutoNum type="arabicPeriod"/>
            </a:pPr>
            <a:r>
              <a:rPr lang="zh-CN" altLang="en-US" sz="2400" b="1" dirty="0" smtClean="0">
                <a:latin typeface="宋体" panose="02010600030101010101" pitchFamily="2" charset="-122"/>
              </a:rPr>
              <a:t>典型病例：发病初期常有乏力、厌食、恶心、呕吐</a:t>
            </a:r>
            <a:endParaRPr lang="en-US" altLang="zh-CN" sz="2400" b="1" dirty="0" smtClean="0">
              <a:latin typeface="宋体" panose="02010600030101010101" pitchFamily="2" charset="-122"/>
            </a:endParaRPr>
          </a:p>
          <a:p>
            <a:pPr lvl="0">
              <a:buFont typeface="宋体" panose="02010600030101010101" pitchFamily="2" charset="-122"/>
              <a:buAutoNum type="arabicPeriod"/>
            </a:pPr>
            <a:r>
              <a:rPr lang="zh-CN" altLang="en-US" sz="2400" b="1" dirty="0" smtClean="0">
                <a:latin typeface="宋体" panose="02010600030101010101" pitchFamily="2" charset="-122"/>
              </a:rPr>
              <a:t>黄疸型肝炎：继上述表现后出现皮肤巩膜黄染、尿色深黄</a:t>
            </a:r>
            <a:endParaRPr lang="en-US" altLang="zh-CN" sz="2400" b="1" dirty="0" smtClean="0">
              <a:latin typeface="宋体" panose="02010600030101010101" pitchFamily="2" charset="-122"/>
            </a:endParaRPr>
          </a:p>
          <a:p>
            <a:pPr lvl="0">
              <a:buFont typeface="宋体" panose="02010600030101010101" pitchFamily="2" charset="-122"/>
              <a:buAutoNum type="arabicPeriod"/>
            </a:pPr>
            <a:r>
              <a:rPr lang="zh-CN" altLang="en-US" sz="2400" b="1" dirty="0" smtClean="0">
                <a:latin typeface="宋体" panose="02010600030101010101" pitchFamily="2" charset="-122"/>
              </a:rPr>
              <a:t>重型肝炎：</a:t>
            </a:r>
            <a:r>
              <a:rPr lang="en-US" altLang="zh-CN" sz="2400" b="1" dirty="0" smtClean="0">
                <a:latin typeface="宋体" panose="02010600030101010101" pitchFamily="2" charset="-122"/>
              </a:rPr>
              <a:t>a.</a:t>
            </a:r>
            <a:r>
              <a:rPr lang="zh-CN" altLang="en-US" sz="2400" b="1" dirty="0" smtClean="0">
                <a:latin typeface="宋体" panose="02010600030101010101" pitchFamily="2" charset="-122"/>
              </a:rPr>
              <a:t>严重乏力</a:t>
            </a:r>
            <a:r>
              <a:rPr lang="en-US" altLang="zh-CN" sz="2400" b="1" dirty="0" smtClean="0">
                <a:latin typeface="宋体" panose="02010600030101010101" pitchFamily="2" charset="-122"/>
              </a:rPr>
              <a:t>b.</a:t>
            </a:r>
            <a:r>
              <a:rPr lang="zh-CN" altLang="en-US" sz="2400" b="1" dirty="0" smtClean="0">
                <a:latin typeface="宋体" panose="02010600030101010101" pitchFamily="2" charset="-122"/>
              </a:rPr>
              <a:t>黄疸迅速加深</a:t>
            </a:r>
            <a:r>
              <a:rPr lang="en-US" altLang="zh-CN" sz="2400" b="1" dirty="0" smtClean="0">
                <a:latin typeface="宋体" panose="02010600030101010101" pitchFamily="2" charset="-122"/>
              </a:rPr>
              <a:t>c.</a:t>
            </a:r>
            <a:r>
              <a:rPr lang="zh-CN" altLang="en-US" sz="2400" b="1" dirty="0" smtClean="0">
                <a:latin typeface="宋体" panose="02010600030101010101" pitchFamily="2" charset="-122"/>
              </a:rPr>
              <a:t>出血倾向</a:t>
            </a:r>
            <a:r>
              <a:rPr lang="en-US" altLang="zh-CN" sz="2400" b="1" dirty="0" smtClean="0">
                <a:latin typeface="宋体" panose="02010600030101010101" pitchFamily="2" charset="-122"/>
              </a:rPr>
              <a:t>d.</a:t>
            </a:r>
            <a:r>
              <a:rPr lang="zh-CN" altLang="en-US" sz="2400" b="1" dirty="0" smtClean="0">
                <a:latin typeface="宋体" panose="02010600030101010101" pitchFamily="2" charset="-122"/>
              </a:rPr>
              <a:t>神经系统症状如烦躁、谵妄、嗜睡甚至昏迷</a:t>
            </a:r>
            <a:r>
              <a:rPr lang="en-US" altLang="zh-CN" sz="2400" b="1" dirty="0" smtClean="0">
                <a:latin typeface="宋体" panose="02010600030101010101" pitchFamily="2" charset="-122"/>
              </a:rPr>
              <a:t>e.</a:t>
            </a:r>
            <a:r>
              <a:rPr lang="zh-CN" altLang="en-US" sz="2400" b="1" dirty="0" smtClean="0">
                <a:latin typeface="宋体" panose="02010600030101010101" pitchFamily="2" charset="-122"/>
              </a:rPr>
              <a:t>尿少或无尿</a:t>
            </a:r>
            <a:endParaRPr lang="en-US" altLang="zh-CN" sz="2400" b="1" dirty="0" smtClean="0">
              <a:latin typeface="宋体" panose="02010600030101010101" pitchFamily="2" charset="-122"/>
            </a:endParaRPr>
          </a:p>
        </p:txBody>
      </p:sp>
      <p:sp>
        <p:nvSpPr>
          <p:cNvPr id="70659" name="文本框 2"/>
          <p:cNvSpPr txBox="1"/>
          <p:nvPr/>
        </p:nvSpPr>
        <p:spPr>
          <a:xfrm>
            <a:off x="2308992" y="3858422"/>
            <a:ext cx="9001188" cy="2308324"/>
          </a:xfrm>
          <a:prstGeom prst="rect">
            <a:avLst/>
          </a:prstGeom>
          <a:pattFill prst="pct25">
            <a:fgClr>
              <a:srgbClr val="00B050"/>
            </a:fgClr>
            <a:bgClr>
              <a:srgbClr val="FFFFFF"/>
            </a:bgClr>
          </a:pattFill>
          <a:ln w="9525">
            <a:solidFill>
              <a:schemeClr val="accent1"/>
            </a:solidFill>
          </a:ln>
        </p:spPr>
        <p:txBody>
          <a:bodyPr wrap="square" anchor="t">
            <a:spAutoFit/>
            <a:scene3d>
              <a:camera prst="orthographicFront"/>
              <a:lightRig rig="threePt" dir="t"/>
            </a:scene3d>
          </a:bodyPr>
          <a:lstStyle/>
          <a:p>
            <a:pPr marL="342900" lvl="0" indent="-342900">
              <a:buFont typeface="宋体" panose="02010600030101010101" pitchFamily="2" charset="-122"/>
              <a:buAutoNum type="arabicPeriod"/>
            </a:pPr>
            <a:r>
              <a:rPr lang="zh-CN" altLang="en-US" sz="2400" b="1" dirty="0" smtClean="0">
                <a:latin typeface="宋体" panose="02010600030101010101" pitchFamily="2" charset="-122"/>
              </a:rPr>
              <a:t>休息和饮食：适当休息、合理营养，进易消化的食物，症状明显或黄疸深重者，静脉补充葡萄糖、维生素</a:t>
            </a:r>
            <a:endParaRPr lang="en-US" altLang="zh-CN" sz="2400" b="1" dirty="0" smtClean="0">
              <a:latin typeface="宋体" panose="02010600030101010101" pitchFamily="2" charset="-122"/>
            </a:endParaRPr>
          </a:p>
          <a:p>
            <a:pPr marL="342900" lvl="0" indent="-342900">
              <a:buFont typeface="宋体" panose="02010600030101010101" pitchFamily="2" charset="-122"/>
              <a:buAutoNum type="arabicPeriod"/>
            </a:pPr>
            <a:r>
              <a:rPr lang="zh-CN" altLang="en-US" sz="2400" b="1" dirty="0" smtClean="0">
                <a:latin typeface="宋体" panose="02010600030101010101" pitchFamily="2" charset="-122"/>
              </a:rPr>
              <a:t>药物治疗：保肝药物（西药和中药），用药种类不宜太多，时间不宜太长</a:t>
            </a:r>
            <a:endParaRPr lang="en-US" altLang="zh-CN" sz="2400" b="1" dirty="0" smtClean="0">
              <a:latin typeface="宋体" panose="02010600030101010101" pitchFamily="2" charset="-122"/>
            </a:endParaRPr>
          </a:p>
          <a:p>
            <a:pPr marL="342900" lvl="0" indent="-342900">
              <a:buFont typeface="宋体" panose="02010600030101010101" pitchFamily="2" charset="-122"/>
              <a:buAutoNum type="arabicPeriod"/>
            </a:pPr>
            <a:r>
              <a:rPr lang="zh-CN" altLang="en-US" sz="2400" b="1" dirty="0" smtClean="0">
                <a:latin typeface="宋体" panose="02010600030101010101" pitchFamily="2" charset="-122"/>
              </a:rPr>
              <a:t>重型肝炎的治疗：加强护理、密切观察患者病情变化，可采取促进肝细胞再生、预防和治疗各种并发症</a:t>
            </a:r>
          </a:p>
        </p:txBody>
      </p:sp>
      <p:grpSp>
        <p:nvGrpSpPr>
          <p:cNvPr id="4" name="组合 9"/>
          <p:cNvGrpSpPr/>
          <p:nvPr/>
        </p:nvGrpSpPr>
        <p:grpSpPr>
          <a:xfrm>
            <a:off x="2737620" y="3286918"/>
            <a:ext cx="7732557" cy="285803"/>
            <a:chOff x="0" y="0"/>
            <a:chExt cx="3270267" cy="228218"/>
          </a:xfrm>
        </p:grpSpPr>
        <p:sp>
          <p:nvSpPr>
            <p:cNvPr id="70661" name="矩形 11"/>
            <p:cNvSpPr/>
            <p:nvPr/>
          </p:nvSpPr>
          <p:spPr>
            <a:xfrm>
              <a:off x="1533411" y="0"/>
              <a:ext cx="228218" cy="228218"/>
            </a:xfrm>
            <a:prstGeom prst="rect">
              <a:avLst/>
            </a:prstGeom>
            <a:solidFill>
              <a:srgbClr val="7A2872"/>
            </a:solidFill>
            <a:ln w="9525">
              <a:noFill/>
            </a:ln>
          </p:spPr>
          <p:txBody>
            <a:bodyPr anchor="ctr"/>
            <a:lstStyle/>
            <a:p>
              <a:pPr algn="ctr"/>
              <a:endParaRPr lang="zh-CN" altLang="zh-CN" sz="900" dirty="0">
                <a:solidFill>
                  <a:srgbClr val="40404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直接连接符 13"/>
            <p:cNvSpPr>
              <a:spLocks noChangeShapeType="1"/>
            </p:cNvSpPr>
            <p:nvPr/>
          </p:nvSpPr>
          <p:spPr bwMode="auto">
            <a:xfrm>
              <a:off x="0" y="114109"/>
              <a:ext cx="1398090" cy="0"/>
            </a:xfrm>
            <a:prstGeom prst="line">
              <a:avLst/>
            </a:prstGeom>
            <a:noFill/>
            <a:ln w="9525">
              <a:solidFill>
                <a:srgbClr val="7A287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
          <p:nvSpPr>
            <p:cNvPr id="37" name="直接连接符 14"/>
            <p:cNvSpPr>
              <a:spLocks noChangeShapeType="1"/>
            </p:cNvSpPr>
            <p:nvPr/>
          </p:nvSpPr>
          <p:spPr bwMode="auto">
            <a:xfrm>
              <a:off x="1872177" y="119181"/>
              <a:ext cx="1398090" cy="0"/>
            </a:xfrm>
            <a:prstGeom prst="line">
              <a:avLst/>
            </a:prstGeom>
            <a:noFill/>
            <a:ln w="9525">
              <a:solidFill>
                <a:srgbClr val="7A287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grpSp>
      <p:sp>
        <p:nvSpPr>
          <p:cNvPr id="9" name="文本框 92">
            <a:extLst>
              <a:ext uri="{FF2B5EF4-FFF2-40B4-BE49-F238E27FC236}">
                <a16:creationId xmlns="" xmlns:a16="http://schemas.microsoft.com/office/drawing/2014/main" id="{A247255F-D9CA-8B43-8782-249DE3F59EF0}"/>
              </a:ext>
            </a:extLst>
          </p:cNvPr>
          <p:cNvSpPr txBox="1"/>
          <p:nvPr/>
        </p:nvSpPr>
        <p:spPr>
          <a:xfrm rot="21172913">
            <a:off x="47241" y="918"/>
            <a:ext cx="2933743"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常见传染病</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3" name="灯片编号占位符 2">
            <a:extLst>
              <a:ext uri="{FF2B5EF4-FFF2-40B4-BE49-F238E27FC236}">
                <a16:creationId xmlns="" xmlns:a16="http://schemas.microsoft.com/office/drawing/2014/main" id="{7F0B9D7F-B7C9-294B-A548-800024ADF7E2}"/>
              </a:ext>
            </a:extLst>
          </p:cNvPr>
          <p:cNvSpPr>
            <a:spLocks noGrp="1"/>
          </p:cNvSpPr>
          <p:nvPr>
            <p:ph type="sldNum" sz="quarter" idx="12"/>
          </p:nvPr>
        </p:nvSpPr>
        <p:spPr/>
        <p:txBody>
          <a:bodyPr/>
          <a:lstStyle/>
          <a:p>
            <a:fld id="{118D5ACA-62CA-46DB-AD6B-12EDD6D51A23}" type="slidenum">
              <a:rPr lang="zh-CN" altLang="en-US" smtClean="0"/>
              <a:pPr/>
              <a:t>63</a:t>
            </a:fld>
            <a:endParaRPr lang="zh-CN" altLang="en-US" dirty="0"/>
          </a:p>
        </p:txBody>
      </p:sp>
      <p:sp>
        <p:nvSpPr>
          <p:cNvPr id="11" name="矩形 10"/>
          <p:cNvSpPr/>
          <p:nvPr/>
        </p:nvSpPr>
        <p:spPr>
          <a:xfrm>
            <a:off x="4094942" y="500836"/>
            <a:ext cx="3450925" cy="683264"/>
          </a:xfrm>
          <a:prstGeom prst="rect">
            <a:avLst/>
          </a:prstGeom>
        </p:spPr>
        <p:txBody>
          <a:bodyPr wrap="square">
            <a:spAutoFit/>
          </a:bodyPr>
          <a:lstStyle/>
          <a:p>
            <a:pPr algn="ctr">
              <a:lnSpc>
                <a:spcPct val="120000"/>
              </a:lnSpc>
            </a:pPr>
            <a:r>
              <a:rPr lang="zh-CN" altLang="en-US" sz="3200" b="1" dirty="0" smtClean="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rPr>
              <a:t>甲型肝炎</a:t>
            </a:r>
            <a:endParaRPr lang="en-US" altLang="zh-CN" sz="3200" b="1" dirty="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矩形 11"/>
          <p:cNvSpPr/>
          <p:nvPr/>
        </p:nvSpPr>
        <p:spPr>
          <a:xfrm>
            <a:off x="1094546" y="1358092"/>
            <a:ext cx="620683" cy="1815882"/>
          </a:xfrm>
          <a:prstGeom prst="rect">
            <a:avLst/>
          </a:prstGeom>
        </p:spPr>
        <p:txBody>
          <a:bodyPr wrap="none">
            <a:spAutoFit/>
          </a:bodyPr>
          <a:lstStyle/>
          <a:p>
            <a:pPr fontAlgn="auto">
              <a:spcAft>
                <a:spcPts val="0"/>
              </a:spcAft>
            </a:pPr>
            <a:r>
              <a:rPr lang="zh-CN" altLang="en-US" sz="2800" b="1" cap="all" spc="600" dirty="0" smtClean="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rPr>
              <a:t>临</a:t>
            </a:r>
            <a:endParaRPr lang="en-US" altLang="zh-CN" sz="2800" b="1" cap="all" spc="600" dirty="0" smtClean="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endParaRPr>
          </a:p>
          <a:p>
            <a:pPr fontAlgn="auto">
              <a:spcAft>
                <a:spcPts val="0"/>
              </a:spcAft>
            </a:pPr>
            <a:r>
              <a:rPr lang="zh-CN" altLang="en-US" sz="2800" b="1" cap="all" spc="600" dirty="0" smtClean="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rPr>
              <a:t>床</a:t>
            </a:r>
            <a:endParaRPr lang="en-US" altLang="zh-CN" sz="2800" b="1" cap="all" spc="600" dirty="0" smtClean="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endParaRPr>
          </a:p>
          <a:p>
            <a:pPr fontAlgn="auto">
              <a:spcAft>
                <a:spcPts val="0"/>
              </a:spcAft>
            </a:pPr>
            <a:r>
              <a:rPr lang="zh-CN" altLang="en-US" sz="2800" b="1" cap="all" spc="600" dirty="0" smtClean="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rPr>
              <a:t>表</a:t>
            </a:r>
            <a:endParaRPr lang="en-US" altLang="zh-CN" sz="2800" b="1" cap="all" spc="600" dirty="0" smtClean="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endParaRPr>
          </a:p>
          <a:p>
            <a:pPr fontAlgn="auto">
              <a:spcAft>
                <a:spcPts val="0"/>
              </a:spcAft>
            </a:pPr>
            <a:r>
              <a:rPr lang="zh-CN" altLang="en-US" sz="2800" b="1" cap="all" spc="600" dirty="0" smtClean="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rPr>
              <a:t>现</a:t>
            </a:r>
            <a:endParaRPr lang="en-US" altLang="zh-CN" sz="2800" b="1" cap="all" spc="600" dirty="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endParaRPr>
          </a:p>
        </p:txBody>
      </p:sp>
      <p:sp>
        <p:nvSpPr>
          <p:cNvPr id="13" name="矩形 12"/>
          <p:cNvSpPr/>
          <p:nvPr/>
        </p:nvSpPr>
        <p:spPr>
          <a:xfrm>
            <a:off x="1165984" y="3929860"/>
            <a:ext cx="904066" cy="1815882"/>
          </a:xfrm>
          <a:prstGeom prst="rect">
            <a:avLst/>
          </a:prstGeom>
        </p:spPr>
        <p:txBody>
          <a:bodyPr wrap="square">
            <a:spAutoFit/>
          </a:bodyPr>
          <a:lstStyle/>
          <a:p>
            <a:pPr fontAlgn="auto">
              <a:spcAft>
                <a:spcPts val="0"/>
              </a:spcAft>
            </a:pPr>
            <a:r>
              <a:rPr lang="zh-CN" altLang="en-US" sz="2800" b="1" cap="all" spc="600" dirty="0" smtClean="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rPr>
              <a:t>治</a:t>
            </a:r>
            <a:endParaRPr lang="en-US" altLang="zh-CN" sz="2800" b="1" cap="all" spc="600" dirty="0" smtClean="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endParaRPr>
          </a:p>
          <a:p>
            <a:pPr fontAlgn="auto">
              <a:spcAft>
                <a:spcPts val="0"/>
              </a:spcAft>
            </a:pPr>
            <a:r>
              <a:rPr lang="zh-CN" altLang="en-US" sz="2800" b="1" cap="all" spc="600" dirty="0" smtClean="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rPr>
              <a:t>疗</a:t>
            </a:r>
            <a:endParaRPr lang="en-US" altLang="zh-CN" sz="2800" b="1" cap="all" spc="600" dirty="0" smtClean="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endParaRPr>
          </a:p>
          <a:p>
            <a:pPr fontAlgn="auto">
              <a:spcAft>
                <a:spcPts val="0"/>
              </a:spcAft>
            </a:pPr>
            <a:r>
              <a:rPr lang="zh-CN" altLang="en-US" sz="2800" b="1" cap="all" spc="600" dirty="0" smtClean="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rPr>
              <a:t>原</a:t>
            </a:r>
            <a:endParaRPr lang="en-US" altLang="zh-CN" sz="2800" b="1" cap="all" spc="600" dirty="0" smtClean="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endParaRPr>
          </a:p>
          <a:p>
            <a:pPr fontAlgn="auto">
              <a:spcAft>
                <a:spcPts val="0"/>
              </a:spcAft>
            </a:pPr>
            <a:r>
              <a:rPr lang="zh-CN" altLang="en-US" sz="2800" b="1" cap="all" spc="600" dirty="0" smtClean="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rPr>
              <a:t>则</a:t>
            </a:r>
            <a:endParaRPr lang="en-US" altLang="zh-CN" sz="2800" b="1" cap="all" spc="600" dirty="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4136040450"/>
      </p:ext>
    </p:extLst>
  </p:cSld>
  <p:clrMapOvr>
    <a:masterClrMapping/>
  </p:clrMapOvr>
  <p:transition spd="med">
    <p:pull/>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9">
            <a:extLst>
              <a:ext uri="{FF2B5EF4-FFF2-40B4-BE49-F238E27FC236}">
                <a16:creationId xmlns="" xmlns:a16="http://schemas.microsoft.com/office/drawing/2014/main" id="{8BADC70B-FDF3-3E40-8F8D-8959087615D1}"/>
              </a:ext>
            </a:extLst>
          </p:cNvPr>
          <p:cNvSpPr>
            <a:spLocks noGrp="1"/>
          </p:cNvSpPr>
          <p:nvPr>
            <p:ph type="sldNum" sz="quarter" idx="12"/>
          </p:nvPr>
        </p:nvSpPr>
        <p:spPr>
          <a:xfrm>
            <a:off x="8610044" y="6358219"/>
            <a:ext cx="2742091" cy="364359"/>
          </a:xfrm>
        </p:spPr>
        <p:txBody>
          <a:bodyPr/>
          <a:lstStyle/>
          <a:p>
            <a:fld id="{2F34C2B8-B519-4620-9BF5-835074449E9C}" type="slidenum">
              <a:rPr lang="zh-CN" altLang="en-US" smtClean="0"/>
              <a:pPr/>
              <a:t>64</a:t>
            </a:fld>
            <a:endParaRPr lang="zh-CN" altLang="en-US" dirty="0"/>
          </a:p>
        </p:txBody>
      </p:sp>
      <p:sp>
        <p:nvSpPr>
          <p:cNvPr id="38" name="文本框 92">
            <a:extLst>
              <a:ext uri="{FF2B5EF4-FFF2-40B4-BE49-F238E27FC236}">
                <a16:creationId xmlns="" xmlns:a16="http://schemas.microsoft.com/office/drawing/2014/main" id="{C340928B-AB52-EE4F-9A7D-5399736D4F7E}"/>
              </a:ext>
            </a:extLst>
          </p:cNvPr>
          <p:cNvSpPr txBox="1"/>
          <p:nvPr/>
        </p:nvSpPr>
        <p:spPr>
          <a:xfrm rot="21172913">
            <a:off x="33685" y="106754"/>
            <a:ext cx="2627967"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传染病概述</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5" name="Title 1">
            <a:extLst>
              <a:ext uri="{FF2B5EF4-FFF2-40B4-BE49-F238E27FC236}">
                <a16:creationId xmlns="" xmlns:a16="http://schemas.microsoft.com/office/drawing/2014/main" id="{F0C2730E-A8DE-8E45-87F7-AC087706B0F2}"/>
              </a:ext>
            </a:extLst>
          </p:cNvPr>
          <p:cNvSpPr txBox="1"/>
          <p:nvPr/>
        </p:nvSpPr>
        <p:spPr>
          <a:xfrm>
            <a:off x="2263308" y="711846"/>
            <a:ext cx="7663796" cy="609684"/>
          </a:xfrm>
          <a:prstGeom prst="rect">
            <a:avLst/>
          </a:prstGeom>
        </p:spPr>
        <p:txBody>
          <a:bodyPr wrap="square" anchor="ctr" anchorCtr="0">
            <a:noAutofit/>
          </a:bodyPr>
          <a:lstStyle>
            <a:lvl1pPr algn="l" defTabSz="914400" rtl="0" eaLnBrk="1" latinLnBrk="0" hangingPunct="1">
              <a:lnSpc>
                <a:spcPct val="90000"/>
              </a:lnSpc>
              <a:spcBef>
                <a:spcPct val="0"/>
              </a:spcBef>
              <a:buNone/>
              <a:defRPr sz="4400" b="0" i="0" kern="1200">
                <a:solidFill>
                  <a:schemeClr val="bg1">
                    <a:lumMod val="50000"/>
                  </a:schemeClr>
                </a:solidFill>
                <a:latin typeface="Neris Thin" panose="00000300000000000000" pitchFamily="50" charset="0"/>
                <a:ea typeface="Gulim" pitchFamily="34" charset="-127"/>
                <a:cs typeface="+mj-cs"/>
              </a:defRPr>
            </a:lvl1pPr>
          </a:lstStyle>
          <a:p>
            <a:pPr algn="ctr">
              <a:lnSpc>
                <a:spcPct val="150000"/>
              </a:lnSpc>
            </a:pPr>
            <a:r>
              <a:rPr lang="zh-CN" altLang="en-US" sz="3200" b="1" dirty="0" smtClean="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rPr>
              <a:t>乙型肝炎</a:t>
            </a:r>
            <a:endParaRPr lang="zh-CN" altLang="en-US" sz="3200" b="1" dirty="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 xmlns:a16="http://schemas.microsoft.com/office/drawing/2014/main" id="{C288A6CF-0162-D94E-904E-8EDBC6F3CCBA}"/>
              </a:ext>
            </a:extLst>
          </p:cNvPr>
          <p:cNvSpPr txBox="1"/>
          <p:nvPr/>
        </p:nvSpPr>
        <p:spPr>
          <a:xfrm>
            <a:off x="4309256" y="2715414"/>
            <a:ext cx="6858048" cy="3754874"/>
          </a:xfrm>
          <a:prstGeom prst="rect">
            <a:avLst/>
          </a:prstGeom>
          <a:noFill/>
        </p:spPr>
        <p:txBody>
          <a:bodyPr wrap="square" rtlCol="0">
            <a:spAutoFit/>
          </a:bodyPr>
          <a:lstStyle/>
          <a:p>
            <a:pPr marL="342900" lvl="0" indent="-342900">
              <a:buFont typeface="宋体" panose="02010600030101010101" pitchFamily="2" charset="-122"/>
              <a:buAutoNum type="arabicPeriod"/>
            </a:pPr>
            <a:r>
              <a:rPr lang="zh-CN" altLang="en-US" sz="2800" b="1" dirty="0" smtClean="0">
                <a:latin typeface="宋体" panose="02010600030101010101" pitchFamily="2" charset="-122"/>
              </a:rPr>
              <a:t>多数无明显症状，以隐性感染为主，易形成慢性感染状态，对肝脏造成持续性损伤，部分人发展为慢性肝炎、肝硬化，甚至肝癌</a:t>
            </a:r>
            <a:endParaRPr lang="en-US" altLang="zh-CN" sz="2800" b="1" dirty="0" smtClean="0">
              <a:latin typeface="宋体" panose="02010600030101010101" pitchFamily="2" charset="-122"/>
            </a:endParaRPr>
          </a:p>
          <a:p>
            <a:pPr marL="342900" lvl="0" indent="-342900">
              <a:buFont typeface="宋体" panose="02010600030101010101" pitchFamily="2" charset="-122"/>
              <a:buAutoNum type="arabicPeriod"/>
            </a:pPr>
            <a:r>
              <a:rPr lang="zh-CN" altLang="en-US" sz="2800" b="1" dirty="0" smtClean="0">
                <a:latin typeface="宋体" panose="02010600030101010101" pitchFamily="2" charset="-122"/>
              </a:rPr>
              <a:t>可表现为乏力、食欲减退、腹胀</a:t>
            </a:r>
            <a:endParaRPr lang="en-US" altLang="zh-CN" sz="2800" b="1" dirty="0" smtClean="0">
              <a:latin typeface="宋体" panose="02010600030101010101" pitchFamily="2" charset="-122"/>
            </a:endParaRPr>
          </a:p>
          <a:p>
            <a:pPr marL="342900" lvl="0" indent="-342900">
              <a:buFont typeface="宋体" panose="02010600030101010101" pitchFamily="2" charset="-122"/>
              <a:buAutoNum type="arabicPeriod"/>
            </a:pPr>
            <a:r>
              <a:rPr lang="zh-CN" altLang="en-US" sz="2800" b="1" dirty="0" smtClean="0">
                <a:latin typeface="宋体" panose="02010600030101010101" pitchFamily="2" charset="-122"/>
              </a:rPr>
              <a:t>重型肝炎中乙型肝炎最多见，临床表现与甲型肝炎类似</a:t>
            </a:r>
          </a:p>
          <a:p>
            <a:pPr marL="342900" indent="-342900">
              <a:lnSpc>
                <a:spcPct val="150000"/>
              </a:lnSpc>
            </a:pPr>
            <a:endParaRPr kumimoji="1" lang="zh-CN" altLang="en-US" sz="2800" dirty="0">
              <a:latin typeface="Microsoft YaHei" panose="020B0503020204020204" pitchFamily="34" charset="-122"/>
              <a:ea typeface="Microsoft YaHei" panose="020B0503020204020204" pitchFamily="34" charset="-122"/>
            </a:endParaRPr>
          </a:p>
        </p:txBody>
      </p:sp>
      <p:sp>
        <p:nvSpPr>
          <p:cNvPr id="22" name="矩形 21"/>
          <p:cNvSpPr/>
          <p:nvPr/>
        </p:nvSpPr>
        <p:spPr>
          <a:xfrm>
            <a:off x="5237950" y="2001034"/>
            <a:ext cx="4761718" cy="523220"/>
          </a:xfrm>
          <a:prstGeom prst="rect">
            <a:avLst/>
          </a:prstGeom>
        </p:spPr>
        <p:txBody>
          <a:bodyPr wrap="square">
            <a:spAutoFit/>
          </a:bodyPr>
          <a:lstStyle/>
          <a:p>
            <a:pPr fontAlgn="auto">
              <a:spcAft>
                <a:spcPts val="0"/>
              </a:spcAft>
            </a:pPr>
            <a:r>
              <a:rPr lang="zh-CN" altLang="en-US" sz="2800" b="1" cap="all" spc="600" dirty="0" smtClean="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rPr>
              <a:t>临床表现</a:t>
            </a:r>
            <a:endParaRPr lang="en-US" altLang="zh-CN" sz="2800" b="1" cap="all" spc="600" dirty="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512" y="1595571"/>
            <a:ext cx="3589592" cy="5127007"/>
          </a:xfrm>
          <a:prstGeom prst="rect">
            <a:avLst/>
          </a:prstGeom>
        </p:spPr>
      </p:pic>
    </p:spTree>
    <p:extLst>
      <p:ext uri="{BB962C8B-B14F-4D97-AF65-F5344CB8AC3E}">
        <p14:creationId xmlns:p14="http://schemas.microsoft.com/office/powerpoint/2010/main" val="1313515265"/>
      </p:ext>
    </p:extLst>
  </p:cSld>
  <p:clrMapOvr>
    <a:masterClrMapping/>
  </p:clrMapOvr>
  <p:transition spd="slow" advTm="4000">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9">
            <a:extLst>
              <a:ext uri="{FF2B5EF4-FFF2-40B4-BE49-F238E27FC236}">
                <a16:creationId xmlns="" xmlns:a16="http://schemas.microsoft.com/office/drawing/2014/main" id="{8BADC70B-FDF3-3E40-8F8D-8959087615D1}"/>
              </a:ext>
            </a:extLst>
          </p:cNvPr>
          <p:cNvSpPr>
            <a:spLocks noGrp="1"/>
          </p:cNvSpPr>
          <p:nvPr>
            <p:ph type="sldNum" sz="quarter" idx="12"/>
          </p:nvPr>
        </p:nvSpPr>
        <p:spPr>
          <a:xfrm>
            <a:off x="8610044" y="6358219"/>
            <a:ext cx="2742091" cy="364359"/>
          </a:xfrm>
        </p:spPr>
        <p:txBody>
          <a:bodyPr/>
          <a:lstStyle/>
          <a:p>
            <a:fld id="{2F34C2B8-B519-4620-9BF5-835074449E9C}" type="slidenum">
              <a:rPr lang="zh-CN" altLang="en-US" smtClean="0"/>
              <a:pPr/>
              <a:t>65</a:t>
            </a:fld>
            <a:endParaRPr lang="zh-CN" altLang="en-US" dirty="0"/>
          </a:p>
        </p:txBody>
      </p:sp>
      <p:sp>
        <p:nvSpPr>
          <p:cNvPr id="38" name="文本框 92">
            <a:extLst>
              <a:ext uri="{FF2B5EF4-FFF2-40B4-BE49-F238E27FC236}">
                <a16:creationId xmlns="" xmlns:a16="http://schemas.microsoft.com/office/drawing/2014/main" id="{C340928B-AB52-EE4F-9A7D-5399736D4F7E}"/>
              </a:ext>
            </a:extLst>
          </p:cNvPr>
          <p:cNvSpPr txBox="1"/>
          <p:nvPr/>
        </p:nvSpPr>
        <p:spPr>
          <a:xfrm rot="21172913">
            <a:off x="33685" y="106754"/>
            <a:ext cx="2627967"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传染病概述</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5" name="Title 1">
            <a:extLst>
              <a:ext uri="{FF2B5EF4-FFF2-40B4-BE49-F238E27FC236}">
                <a16:creationId xmlns="" xmlns:a16="http://schemas.microsoft.com/office/drawing/2014/main" id="{F0C2730E-A8DE-8E45-87F7-AC087706B0F2}"/>
              </a:ext>
            </a:extLst>
          </p:cNvPr>
          <p:cNvSpPr txBox="1"/>
          <p:nvPr/>
        </p:nvSpPr>
        <p:spPr>
          <a:xfrm>
            <a:off x="1486694" y="628569"/>
            <a:ext cx="7663796" cy="609684"/>
          </a:xfrm>
          <a:prstGeom prst="rect">
            <a:avLst/>
          </a:prstGeom>
        </p:spPr>
        <p:txBody>
          <a:bodyPr wrap="square" anchor="ctr" anchorCtr="0">
            <a:noAutofit/>
          </a:bodyPr>
          <a:lstStyle>
            <a:lvl1pPr algn="l" defTabSz="914400" rtl="0" eaLnBrk="1" latinLnBrk="0" hangingPunct="1">
              <a:lnSpc>
                <a:spcPct val="90000"/>
              </a:lnSpc>
              <a:spcBef>
                <a:spcPct val="0"/>
              </a:spcBef>
              <a:buNone/>
              <a:defRPr sz="4400" b="0" i="0" kern="1200">
                <a:solidFill>
                  <a:schemeClr val="bg1">
                    <a:lumMod val="50000"/>
                  </a:schemeClr>
                </a:solidFill>
                <a:latin typeface="Neris Thin" panose="00000300000000000000" pitchFamily="50" charset="0"/>
                <a:ea typeface="Gulim" pitchFamily="34" charset="-127"/>
                <a:cs typeface="+mj-cs"/>
              </a:defRPr>
            </a:lvl1pPr>
          </a:lstStyle>
          <a:p>
            <a:pPr algn="ctr">
              <a:lnSpc>
                <a:spcPct val="150000"/>
              </a:lnSpc>
            </a:pPr>
            <a:r>
              <a:rPr lang="zh-CN" altLang="en-US" sz="3200" b="1" dirty="0" smtClean="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rPr>
              <a:t>乙型肝炎</a:t>
            </a:r>
            <a:endParaRPr lang="zh-CN" altLang="en-US" sz="3200" b="1" dirty="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 xmlns:a16="http://schemas.microsoft.com/office/drawing/2014/main" id="{C288A6CF-0162-D94E-904E-8EDBC6F3CCBA}"/>
              </a:ext>
            </a:extLst>
          </p:cNvPr>
          <p:cNvSpPr txBox="1"/>
          <p:nvPr/>
        </p:nvSpPr>
        <p:spPr>
          <a:xfrm>
            <a:off x="3952066" y="2286786"/>
            <a:ext cx="6858048" cy="662554"/>
          </a:xfrm>
          <a:prstGeom prst="rect">
            <a:avLst/>
          </a:prstGeom>
          <a:noFill/>
        </p:spPr>
        <p:txBody>
          <a:bodyPr wrap="square" rtlCol="0">
            <a:spAutoFit/>
          </a:bodyPr>
          <a:lstStyle/>
          <a:p>
            <a:pPr marL="342900" indent="-342900">
              <a:lnSpc>
                <a:spcPct val="150000"/>
              </a:lnSpc>
            </a:pPr>
            <a:endParaRPr kumimoji="1" lang="zh-CN" altLang="en-US" sz="2800" dirty="0">
              <a:latin typeface="Microsoft YaHei" panose="020B0503020204020204" pitchFamily="34" charset="-122"/>
              <a:ea typeface="Microsoft YaHei" panose="020B0503020204020204" pitchFamily="34" charset="-122"/>
            </a:endParaRPr>
          </a:p>
        </p:txBody>
      </p:sp>
      <p:sp>
        <p:nvSpPr>
          <p:cNvPr id="22" name="矩形 21"/>
          <p:cNvSpPr/>
          <p:nvPr/>
        </p:nvSpPr>
        <p:spPr>
          <a:xfrm>
            <a:off x="1702718" y="1172721"/>
            <a:ext cx="4761718" cy="523220"/>
          </a:xfrm>
          <a:prstGeom prst="rect">
            <a:avLst/>
          </a:prstGeom>
        </p:spPr>
        <p:txBody>
          <a:bodyPr wrap="square">
            <a:spAutoFit/>
          </a:bodyPr>
          <a:lstStyle/>
          <a:p>
            <a:pPr fontAlgn="auto">
              <a:spcAft>
                <a:spcPts val="0"/>
              </a:spcAft>
            </a:pPr>
            <a:r>
              <a:rPr lang="zh-CN" altLang="en-US" sz="2800" b="1" cap="all" spc="600" dirty="0" smtClean="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rPr>
              <a:t>诊断</a:t>
            </a:r>
            <a:endParaRPr lang="en-US" altLang="zh-CN" sz="2800" b="1" cap="all" spc="600" dirty="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endParaRPr>
          </a:p>
        </p:txBody>
      </p:sp>
      <p:sp>
        <p:nvSpPr>
          <p:cNvPr id="24" name="矩形 23"/>
          <p:cNvSpPr/>
          <p:nvPr/>
        </p:nvSpPr>
        <p:spPr>
          <a:xfrm>
            <a:off x="766614" y="1695941"/>
            <a:ext cx="11004528" cy="5262979"/>
          </a:xfrm>
          <a:prstGeom prst="rect">
            <a:avLst/>
          </a:prstGeom>
        </p:spPr>
        <p:txBody>
          <a:bodyPr wrap="square">
            <a:spAutoFit/>
          </a:bodyPr>
          <a:lstStyle/>
          <a:p>
            <a:pPr lvl="0"/>
            <a:r>
              <a:rPr lang="zh-CN" altLang="en-US" sz="1600" dirty="0" smtClean="0">
                <a:latin typeface="宋体" panose="02010600030101010101" pitchFamily="2" charset="-122"/>
              </a:rPr>
              <a:t>一</a:t>
            </a:r>
            <a:r>
              <a:rPr lang="zh-CN" altLang="en-US" sz="2000" dirty="0" smtClean="0">
                <a:latin typeface="宋体" panose="02010600030101010101" pitchFamily="2" charset="-122"/>
              </a:rPr>
              <a:t>、乙肝五项：</a:t>
            </a:r>
            <a:endParaRPr lang="en-US" altLang="zh-CN" sz="2000" dirty="0" smtClean="0">
              <a:latin typeface="宋体" panose="02010600030101010101" pitchFamily="2" charset="-122"/>
            </a:endParaRPr>
          </a:p>
          <a:p>
            <a:pPr lvl="0"/>
            <a:r>
              <a:rPr lang="en-US" altLang="zh-CN" sz="2000" dirty="0" smtClean="0">
                <a:latin typeface="宋体" panose="02010600030101010101" pitchFamily="2" charset="-122"/>
              </a:rPr>
              <a:t>(1)</a:t>
            </a:r>
            <a:r>
              <a:rPr lang="en-US" altLang="zh-CN" sz="2000" dirty="0" err="1" smtClean="0">
                <a:latin typeface="宋体" panose="02010600030101010101" pitchFamily="2" charset="-122"/>
              </a:rPr>
              <a:t>HBsAg</a:t>
            </a:r>
            <a:r>
              <a:rPr lang="en-US" altLang="zh-CN" sz="2000" dirty="0" smtClean="0">
                <a:latin typeface="宋体" panose="02010600030101010101" pitchFamily="2" charset="-122"/>
              </a:rPr>
              <a:t>; (2)</a:t>
            </a:r>
            <a:r>
              <a:rPr lang="en-US" altLang="zh-CN" sz="2000" dirty="0" err="1" smtClean="0">
                <a:latin typeface="宋体" panose="02010600030101010101" pitchFamily="2" charset="-122"/>
              </a:rPr>
              <a:t>HBsAb</a:t>
            </a:r>
            <a:r>
              <a:rPr lang="en-US" altLang="zh-CN" sz="2000" dirty="0" smtClean="0">
                <a:latin typeface="宋体" panose="02010600030101010101" pitchFamily="2" charset="-122"/>
              </a:rPr>
              <a:t>;(3)</a:t>
            </a:r>
            <a:r>
              <a:rPr lang="en-US" altLang="zh-CN" sz="2000" dirty="0" err="1" smtClean="0">
                <a:latin typeface="宋体" panose="02010600030101010101" pitchFamily="2" charset="-122"/>
              </a:rPr>
              <a:t>HBeAg</a:t>
            </a:r>
            <a:r>
              <a:rPr lang="en-US" altLang="zh-CN" sz="2000" dirty="0" smtClean="0">
                <a:latin typeface="宋体" panose="02010600030101010101" pitchFamily="2" charset="-122"/>
              </a:rPr>
              <a:t>;(4)</a:t>
            </a:r>
            <a:r>
              <a:rPr lang="en-US" altLang="zh-CN" sz="2000" dirty="0" err="1" smtClean="0">
                <a:latin typeface="宋体" panose="02010600030101010101" pitchFamily="2" charset="-122"/>
              </a:rPr>
              <a:t>HBeAb</a:t>
            </a:r>
            <a:r>
              <a:rPr lang="en-US" altLang="zh-CN" sz="2000" dirty="0" smtClean="0">
                <a:latin typeface="宋体" panose="02010600030101010101" pitchFamily="2" charset="-122"/>
              </a:rPr>
              <a:t>;(5)</a:t>
            </a:r>
            <a:r>
              <a:rPr lang="en-US" altLang="zh-CN" sz="2000" dirty="0" err="1" smtClean="0">
                <a:latin typeface="宋体" panose="02010600030101010101" pitchFamily="2" charset="-122"/>
              </a:rPr>
              <a:t>HBcAb</a:t>
            </a:r>
            <a:endParaRPr lang="en-US" altLang="zh-CN" sz="2000" dirty="0" smtClean="0">
              <a:latin typeface="宋体" panose="02010600030101010101" pitchFamily="2" charset="-122"/>
            </a:endParaRPr>
          </a:p>
          <a:p>
            <a:r>
              <a:rPr lang="zh-CN" altLang="en-US" sz="2000" b="1" dirty="0"/>
              <a:t>乙肝表面抗原（</a:t>
            </a:r>
            <a:r>
              <a:rPr lang="en-US" altLang="zh-CN" sz="2000" b="1" dirty="0" err="1"/>
              <a:t>HBsAg</a:t>
            </a:r>
            <a:r>
              <a:rPr lang="zh-CN" altLang="en-US" sz="2000" b="1" dirty="0"/>
              <a:t>）：</a:t>
            </a:r>
            <a:r>
              <a:rPr lang="zh-CN" altLang="en-US" sz="2000" dirty="0"/>
              <a:t>是乙肝病毒的外壳蛋白，本身不具有传染性，但它的出现常伴随乙肝病毒的存在，所以它是</a:t>
            </a:r>
            <a:r>
              <a:rPr lang="zh-CN" altLang="en-US" sz="2000" b="1" dirty="0">
                <a:solidFill>
                  <a:srgbClr val="FF0000"/>
                </a:solidFill>
              </a:rPr>
              <a:t>已感染乙肝病毒的标志</a:t>
            </a:r>
            <a:r>
              <a:rPr lang="zh-CN" altLang="en-US" sz="2000" dirty="0"/>
              <a:t>。急性乙型肝炎患者大部分可在病程早期转阴，慢性乙型肝炎患者该指标可持续阳性。</a:t>
            </a:r>
          </a:p>
          <a:p>
            <a:r>
              <a:rPr lang="zh-CN" altLang="en-US" sz="2000" b="1" dirty="0"/>
              <a:t>乙肝表面抗体（抗</a:t>
            </a:r>
            <a:r>
              <a:rPr lang="en-US" altLang="zh-CN" sz="2000" b="1" dirty="0"/>
              <a:t>-HBs</a:t>
            </a:r>
            <a:r>
              <a:rPr lang="zh-CN" altLang="en-US" sz="2000" b="1" dirty="0"/>
              <a:t>）：</a:t>
            </a:r>
            <a:r>
              <a:rPr lang="zh-CN" altLang="en-US" sz="2000" dirty="0"/>
              <a:t>是乙肝病毒表面抗原（</a:t>
            </a:r>
            <a:r>
              <a:rPr lang="en-US" altLang="zh-CN" sz="2000" dirty="0" err="1"/>
              <a:t>HBsAg</a:t>
            </a:r>
            <a:r>
              <a:rPr lang="zh-CN" altLang="en-US" sz="2000" dirty="0"/>
              <a:t>）刺激人体免疫系统后产生的抗体，它是一种</a:t>
            </a:r>
            <a:r>
              <a:rPr lang="zh-CN" altLang="en-US" sz="2000" b="1" dirty="0">
                <a:solidFill>
                  <a:srgbClr val="FF0000"/>
                </a:solidFill>
              </a:rPr>
              <a:t>保护性抗体</a:t>
            </a:r>
            <a:r>
              <a:rPr lang="zh-CN" altLang="en-US" sz="2000" dirty="0"/>
              <a:t>。它能中和掉乙肝病毒的感染力，保护人体免受乙肝病毒再度袭击。</a:t>
            </a:r>
          </a:p>
          <a:p>
            <a:r>
              <a:rPr lang="zh-CN" altLang="en-US" sz="2000" b="1" dirty="0"/>
              <a:t>乙肝</a:t>
            </a:r>
            <a:r>
              <a:rPr lang="en-US" altLang="zh-CN" sz="2000" b="1" dirty="0"/>
              <a:t>e</a:t>
            </a:r>
            <a:r>
              <a:rPr lang="zh-CN" altLang="en-US" sz="2000" b="1" dirty="0"/>
              <a:t>抗原（</a:t>
            </a:r>
            <a:r>
              <a:rPr lang="en-US" altLang="zh-CN" sz="2000" b="1" dirty="0" err="1"/>
              <a:t>HBeAg</a:t>
            </a:r>
            <a:r>
              <a:rPr lang="zh-CN" altLang="en-US" sz="2000" b="1" dirty="0"/>
              <a:t>）：</a:t>
            </a:r>
            <a:r>
              <a:rPr lang="zh-CN" altLang="en-US" sz="2000" dirty="0"/>
              <a:t>是乙肝病毒内核的一种主要结构蛋白，</a:t>
            </a:r>
            <a:r>
              <a:rPr lang="zh-CN" altLang="en-US" sz="2000" b="1" dirty="0">
                <a:solidFill>
                  <a:srgbClr val="FF0000"/>
                </a:solidFill>
              </a:rPr>
              <a:t>是急性感染的早期标志</a:t>
            </a:r>
            <a:r>
              <a:rPr lang="zh-CN" altLang="en-US" sz="2000" dirty="0"/>
              <a:t>，它的检出可作为</a:t>
            </a:r>
            <a:r>
              <a:rPr lang="en-US" altLang="zh-CN" sz="2000" dirty="0"/>
              <a:t>DNA</a:t>
            </a:r>
            <a:r>
              <a:rPr lang="zh-CN" altLang="en-US" sz="2000" dirty="0"/>
              <a:t>多聚酶和环状</a:t>
            </a:r>
            <a:r>
              <a:rPr lang="en-US" altLang="zh-CN" sz="2000" dirty="0"/>
              <a:t>DNA</a:t>
            </a:r>
            <a:r>
              <a:rPr lang="zh-CN" altLang="en-US" sz="2000" dirty="0"/>
              <a:t>分子存在的标志，表示肝细胞有进行性损害和高度传染性。一般在乙肝表面抗原（</a:t>
            </a:r>
            <a:r>
              <a:rPr lang="en-US" altLang="zh-CN" sz="2000" dirty="0" err="1"/>
              <a:t>HBsAg</a:t>
            </a:r>
            <a:r>
              <a:rPr lang="zh-CN" altLang="en-US" sz="2000" dirty="0"/>
              <a:t>）阳性的标本中检测乙肝</a:t>
            </a:r>
            <a:r>
              <a:rPr lang="en-US" altLang="zh-CN" sz="2000" dirty="0"/>
              <a:t>e</a:t>
            </a:r>
            <a:r>
              <a:rPr lang="zh-CN" altLang="en-US" sz="2000" dirty="0"/>
              <a:t>抗原，</a:t>
            </a:r>
            <a:r>
              <a:rPr lang="en-US" altLang="zh-CN" sz="2000" dirty="0" err="1"/>
              <a:t>HBsAg</a:t>
            </a:r>
            <a:r>
              <a:rPr lang="zh-CN" altLang="en-US" sz="2000" dirty="0"/>
              <a:t>的滴度越高，</a:t>
            </a:r>
            <a:r>
              <a:rPr lang="en-US" altLang="zh-CN" sz="2000" dirty="0" err="1"/>
              <a:t>HBeAg</a:t>
            </a:r>
            <a:r>
              <a:rPr lang="zh-CN" altLang="en-US" sz="2000" dirty="0"/>
              <a:t>阳性的机会越多。在</a:t>
            </a:r>
            <a:r>
              <a:rPr lang="en-US" altLang="zh-CN" sz="2000" dirty="0" err="1"/>
              <a:t>HBsAg</a:t>
            </a:r>
            <a:r>
              <a:rPr lang="zh-CN" altLang="en-US" sz="2000" dirty="0"/>
              <a:t>阴性的标本中，很少有</a:t>
            </a:r>
            <a:r>
              <a:rPr lang="en-US" altLang="zh-CN" sz="2000" dirty="0" err="1"/>
              <a:t>HBeAg</a:t>
            </a:r>
            <a:r>
              <a:rPr lang="zh-CN" altLang="en-US" sz="2000" dirty="0"/>
              <a:t>阳性者。</a:t>
            </a:r>
          </a:p>
          <a:p>
            <a:r>
              <a:rPr lang="zh-CN" altLang="en-US" sz="2000" b="1" dirty="0"/>
              <a:t>乙肝</a:t>
            </a:r>
            <a:r>
              <a:rPr lang="en-US" altLang="zh-CN" sz="2000" b="1" dirty="0"/>
              <a:t>e</a:t>
            </a:r>
            <a:r>
              <a:rPr lang="zh-CN" altLang="en-US" sz="2000" b="1" dirty="0"/>
              <a:t>抗体（抗</a:t>
            </a:r>
            <a:r>
              <a:rPr lang="en-US" altLang="zh-CN" sz="2000" b="1" dirty="0"/>
              <a:t>-</a:t>
            </a:r>
            <a:r>
              <a:rPr lang="en-US" altLang="zh-CN" sz="2000" b="1" dirty="0" err="1"/>
              <a:t>HBe</a:t>
            </a:r>
            <a:r>
              <a:rPr lang="zh-CN" altLang="en-US" sz="2000" b="1" dirty="0"/>
              <a:t>）：</a:t>
            </a:r>
            <a:r>
              <a:rPr lang="zh-CN" altLang="en-US" sz="2000" dirty="0"/>
              <a:t>是人体感染乙肝病毒后，继乙肝核心抗体产生而出现的另一抗体，是</a:t>
            </a:r>
            <a:r>
              <a:rPr lang="zh-CN" altLang="en-US" sz="2000" b="1" dirty="0">
                <a:solidFill>
                  <a:srgbClr val="FF0000"/>
                </a:solidFill>
              </a:rPr>
              <a:t>乙肝病毒感染的又一标志物</a:t>
            </a:r>
            <a:r>
              <a:rPr lang="zh-CN" altLang="en-US" sz="2000" dirty="0"/>
              <a:t>。</a:t>
            </a:r>
          </a:p>
          <a:p>
            <a:r>
              <a:rPr lang="zh-CN" altLang="en-US" sz="2000" b="1" dirty="0"/>
              <a:t>乙肝核心抗体（抗</a:t>
            </a:r>
            <a:r>
              <a:rPr lang="en-US" altLang="zh-CN" sz="2000" b="1" dirty="0"/>
              <a:t>-</a:t>
            </a:r>
            <a:r>
              <a:rPr lang="en-US" altLang="zh-CN" sz="2000" b="1" dirty="0" err="1"/>
              <a:t>HBc</a:t>
            </a:r>
            <a:r>
              <a:rPr lang="zh-CN" altLang="en-US" sz="2000" b="1" dirty="0"/>
              <a:t>）：</a:t>
            </a:r>
            <a:r>
              <a:rPr lang="zh-CN" altLang="en-US" sz="2000" dirty="0"/>
              <a:t> 乙肝病毒感染后，在多数人血清中能检出此抗体，是一种敏感的血清学标志，也是</a:t>
            </a:r>
            <a:r>
              <a:rPr lang="zh-CN" altLang="en-US" sz="2000" b="1" dirty="0">
                <a:solidFill>
                  <a:srgbClr val="FF0000"/>
                </a:solidFill>
              </a:rPr>
              <a:t>乙型肝炎急性感染的早期标志</a:t>
            </a:r>
            <a:r>
              <a:rPr lang="zh-CN" altLang="en-US" sz="2000" dirty="0"/>
              <a:t>，在血清中存在的时间很长，有些人滴度很</a:t>
            </a:r>
            <a:r>
              <a:rPr lang="zh-CN" altLang="en-US" sz="2000" dirty="0" smtClean="0"/>
              <a:t>高。</a:t>
            </a:r>
            <a:endParaRPr lang="en-US" altLang="zh-CN" sz="2000" dirty="0" smtClean="0">
              <a:latin typeface="宋体" panose="02010600030101010101" pitchFamily="2" charset="-122"/>
            </a:endParaRPr>
          </a:p>
          <a:p>
            <a:pPr lvl="0"/>
            <a:endParaRPr lang="zh-CN" altLang="en-US" sz="2000" dirty="0" smtClean="0">
              <a:latin typeface="宋体" panose="02010600030101010101" pitchFamily="2" charset="-122"/>
            </a:endParaRPr>
          </a:p>
          <a:p>
            <a:pPr lvl="0">
              <a:buFont typeface="Wingdings" panose="05000000000000000000" pitchFamily="2" charset="2"/>
              <a:buChar char="u"/>
            </a:pPr>
            <a:endParaRPr lang="en-US" altLang="zh-CN" sz="1600" b="1" dirty="0" smtClean="0">
              <a:solidFill>
                <a:srgbClr val="FFFFFF"/>
              </a:solidFill>
              <a:latin typeface="宋体" panose="02010600030101010101" pitchFamily="2" charset="-122"/>
            </a:endParaRPr>
          </a:p>
        </p:txBody>
      </p:sp>
    </p:spTree>
    <p:extLst>
      <p:ext uri="{BB962C8B-B14F-4D97-AF65-F5344CB8AC3E}">
        <p14:creationId xmlns:p14="http://schemas.microsoft.com/office/powerpoint/2010/main" val="3008077696"/>
      </p:ext>
    </p:extLst>
  </p:cSld>
  <p:clrMapOvr>
    <a:masterClrMapping/>
  </p:clrMapOvr>
  <p:transition spd="slow" advTm="4000">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9">
            <a:extLst>
              <a:ext uri="{FF2B5EF4-FFF2-40B4-BE49-F238E27FC236}">
                <a16:creationId xmlns="" xmlns:a16="http://schemas.microsoft.com/office/drawing/2014/main" id="{8BADC70B-FDF3-3E40-8F8D-8959087615D1}"/>
              </a:ext>
            </a:extLst>
          </p:cNvPr>
          <p:cNvSpPr>
            <a:spLocks noGrp="1"/>
          </p:cNvSpPr>
          <p:nvPr>
            <p:ph type="sldNum" sz="quarter" idx="12"/>
          </p:nvPr>
        </p:nvSpPr>
        <p:spPr>
          <a:xfrm>
            <a:off x="8610044" y="6358219"/>
            <a:ext cx="2742091" cy="364359"/>
          </a:xfrm>
        </p:spPr>
        <p:txBody>
          <a:bodyPr/>
          <a:lstStyle/>
          <a:p>
            <a:fld id="{2F34C2B8-B519-4620-9BF5-835074449E9C}" type="slidenum">
              <a:rPr lang="zh-CN" altLang="en-US" smtClean="0"/>
              <a:pPr/>
              <a:t>66</a:t>
            </a:fld>
            <a:endParaRPr lang="zh-CN" altLang="en-US" dirty="0"/>
          </a:p>
        </p:txBody>
      </p:sp>
      <p:sp>
        <p:nvSpPr>
          <p:cNvPr id="38" name="文本框 92">
            <a:extLst>
              <a:ext uri="{FF2B5EF4-FFF2-40B4-BE49-F238E27FC236}">
                <a16:creationId xmlns="" xmlns:a16="http://schemas.microsoft.com/office/drawing/2014/main" id="{C340928B-AB52-EE4F-9A7D-5399736D4F7E}"/>
              </a:ext>
            </a:extLst>
          </p:cNvPr>
          <p:cNvSpPr txBox="1"/>
          <p:nvPr/>
        </p:nvSpPr>
        <p:spPr>
          <a:xfrm rot="21172913">
            <a:off x="33685" y="106754"/>
            <a:ext cx="2627967"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传染病概述</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5" name="Title 1">
            <a:extLst>
              <a:ext uri="{FF2B5EF4-FFF2-40B4-BE49-F238E27FC236}">
                <a16:creationId xmlns="" xmlns:a16="http://schemas.microsoft.com/office/drawing/2014/main" id="{F0C2730E-A8DE-8E45-87F7-AC087706B0F2}"/>
              </a:ext>
            </a:extLst>
          </p:cNvPr>
          <p:cNvSpPr txBox="1"/>
          <p:nvPr/>
        </p:nvSpPr>
        <p:spPr>
          <a:xfrm>
            <a:off x="946248" y="485402"/>
            <a:ext cx="7663796" cy="609684"/>
          </a:xfrm>
          <a:prstGeom prst="rect">
            <a:avLst/>
          </a:prstGeom>
        </p:spPr>
        <p:txBody>
          <a:bodyPr wrap="square" anchor="ctr" anchorCtr="0">
            <a:noAutofit/>
          </a:bodyPr>
          <a:lstStyle>
            <a:lvl1pPr algn="l" defTabSz="914400" rtl="0" eaLnBrk="1" latinLnBrk="0" hangingPunct="1">
              <a:lnSpc>
                <a:spcPct val="90000"/>
              </a:lnSpc>
              <a:spcBef>
                <a:spcPct val="0"/>
              </a:spcBef>
              <a:buNone/>
              <a:defRPr sz="4400" b="0" i="0" kern="1200">
                <a:solidFill>
                  <a:schemeClr val="bg1">
                    <a:lumMod val="50000"/>
                  </a:schemeClr>
                </a:solidFill>
                <a:latin typeface="Neris Thin" panose="00000300000000000000" pitchFamily="50" charset="0"/>
                <a:ea typeface="Gulim" pitchFamily="34" charset="-127"/>
                <a:cs typeface="+mj-cs"/>
              </a:defRPr>
            </a:lvl1pPr>
          </a:lstStyle>
          <a:p>
            <a:pPr algn="ctr">
              <a:lnSpc>
                <a:spcPct val="150000"/>
              </a:lnSpc>
            </a:pPr>
            <a:r>
              <a:rPr lang="zh-CN" altLang="en-US" sz="3200" b="1" dirty="0" smtClean="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rPr>
              <a:t>乙型肝炎</a:t>
            </a:r>
            <a:endParaRPr lang="zh-CN" altLang="en-US" sz="3200" b="1" dirty="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 xmlns:a16="http://schemas.microsoft.com/office/drawing/2014/main" id="{C288A6CF-0162-D94E-904E-8EDBC6F3CCBA}"/>
              </a:ext>
            </a:extLst>
          </p:cNvPr>
          <p:cNvSpPr txBox="1"/>
          <p:nvPr/>
        </p:nvSpPr>
        <p:spPr>
          <a:xfrm>
            <a:off x="3952066" y="2286786"/>
            <a:ext cx="6858048" cy="662554"/>
          </a:xfrm>
          <a:prstGeom prst="rect">
            <a:avLst/>
          </a:prstGeom>
          <a:noFill/>
        </p:spPr>
        <p:txBody>
          <a:bodyPr wrap="square" rtlCol="0">
            <a:spAutoFit/>
          </a:bodyPr>
          <a:lstStyle/>
          <a:p>
            <a:pPr marL="342900" indent="-342900">
              <a:lnSpc>
                <a:spcPct val="150000"/>
              </a:lnSpc>
            </a:pPr>
            <a:endParaRPr kumimoji="1" lang="zh-CN" altLang="en-US" sz="2800" dirty="0">
              <a:latin typeface="Microsoft YaHei" panose="020B0503020204020204" pitchFamily="34" charset="-122"/>
              <a:ea typeface="Microsoft YaHei" panose="020B0503020204020204" pitchFamily="34" charset="-122"/>
            </a:endParaRPr>
          </a:p>
        </p:txBody>
      </p:sp>
      <p:sp>
        <p:nvSpPr>
          <p:cNvPr id="22" name="矩形 21"/>
          <p:cNvSpPr/>
          <p:nvPr/>
        </p:nvSpPr>
        <p:spPr>
          <a:xfrm>
            <a:off x="2397287" y="1047478"/>
            <a:ext cx="4761718" cy="523220"/>
          </a:xfrm>
          <a:prstGeom prst="rect">
            <a:avLst/>
          </a:prstGeom>
        </p:spPr>
        <p:txBody>
          <a:bodyPr wrap="square">
            <a:spAutoFit/>
          </a:bodyPr>
          <a:lstStyle/>
          <a:p>
            <a:pPr fontAlgn="auto">
              <a:spcAft>
                <a:spcPts val="0"/>
              </a:spcAft>
            </a:pPr>
            <a:r>
              <a:rPr lang="zh-CN" altLang="en-US" sz="2800" b="1" cap="all" spc="600" dirty="0" smtClean="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rPr>
              <a:t>诊断</a:t>
            </a:r>
            <a:endParaRPr lang="en-US" altLang="zh-CN" sz="2800" b="1" cap="all" spc="600" dirty="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endParaRPr>
          </a:p>
        </p:txBody>
      </p:sp>
      <p:sp>
        <p:nvSpPr>
          <p:cNvPr id="24" name="矩形 23"/>
          <p:cNvSpPr/>
          <p:nvPr/>
        </p:nvSpPr>
        <p:spPr>
          <a:xfrm>
            <a:off x="7607374" y="1845618"/>
            <a:ext cx="3960440" cy="4647426"/>
          </a:xfrm>
          <a:prstGeom prst="rect">
            <a:avLst/>
          </a:prstGeom>
        </p:spPr>
        <p:txBody>
          <a:bodyPr wrap="square">
            <a:spAutoFit/>
          </a:bodyPr>
          <a:lstStyle/>
          <a:p>
            <a:pPr lvl="0"/>
            <a:r>
              <a:rPr lang="zh-CN" altLang="en-US" sz="2800" dirty="0" smtClean="0">
                <a:latin typeface="宋体" panose="02010600030101010101" pitchFamily="2" charset="-122"/>
              </a:rPr>
              <a:t>二</a:t>
            </a:r>
            <a:r>
              <a:rPr lang="zh-CN" altLang="en-US" sz="2800" dirty="0" smtClean="0">
                <a:latin typeface="宋体" panose="02010600030101010101" pitchFamily="2" charset="-122"/>
              </a:rPr>
              <a:t>、</a:t>
            </a:r>
            <a:r>
              <a:rPr lang="en-US" altLang="zh-CN" sz="2800" dirty="0" smtClean="0">
                <a:latin typeface="宋体" panose="02010600030101010101" pitchFamily="2" charset="-122"/>
              </a:rPr>
              <a:t>HBVDNA</a:t>
            </a:r>
            <a:r>
              <a:rPr lang="zh-CN" altLang="en-US" sz="2800" dirty="0" smtClean="0">
                <a:latin typeface="宋体" panose="02010600030101010101" pitchFamily="2" charset="-122"/>
              </a:rPr>
              <a:t>：反映在感染者体内</a:t>
            </a:r>
            <a:r>
              <a:rPr lang="en-US" altLang="zh-CN" sz="2800" dirty="0" smtClean="0">
                <a:latin typeface="宋体" panose="02010600030101010101" pitchFamily="2" charset="-122"/>
              </a:rPr>
              <a:t>HBV</a:t>
            </a:r>
            <a:r>
              <a:rPr lang="zh-CN" altLang="en-US" sz="2800" dirty="0" smtClean="0">
                <a:latin typeface="宋体" panose="02010600030101010101" pitchFamily="2" charset="-122"/>
              </a:rPr>
              <a:t>的复制水平及感染性</a:t>
            </a:r>
            <a:endParaRPr lang="en-US" altLang="zh-CN" sz="2800" dirty="0" smtClean="0">
              <a:latin typeface="宋体" panose="02010600030101010101" pitchFamily="2" charset="-122"/>
            </a:endParaRPr>
          </a:p>
          <a:p>
            <a:pPr lvl="0"/>
            <a:r>
              <a:rPr lang="zh-CN" altLang="en-US" sz="2800" dirty="0" smtClean="0">
                <a:latin typeface="宋体" panose="02010600030101010101" pitchFamily="2" charset="-122"/>
              </a:rPr>
              <a:t>三、血清酶：</a:t>
            </a:r>
            <a:r>
              <a:rPr lang="en-US" altLang="zh-CN" sz="2800" dirty="0" smtClean="0">
                <a:latin typeface="宋体" panose="02010600030101010101" pitchFamily="2" charset="-122"/>
              </a:rPr>
              <a:t>ALT</a:t>
            </a:r>
            <a:r>
              <a:rPr lang="zh-CN" altLang="en-US" sz="2800" dirty="0" smtClean="0">
                <a:latin typeface="宋体" panose="02010600030101010101" pitchFamily="2" charset="-122"/>
              </a:rPr>
              <a:t>和</a:t>
            </a:r>
            <a:r>
              <a:rPr lang="en-US" altLang="zh-CN" sz="2800" dirty="0" smtClean="0">
                <a:latin typeface="宋体" panose="02010600030101010101" pitchFamily="2" charset="-122"/>
              </a:rPr>
              <a:t>AST</a:t>
            </a:r>
            <a:r>
              <a:rPr lang="zh-CN" altLang="en-US" sz="2800" dirty="0" smtClean="0">
                <a:latin typeface="宋体" panose="02010600030101010101" pitchFamily="2" charset="-122"/>
              </a:rPr>
              <a:t>，是反映肝脏损伤和肝炎活动的指标</a:t>
            </a:r>
            <a:endParaRPr lang="en-US" altLang="zh-CN" sz="2800" dirty="0" smtClean="0">
              <a:latin typeface="宋体" panose="02010600030101010101" pitchFamily="2" charset="-122"/>
            </a:endParaRPr>
          </a:p>
          <a:p>
            <a:pPr lvl="0"/>
            <a:r>
              <a:rPr lang="zh-CN" altLang="en-US" sz="2800" dirty="0" smtClean="0">
                <a:latin typeface="宋体" panose="02010600030101010101" pitchFamily="2" charset="-122"/>
              </a:rPr>
              <a:t>四、血胆红素：在乙肝病毒肝炎活动期血清结合胆红素和非结合胆红素常有不同程度的升高</a:t>
            </a:r>
          </a:p>
          <a:p>
            <a:pPr lvl="0">
              <a:buFont typeface="Wingdings" panose="05000000000000000000" pitchFamily="2" charset="2"/>
              <a:buChar char="u"/>
            </a:pPr>
            <a:endParaRPr lang="en-US" altLang="zh-CN" sz="1600" b="1" dirty="0" smtClean="0">
              <a:solidFill>
                <a:srgbClr val="FFFFFF"/>
              </a:solidFill>
              <a:latin typeface="宋体" panose="02010600030101010101" pitchFamily="2"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575" y="1523089"/>
            <a:ext cx="6560604" cy="5614868"/>
          </a:xfrm>
          <a:prstGeom prst="rect">
            <a:avLst/>
          </a:prstGeom>
        </p:spPr>
      </p:pic>
    </p:spTree>
    <p:extLst>
      <p:ext uri="{BB962C8B-B14F-4D97-AF65-F5344CB8AC3E}">
        <p14:creationId xmlns:p14="http://schemas.microsoft.com/office/powerpoint/2010/main" val="1313515265"/>
      </p:ext>
    </p:extLst>
  </p:cSld>
  <p:clrMapOvr>
    <a:masterClrMapping/>
  </p:clrMapOvr>
  <p:transition spd="slow" advTm="4000">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9">
            <a:extLst>
              <a:ext uri="{FF2B5EF4-FFF2-40B4-BE49-F238E27FC236}">
                <a16:creationId xmlns="" xmlns:a16="http://schemas.microsoft.com/office/drawing/2014/main" id="{8BADC70B-FDF3-3E40-8F8D-8959087615D1}"/>
              </a:ext>
            </a:extLst>
          </p:cNvPr>
          <p:cNvSpPr>
            <a:spLocks noGrp="1"/>
          </p:cNvSpPr>
          <p:nvPr>
            <p:ph type="sldNum" sz="quarter" idx="12"/>
          </p:nvPr>
        </p:nvSpPr>
        <p:spPr>
          <a:xfrm>
            <a:off x="8610044" y="6358219"/>
            <a:ext cx="2742091" cy="364359"/>
          </a:xfrm>
        </p:spPr>
        <p:txBody>
          <a:bodyPr/>
          <a:lstStyle/>
          <a:p>
            <a:fld id="{2F34C2B8-B519-4620-9BF5-835074449E9C}" type="slidenum">
              <a:rPr lang="zh-CN" altLang="en-US" smtClean="0"/>
              <a:pPr/>
              <a:t>67</a:t>
            </a:fld>
            <a:endParaRPr lang="zh-CN" altLang="en-US" dirty="0"/>
          </a:p>
        </p:txBody>
      </p:sp>
      <p:sp>
        <p:nvSpPr>
          <p:cNvPr id="38" name="文本框 92">
            <a:extLst>
              <a:ext uri="{FF2B5EF4-FFF2-40B4-BE49-F238E27FC236}">
                <a16:creationId xmlns="" xmlns:a16="http://schemas.microsoft.com/office/drawing/2014/main" id="{C340928B-AB52-EE4F-9A7D-5399736D4F7E}"/>
              </a:ext>
            </a:extLst>
          </p:cNvPr>
          <p:cNvSpPr txBox="1"/>
          <p:nvPr/>
        </p:nvSpPr>
        <p:spPr>
          <a:xfrm rot="21172913">
            <a:off x="33685" y="106754"/>
            <a:ext cx="2627967"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传染病概述</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5" name="Title 1">
            <a:extLst>
              <a:ext uri="{FF2B5EF4-FFF2-40B4-BE49-F238E27FC236}">
                <a16:creationId xmlns="" xmlns:a16="http://schemas.microsoft.com/office/drawing/2014/main" id="{F0C2730E-A8DE-8E45-87F7-AC087706B0F2}"/>
              </a:ext>
            </a:extLst>
          </p:cNvPr>
          <p:cNvSpPr txBox="1"/>
          <p:nvPr/>
        </p:nvSpPr>
        <p:spPr>
          <a:xfrm>
            <a:off x="2263308" y="711846"/>
            <a:ext cx="7663796" cy="609684"/>
          </a:xfrm>
          <a:prstGeom prst="rect">
            <a:avLst/>
          </a:prstGeom>
        </p:spPr>
        <p:txBody>
          <a:bodyPr wrap="square" anchor="ctr" anchorCtr="0">
            <a:noAutofit/>
          </a:bodyPr>
          <a:lstStyle>
            <a:lvl1pPr algn="l" defTabSz="914400" rtl="0" eaLnBrk="1" latinLnBrk="0" hangingPunct="1">
              <a:lnSpc>
                <a:spcPct val="90000"/>
              </a:lnSpc>
              <a:spcBef>
                <a:spcPct val="0"/>
              </a:spcBef>
              <a:buNone/>
              <a:defRPr sz="4400" b="0" i="0" kern="1200">
                <a:solidFill>
                  <a:schemeClr val="bg1">
                    <a:lumMod val="50000"/>
                  </a:schemeClr>
                </a:solidFill>
                <a:latin typeface="Neris Thin" panose="00000300000000000000" pitchFamily="50" charset="0"/>
                <a:ea typeface="Gulim" pitchFamily="34" charset="-127"/>
                <a:cs typeface="+mj-cs"/>
              </a:defRPr>
            </a:lvl1pPr>
          </a:lstStyle>
          <a:p>
            <a:pPr algn="ctr">
              <a:lnSpc>
                <a:spcPct val="150000"/>
              </a:lnSpc>
            </a:pPr>
            <a:r>
              <a:rPr lang="zh-CN" altLang="en-US" sz="3200" b="1" dirty="0" smtClean="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rPr>
              <a:t>乙型肝炎</a:t>
            </a:r>
            <a:endParaRPr lang="zh-CN" altLang="en-US" sz="3200" b="1" dirty="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endParaRPr>
          </a:p>
        </p:txBody>
      </p:sp>
      <p:sp>
        <p:nvSpPr>
          <p:cNvPr id="22" name="矩形 21"/>
          <p:cNvSpPr/>
          <p:nvPr/>
        </p:nvSpPr>
        <p:spPr>
          <a:xfrm>
            <a:off x="830842" y="1657929"/>
            <a:ext cx="4754425" cy="523220"/>
          </a:xfrm>
          <a:prstGeom prst="rect">
            <a:avLst/>
          </a:prstGeom>
        </p:spPr>
        <p:txBody>
          <a:bodyPr wrap="square">
            <a:spAutoFit/>
          </a:bodyPr>
          <a:lstStyle/>
          <a:p>
            <a:pPr fontAlgn="auto">
              <a:spcAft>
                <a:spcPts val="0"/>
              </a:spcAft>
            </a:pPr>
            <a:r>
              <a:rPr lang="zh-CN" altLang="en-US" sz="2800" b="1" cap="all" spc="600" dirty="0" smtClean="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rPr>
              <a:t>治疗原则</a:t>
            </a:r>
            <a:endParaRPr lang="en-US" altLang="zh-CN" sz="2800" b="1" cap="all" spc="600" dirty="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endParaRPr>
          </a:p>
        </p:txBody>
      </p:sp>
      <p:sp>
        <p:nvSpPr>
          <p:cNvPr id="24" name="矩形 23"/>
          <p:cNvSpPr/>
          <p:nvPr/>
        </p:nvSpPr>
        <p:spPr>
          <a:xfrm>
            <a:off x="550590" y="2398390"/>
            <a:ext cx="3600400" cy="3108543"/>
          </a:xfrm>
          <a:prstGeom prst="rect">
            <a:avLst/>
          </a:prstGeom>
        </p:spPr>
        <p:txBody>
          <a:bodyPr wrap="square">
            <a:spAutoFit/>
          </a:bodyPr>
          <a:lstStyle/>
          <a:p>
            <a:pPr lvl="0"/>
            <a:r>
              <a:rPr lang="zh-CN" altLang="en-US" sz="2800" dirty="0" smtClean="0">
                <a:latin typeface="宋体" panose="02010600030101010101" pitchFamily="2" charset="-122"/>
              </a:rPr>
              <a:t>（</a:t>
            </a:r>
            <a:r>
              <a:rPr lang="en-US" altLang="zh-CN" sz="2800" dirty="0" smtClean="0">
                <a:latin typeface="宋体" panose="02010600030101010101" pitchFamily="2" charset="-122"/>
              </a:rPr>
              <a:t>1</a:t>
            </a:r>
            <a:r>
              <a:rPr lang="zh-CN" altLang="en-US" sz="2800" dirty="0" smtClean="0">
                <a:latin typeface="宋体" panose="02010600030101010101" pitchFamily="2" charset="-122"/>
              </a:rPr>
              <a:t>）一般治疗：同甲型肝炎</a:t>
            </a:r>
            <a:endParaRPr lang="en-US" altLang="zh-CN" sz="2800" dirty="0" smtClean="0">
              <a:latin typeface="宋体" panose="02010600030101010101" pitchFamily="2" charset="-122"/>
            </a:endParaRPr>
          </a:p>
          <a:p>
            <a:pPr lvl="0"/>
            <a:r>
              <a:rPr lang="zh-CN" altLang="en-US" sz="2800" dirty="0" smtClean="0">
                <a:latin typeface="宋体" panose="02010600030101010101" pitchFamily="2" charset="-122"/>
              </a:rPr>
              <a:t>（</a:t>
            </a:r>
            <a:r>
              <a:rPr lang="en-US" altLang="zh-CN" sz="2800" dirty="0" smtClean="0">
                <a:latin typeface="宋体" panose="02010600030101010101" pitchFamily="2" charset="-122"/>
              </a:rPr>
              <a:t>2</a:t>
            </a:r>
            <a:r>
              <a:rPr lang="zh-CN" altLang="en-US" sz="2800" dirty="0" smtClean="0">
                <a:latin typeface="宋体" panose="02010600030101010101" pitchFamily="2" charset="-122"/>
              </a:rPr>
              <a:t>）抗病毒治疗：抗病毒治疗常需要两年以上，开始治疗时，最好选用抗病毒效果强，耐药率低的药物</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3518" y="1990548"/>
            <a:ext cx="3207959" cy="4581922"/>
          </a:xfrm>
          <a:prstGeom prst="rect">
            <a:avLst/>
          </a:prstGeom>
        </p:spPr>
      </p:pic>
      <p:sp>
        <p:nvSpPr>
          <p:cNvPr id="6" name="矩形 5"/>
          <p:cNvSpPr/>
          <p:nvPr/>
        </p:nvSpPr>
        <p:spPr>
          <a:xfrm>
            <a:off x="6297702" y="1467328"/>
            <a:ext cx="1180946" cy="523220"/>
          </a:xfrm>
          <a:prstGeom prst="rect">
            <a:avLst/>
          </a:prstGeom>
        </p:spPr>
        <p:txBody>
          <a:bodyPr wrap="square">
            <a:spAutoFit/>
          </a:bodyPr>
          <a:lstStyle/>
          <a:p>
            <a:pPr fontAlgn="auto">
              <a:spcAft>
                <a:spcPts val="0"/>
              </a:spcAft>
            </a:pPr>
            <a:r>
              <a:rPr lang="zh-CN" altLang="en-US" sz="2800" b="1" cap="all" spc="600" dirty="0" smtClean="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rPr>
              <a:t>预防</a:t>
            </a:r>
            <a:endParaRPr lang="en-US" altLang="zh-CN" sz="2800" b="1" cap="all" spc="600" dirty="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5978" y="2000148"/>
            <a:ext cx="3207959" cy="4581922"/>
          </a:xfrm>
          <a:prstGeom prst="rect">
            <a:avLst/>
          </a:prstGeom>
        </p:spPr>
      </p:pic>
    </p:spTree>
    <p:extLst>
      <p:ext uri="{BB962C8B-B14F-4D97-AF65-F5344CB8AC3E}">
        <p14:creationId xmlns:p14="http://schemas.microsoft.com/office/powerpoint/2010/main" val="1313515265"/>
      </p:ext>
    </p:extLst>
  </p:cSld>
  <p:clrMapOvr>
    <a:masterClrMapping/>
  </p:clrMapOvr>
  <p:transition spd="slow" advTm="4000">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文本框 1"/>
          <p:cNvSpPr txBox="1"/>
          <p:nvPr/>
        </p:nvSpPr>
        <p:spPr>
          <a:xfrm>
            <a:off x="2308992" y="1286654"/>
            <a:ext cx="8929750" cy="1938992"/>
          </a:xfrm>
          <a:prstGeom prst="rect">
            <a:avLst/>
          </a:prstGeom>
          <a:solidFill>
            <a:schemeClr val="bg2"/>
          </a:solidFill>
          <a:ln w="28575" cmpd="sng">
            <a:solidFill>
              <a:schemeClr val="tx2"/>
            </a:solidFill>
            <a:prstDash val="solid"/>
          </a:ln>
        </p:spPr>
        <p:txBody>
          <a:bodyPr wrap="square" anchor="t">
            <a:spAutoFit/>
            <a:scene3d>
              <a:camera prst="orthographicFront"/>
              <a:lightRig rig="threePt" dir="t"/>
            </a:scene3d>
          </a:bodyPr>
          <a:lstStyle/>
          <a:p>
            <a:pPr lvl="0"/>
            <a:r>
              <a:rPr lang="en-US" altLang="zh-CN" sz="2400" b="1" dirty="0">
                <a:solidFill>
                  <a:schemeClr val="tx2"/>
                </a:solidFill>
                <a:latin typeface="宋体" panose="02010600030101010101" pitchFamily="2" charset="-122"/>
              </a:rPr>
              <a:t>1</a:t>
            </a:r>
            <a:r>
              <a:rPr lang="zh-CN" altLang="en-US" sz="2400" b="1" dirty="0">
                <a:solidFill>
                  <a:schemeClr val="tx2"/>
                </a:solidFill>
                <a:latin typeface="宋体" panose="02010600030101010101" pitchFamily="2" charset="-122"/>
              </a:rPr>
              <a:t>、部分患者出现急性肝炎的表现，如乏力、食欲不振、黄疸、肝脏肿大及叩击</a:t>
            </a:r>
            <a:r>
              <a:rPr lang="zh-CN" altLang="en-US" sz="2400" b="1" dirty="0" smtClean="0">
                <a:solidFill>
                  <a:schemeClr val="tx2"/>
                </a:solidFill>
                <a:latin typeface="宋体" panose="02010600030101010101" pitchFamily="2" charset="-122"/>
              </a:rPr>
              <a:t>痛</a:t>
            </a:r>
            <a:endParaRPr lang="en-US" altLang="zh-CN" sz="2400" b="1" dirty="0">
              <a:solidFill>
                <a:schemeClr val="tx2"/>
              </a:solidFill>
              <a:latin typeface="宋体" panose="02010600030101010101" pitchFamily="2" charset="-122"/>
            </a:endParaRPr>
          </a:p>
          <a:p>
            <a:pPr lvl="0"/>
            <a:r>
              <a:rPr lang="en-US" altLang="zh-CN" sz="2400" b="1" dirty="0">
                <a:solidFill>
                  <a:schemeClr val="tx2"/>
                </a:solidFill>
                <a:latin typeface="宋体" panose="02010600030101010101" pitchFamily="2" charset="-122"/>
              </a:rPr>
              <a:t>2</a:t>
            </a:r>
            <a:r>
              <a:rPr lang="zh-CN" altLang="en-US" sz="2400" b="1" dirty="0">
                <a:solidFill>
                  <a:schemeClr val="tx2"/>
                </a:solidFill>
                <a:latin typeface="宋体" panose="02010600030101010101" pitchFamily="2" charset="-122"/>
              </a:rPr>
              <a:t>、部分感染者没有任何症状，因血液中检测到丙型肝炎病毒核酸而证实存在病毒</a:t>
            </a:r>
            <a:r>
              <a:rPr lang="zh-CN" altLang="en-US" sz="2400" b="1" dirty="0" smtClean="0">
                <a:solidFill>
                  <a:schemeClr val="tx2"/>
                </a:solidFill>
                <a:latin typeface="宋体" panose="02010600030101010101" pitchFamily="2" charset="-122"/>
              </a:rPr>
              <a:t>感染</a:t>
            </a:r>
            <a:endParaRPr lang="en-US" altLang="zh-CN" sz="2400" b="1" dirty="0">
              <a:solidFill>
                <a:schemeClr val="tx2"/>
              </a:solidFill>
              <a:latin typeface="宋体" panose="02010600030101010101" pitchFamily="2" charset="-122"/>
            </a:endParaRPr>
          </a:p>
          <a:p>
            <a:pPr lvl="0"/>
            <a:r>
              <a:rPr lang="en-US" altLang="zh-CN" sz="2400" b="1" dirty="0">
                <a:solidFill>
                  <a:schemeClr val="tx2"/>
                </a:solidFill>
                <a:latin typeface="宋体" panose="02010600030101010101" pitchFamily="2" charset="-122"/>
              </a:rPr>
              <a:t>3</a:t>
            </a:r>
            <a:r>
              <a:rPr lang="zh-CN" altLang="en-US" sz="2400" b="1" dirty="0">
                <a:solidFill>
                  <a:schemeClr val="tx2"/>
                </a:solidFill>
                <a:latin typeface="宋体" panose="02010600030101010101" pitchFamily="2" charset="-122"/>
              </a:rPr>
              <a:t>、部分人转成慢性肝炎，甚至发展为肝硬化和肝癌</a:t>
            </a:r>
          </a:p>
        </p:txBody>
      </p:sp>
      <p:sp>
        <p:nvSpPr>
          <p:cNvPr id="70659" name="文本框 2"/>
          <p:cNvSpPr txBox="1"/>
          <p:nvPr/>
        </p:nvSpPr>
        <p:spPr>
          <a:xfrm>
            <a:off x="2308992" y="3858422"/>
            <a:ext cx="9001188" cy="1938992"/>
          </a:xfrm>
          <a:prstGeom prst="rect">
            <a:avLst/>
          </a:prstGeom>
          <a:pattFill prst="pct25">
            <a:fgClr>
              <a:srgbClr val="00B050"/>
            </a:fgClr>
            <a:bgClr>
              <a:srgbClr val="FFFFFF"/>
            </a:bgClr>
          </a:pattFill>
          <a:ln w="9525">
            <a:solidFill>
              <a:schemeClr val="accent1"/>
            </a:solidFill>
          </a:ln>
        </p:spPr>
        <p:txBody>
          <a:bodyPr wrap="square" anchor="t">
            <a:spAutoFit/>
            <a:scene3d>
              <a:camera prst="orthographicFront"/>
              <a:lightRig rig="threePt" dir="t"/>
            </a:scene3d>
          </a:bodyPr>
          <a:lstStyle/>
          <a:p>
            <a:pPr lvl="0"/>
            <a:r>
              <a:rPr lang="zh-CN" altLang="en-US" sz="2400" b="1" dirty="0">
                <a:latin typeface="宋体" panose="02010600030101010101" pitchFamily="2" charset="-122"/>
              </a:rPr>
              <a:t>控制病情，预防并发症，治疗终点为血液中查不到丙型肝炎病毒</a:t>
            </a:r>
            <a:endParaRPr lang="en-US" altLang="zh-CN" sz="2400" b="1" dirty="0">
              <a:latin typeface="宋体" panose="02010600030101010101" pitchFamily="2" charset="-122"/>
            </a:endParaRPr>
          </a:p>
          <a:p>
            <a:pPr lvl="0">
              <a:buFont typeface="宋体" panose="02010600030101010101" pitchFamily="2" charset="-122"/>
              <a:buAutoNum type="arabicPeriod"/>
            </a:pPr>
            <a:r>
              <a:rPr lang="zh-CN" altLang="en-US" sz="2400" b="1" dirty="0">
                <a:latin typeface="宋体" panose="02010600030101010101" pitchFamily="2" charset="-122"/>
              </a:rPr>
              <a:t>一般治疗：同甲型肝炎</a:t>
            </a:r>
            <a:endParaRPr lang="en-US" altLang="zh-CN" sz="2400" b="1" dirty="0">
              <a:latin typeface="宋体" panose="02010600030101010101" pitchFamily="2" charset="-122"/>
            </a:endParaRPr>
          </a:p>
          <a:p>
            <a:pPr lvl="0">
              <a:buFont typeface="宋体" panose="02010600030101010101" pitchFamily="2" charset="-122"/>
              <a:buAutoNum type="arabicPeriod"/>
            </a:pPr>
            <a:r>
              <a:rPr lang="zh-CN" altLang="en-US" sz="2400" b="1" dirty="0">
                <a:latin typeface="宋体" panose="02010600030101010101" pitchFamily="2" charset="-122"/>
              </a:rPr>
              <a:t>抗病毒治疗：早治疗，干扰素和利巴韦林两种药物联合治疗</a:t>
            </a:r>
            <a:endParaRPr lang="en-US" altLang="zh-CN" sz="2400" b="1" dirty="0">
              <a:latin typeface="宋体" panose="02010600030101010101" pitchFamily="2" charset="-122"/>
            </a:endParaRPr>
          </a:p>
          <a:p>
            <a:pPr lvl="0">
              <a:buFont typeface="宋体" panose="02010600030101010101" pitchFamily="2" charset="-122"/>
              <a:buAutoNum type="arabicPeriod"/>
            </a:pPr>
            <a:r>
              <a:rPr lang="zh-CN" altLang="en-US" sz="2400" b="1" dirty="0">
                <a:latin typeface="宋体" panose="02010600030101010101" pitchFamily="2" charset="-122"/>
              </a:rPr>
              <a:t>检测指标：定期检测肝功能、血常规、丙型肝炎病毒指标</a:t>
            </a:r>
          </a:p>
          <a:p>
            <a:pPr marL="342900" lvl="0" indent="-342900">
              <a:buFont typeface="宋体" panose="02010600030101010101" pitchFamily="2" charset="-122"/>
              <a:buAutoNum type="arabicPeriod"/>
            </a:pPr>
            <a:endParaRPr lang="zh-CN" altLang="en-US" sz="2400" dirty="0" smtClean="0">
              <a:latin typeface="宋体" panose="02010600030101010101" pitchFamily="2" charset="-122"/>
            </a:endParaRPr>
          </a:p>
        </p:txBody>
      </p:sp>
      <p:grpSp>
        <p:nvGrpSpPr>
          <p:cNvPr id="4" name="组合 9"/>
          <p:cNvGrpSpPr/>
          <p:nvPr/>
        </p:nvGrpSpPr>
        <p:grpSpPr>
          <a:xfrm>
            <a:off x="2737620" y="3286918"/>
            <a:ext cx="7732557" cy="285803"/>
            <a:chOff x="0" y="0"/>
            <a:chExt cx="3270267" cy="228218"/>
          </a:xfrm>
        </p:grpSpPr>
        <p:sp>
          <p:nvSpPr>
            <p:cNvPr id="70661" name="矩形 11"/>
            <p:cNvSpPr/>
            <p:nvPr/>
          </p:nvSpPr>
          <p:spPr>
            <a:xfrm>
              <a:off x="1533411" y="0"/>
              <a:ext cx="228218" cy="228218"/>
            </a:xfrm>
            <a:prstGeom prst="rect">
              <a:avLst/>
            </a:prstGeom>
            <a:solidFill>
              <a:srgbClr val="7A2872"/>
            </a:solidFill>
            <a:ln w="9525">
              <a:noFill/>
            </a:ln>
          </p:spPr>
          <p:txBody>
            <a:bodyPr anchor="ctr"/>
            <a:lstStyle/>
            <a:p>
              <a:pPr algn="ctr"/>
              <a:endParaRPr lang="zh-CN" altLang="zh-CN" sz="900" dirty="0">
                <a:solidFill>
                  <a:srgbClr val="40404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直接连接符 13"/>
            <p:cNvSpPr>
              <a:spLocks noChangeShapeType="1"/>
            </p:cNvSpPr>
            <p:nvPr/>
          </p:nvSpPr>
          <p:spPr bwMode="auto">
            <a:xfrm>
              <a:off x="0" y="114109"/>
              <a:ext cx="1398090" cy="0"/>
            </a:xfrm>
            <a:prstGeom prst="line">
              <a:avLst/>
            </a:prstGeom>
            <a:noFill/>
            <a:ln w="9525">
              <a:solidFill>
                <a:srgbClr val="7A287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
          <p:nvSpPr>
            <p:cNvPr id="37" name="直接连接符 14"/>
            <p:cNvSpPr>
              <a:spLocks noChangeShapeType="1"/>
            </p:cNvSpPr>
            <p:nvPr/>
          </p:nvSpPr>
          <p:spPr bwMode="auto">
            <a:xfrm>
              <a:off x="1872177" y="119181"/>
              <a:ext cx="1398090" cy="0"/>
            </a:xfrm>
            <a:prstGeom prst="line">
              <a:avLst/>
            </a:prstGeom>
            <a:noFill/>
            <a:ln w="9525">
              <a:solidFill>
                <a:srgbClr val="7A287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grpSp>
      <p:sp>
        <p:nvSpPr>
          <p:cNvPr id="9" name="文本框 92">
            <a:extLst>
              <a:ext uri="{FF2B5EF4-FFF2-40B4-BE49-F238E27FC236}">
                <a16:creationId xmlns="" xmlns:a16="http://schemas.microsoft.com/office/drawing/2014/main" id="{A247255F-D9CA-8B43-8782-249DE3F59EF0}"/>
              </a:ext>
            </a:extLst>
          </p:cNvPr>
          <p:cNvSpPr txBox="1"/>
          <p:nvPr/>
        </p:nvSpPr>
        <p:spPr>
          <a:xfrm rot="21172913">
            <a:off x="47241" y="918"/>
            <a:ext cx="2933743"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常见传染病</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3" name="灯片编号占位符 2">
            <a:extLst>
              <a:ext uri="{FF2B5EF4-FFF2-40B4-BE49-F238E27FC236}">
                <a16:creationId xmlns="" xmlns:a16="http://schemas.microsoft.com/office/drawing/2014/main" id="{7F0B9D7F-B7C9-294B-A548-800024ADF7E2}"/>
              </a:ext>
            </a:extLst>
          </p:cNvPr>
          <p:cNvSpPr>
            <a:spLocks noGrp="1"/>
          </p:cNvSpPr>
          <p:nvPr>
            <p:ph type="sldNum" sz="quarter" idx="12"/>
          </p:nvPr>
        </p:nvSpPr>
        <p:spPr/>
        <p:txBody>
          <a:bodyPr/>
          <a:lstStyle/>
          <a:p>
            <a:fld id="{118D5ACA-62CA-46DB-AD6B-12EDD6D51A23}" type="slidenum">
              <a:rPr lang="zh-CN" altLang="en-US" smtClean="0"/>
              <a:pPr/>
              <a:t>68</a:t>
            </a:fld>
            <a:endParaRPr lang="zh-CN" altLang="en-US" dirty="0"/>
          </a:p>
        </p:txBody>
      </p:sp>
      <p:sp>
        <p:nvSpPr>
          <p:cNvPr id="11" name="矩形 10"/>
          <p:cNvSpPr/>
          <p:nvPr/>
        </p:nvSpPr>
        <p:spPr>
          <a:xfrm>
            <a:off x="4094942" y="500836"/>
            <a:ext cx="3450925" cy="632353"/>
          </a:xfrm>
          <a:prstGeom prst="rect">
            <a:avLst/>
          </a:prstGeom>
        </p:spPr>
        <p:txBody>
          <a:bodyPr wrap="square">
            <a:spAutoFit/>
          </a:bodyPr>
          <a:lstStyle/>
          <a:p>
            <a:pPr algn="ctr">
              <a:lnSpc>
                <a:spcPct val="120000"/>
              </a:lnSpc>
            </a:pPr>
            <a:r>
              <a:rPr lang="zh-CN" altLang="en-US" sz="3200" b="1" dirty="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rPr>
              <a:t>丙</a:t>
            </a:r>
            <a:r>
              <a:rPr lang="zh-CN" altLang="en-US" sz="3200" b="1" dirty="0" smtClean="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rPr>
              <a:t>型肝炎</a:t>
            </a:r>
            <a:endParaRPr lang="en-US" altLang="zh-CN" sz="3200" b="1" dirty="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矩形 11"/>
          <p:cNvSpPr/>
          <p:nvPr/>
        </p:nvSpPr>
        <p:spPr>
          <a:xfrm>
            <a:off x="1094546" y="1358092"/>
            <a:ext cx="620683" cy="1815882"/>
          </a:xfrm>
          <a:prstGeom prst="rect">
            <a:avLst/>
          </a:prstGeom>
        </p:spPr>
        <p:txBody>
          <a:bodyPr wrap="none">
            <a:spAutoFit/>
          </a:bodyPr>
          <a:lstStyle/>
          <a:p>
            <a:pPr fontAlgn="auto">
              <a:spcAft>
                <a:spcPts val="0"/>
              </a:spcAft>
            </a:pPr>
            <a:r>
              <a:rPr lang="zh-CN" altLang="en-US" sz="2800" b="1" cap="all" spc="600" dirty="0" smtClean="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rPr>
              <a:t>临</a:t>
            </a:r>
            <a:endParaRPr lang="en-US" altLang="zh-CN" sz="2800" b="1" cap="all" spc="600" dirty="0" smtClean="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endParaRPr>
          </a:p>
          <a:p>
            <a:pPr fontAlgn="auto">
              <a:spcAft>
                <a:spcPts val="0"/>
              </a:spcAft>
            </a:pPr>
            <a:r>
              <a:rPr lang="zh-CN" altLang="en-US" sz="2800" b="1" cap="all" spc="600" dirty="0" smtClean="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rPr>
              <a:t>床</a:t>
            </a:r>
            <a:endParaRPr lang="en-US" altLang="zh-CN" sz="2800" b="1" cap="all" spc="600" dirty="0" smtClean="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endParaRPr>
          </a:p>
          <a:p>
            <a:pPr fontAlgn="auto">
              <a:spcAft>
                <a:spcPts val="0"/>
              </a:spcAft>
            </a:pPr>
            <a:r>
              <a:rPr lang="zh-CN" altLang="en-US" sz="2800" b="1" cap="all" spc="600" dirty="0" smtClean="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rPr>
              <a:t>表</a:t>
            </a:r>
            <a:endParaRPr lang="en-US" altLang="zh-CN" sz="2800" b="1" cap="all" spc="600" dirty="0" smtClean="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endParaRPr>
          </a:p>
          <a:p>
            <a:pPr fontAlgn="auto">
              <a:spcAft>
                <a:spcPts val="0"/>
              </a:spcAft>
            </a:pPr>
            <a:r>
              <a:rPr lang="zh-CN" altLang="en-US" sz="2800" b="1" cap="all" spc="600" dirty="0" smtClean="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rPr>
              <a:t>现</a:t>
            </a:r>
            <a:endParaRPr lang="en-US" altLang="zh-CN" sz="2800" b="1" cap="all" spc="600" dirty="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endParaRPr>
          </a:p>
        </p:txBody>
      </p:sp>
      <p:sp>
        <p:nvSpPr>
          <p:cNvPr id="13" name="矩形 12"/>
          <p:cNvSpPr/>
          <p:nvPr/>
        </p:nvSpPr>
        <p:spPr>
          <a:xfrm>
            <a:off x="1165984" y="3929860"/>
            <a:ext cx="904066" cy="1815882"/>
          </a:xfrm>
          <a:prstGeom prst="rect">
            <a:avLst/>
          </a:prstGeom>
        </p:spPr>
        <p:txBody>
          <a:bodyPr wrap="square">
            <a:spAutoFit/>
          </a:bodyPr>
          <a:lstStyle/>
          <a:p>
            <a:pPr fontAlgn="auto">
              <a:spcAft>
                <a:spcPts val="0"/>
              </a:spcAft>
            </a:pPr>
            <a:r>
              <a:rPr lang="zh-CN" altLang="en-US" sz="2800" b="1" cap="all" spc="600" dirty="0" smtClean="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rPr>
              <a:t>治</a:t>
            </a:r>
            <a:endParaRPr lang="en-US" altLang="zh-CN" sz="2800" b="1" cap="all" spc="600" dirty="0" smtClean="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endParaRPr>
          </a:p>
          <a:p>
            <a:pPr fontAlgn="auto">
              <a:spcAft>
                <a:spcPts val="0"/>
              </a:spcAft>
            </a:pPr>
            <a:r>
              <a:rPr lang="zh-CN" altLang="en-US" sz="2800" b="1" cap="all" spc="600" dirty="0" smtClean="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rPr>
              <a:t>疗</a:t>
            </a:r>
            <a:endParaRPr lang="en-US" altLang="zh-CN" sz="2800" b="1" cap="all" spc="600" dirty="0" smtClean="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endParaRPr>
          </a:p>
          <a:p>
            <a:pPr fontAlgn="auto">
              <a:spcAft>
                <a:spcPts val="0"/>
              </a:spcAft>
            </a:pPr>
            <a:r>
              <a:rPr lang="zh-CN" altLang="en-US" sz="2800" b="1" cap="all" spc="600" dirty="0" smtClean="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rPr>
              <a:t>原</a:t>
            </a:r>
            <a:endParaRPr lang="en-US" altLang="zh-CN" sz="2800" b="1" cap="all" spc="600" dirty="0" smtClean="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endParaRPr>
          </a:p>
          <a:p>
            <a:pPr fontAlgn="auto">
              <a:spcAft>
                <a:spcPts val="0"/>
              </a:spcAft>
            </a:pPr>
            <a:r>
              <a:rPr lang="zh-CN" altLang="en-US" sz="2800" b="1" cap="all" spc="600" dirty="0" smtClean="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rPr>
              <a:t>则</a:t>
            </a:r>
            <a:endParaRPr lang="en-US" altLang="zh-CN" sz="2800" b="1" cap="all" spc="600" dirty="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949381803"/>
      </p:ext>
    </p:extLst>
  </p:cSld>
  <p:clrMapOvr>
    <a:masterClrMapping/>
  </p:clrMapOvr>
  <p:transition spd="med">
    <p:pull/>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文本框 1"/>
          <p:cNvSpPr txBox="1"/>
          <p:nvPr/>
        </p:nvSpPr>
        <p:spPr>
          <a:xfrm>
            <a:off x="2308992" y="1286654"/>
            <a:ext cx="8929750" cy="1938992"/>
          </a:xfrm>
          <a:prstGeom prst="rect">
            <a:avLst/>
          </a:prstGeom>
          <a:solidFill>
            <a:schemeClr val="bg2"/>
          </a:solidFill>
          <a:ln w="28575" cmpd="sng">
            <a:solidFill>
              <a:schemeClr val="tx2"/>
            </a:solidFill>
            <a:prstDash val="solid"/>
          </a:ln>
        </p:spPr>
        <p:txBody>
          <a:bodyPr wrap="square" anchor="t">
            <a:spAutoFit/>
            <a:scene3d>
              <a:camera prst="orthographicFront"/>
              <a:lightRig rig="threePt" dir="t"/>
            </a:scene3d>
          </a:bodyPr>
          <a:lstStyle/>
          <a:p>
            <a:pPr lvl="0"/>
            <a:r>
              <a:rPr lang="zh-CN" altLang="en-US" sz="2400" b="1" dirty="0">
                <a:latin typeface="宋体" panose="02010600030101010101" pitchFamily="2" charset="-122"/>
              </a:rPr>
              <a:t>可散发或爆发，其中</a:t>
            </a:r>
            <a:r>
              <a:rPr lang="en-US" altLang="zh-CN" sz="2400" b="1" dirty="0">
                <a:latin typeface="宋体" panose="02010600030101010101" pitchFamily="2" charset="-122"/>
              </a:rPr>
              <a:t>15-40</a:t>
            </a:r>
            <a:r>
              <a:rPr lang="zh-CN" altLang="en-US" sz="2400" b="1" dirty="0">
                <a:latin typeface="宋体" panose="02010600030101010101" pitchFamily="2" charset="-122"/>
              </a:rPr>
              <a:t>岁人群最常见</a:t>
            </a:r>
            <a:endParaRPr lang="en-US" altLang="zh-CN" sz="2400" b="1" dirty="0">
              <a:latin typeface="宋体" panose="02010600030101010101" pitchFamily="2" charset="-122"/>
            </a:endParaRPr>
          </a:p>
          <a:p>
            <a:pPr lvl="0">
              <a:buFont typeface="宋体" panose="02010600030101010101" pitchFamily="2" charset="-122"/>
              <a:buAutoNum type="arabicPeriod"/>
            </a:pPr>
            <a:r>
              <a:rPr lang="zh-CN" altLang="en-US" sz="2400" b="1" dirty="0">
                <a:latin typeface="宋体" panose="02010600030101010101" pitchFamily="2" charset="-122"/>
              </a:rPr>
              <a:t>临表：黄疸、食欲不振、恶心呕吐、发热、肝肿大和叩击痛</a:t>
            </a:r>
            <a:endParaRPr lang="en-US" altLang="zh-CN" sz="2400" b="1" dirty="0">
              <a:latin typeface="宋体" panose="02010600030101010101" pitchFamily="2" charset="-122"/>
            </a:endParaRPr>
          </a:p>
          <a:p>
            <a:pPr lvl="0">
              <a:buFont typeface="宋体" panose="02010600030101010101" pitchFamily="2" charset="-122"/>
              <a:buAutoNum type="arabicPeriod"/>
            </a:pPr>
            <a:r>
              <a:rPr lang="zh-CN" altLang="en-US" sz="2400" b="1" dirty="0">
                <a:latin typeface="宋体" panose="02010600030101010101" pitchFamily="2" charset="-122"/>
              </a:rPr>
              <a:t>多数儿童患者无症状，或仅轻微症状，常无黄疸，易漏诊</a:t>
            </a:r>
            <a:endParaRPr lang="en-US" altLang="zh-CN" sz="2400" b="1" dirty="0">
              <a:latin typeface="宋体" panose="02010600030101010101" pitchFamily="2" charset="-122"/>
            </a:endParaRPr>
          </a:p>
          <a:p>
            <a:pPr lvl="0">
              <a:buFont typeface="宋体" panose="02010600030101010101" pitchFamily="2" charset="-122"/>
              <a:buAutoNum type="arabicPeriod"/>
            </a:pPr>
            <a:r>
              <a:rPr lang="zh-CN" altLang="en-US" sz="2400" b="1" dirty="0">
                <a:latin typeface="宋体" panose="02010600030101010101" pitchFamily="2" charset="-122"/>
              </a:rPr>
              <a:t>罕见情况下，迅速恶化为重型肝炎（爆发性肝炎），甚至导致死亡，重症戊型肝炎在孕妇的发病率高</a:t>
            </a:r>
          </a:p>
        </p:txBody>
      </p:sp>
      <p:sp>
        <p:nvSpPr>
          <p:cNvPr id="70659" name="文本框 2"/>
          <p:cNvSpPr txBox="1"/>
          <p:nvPr/>
        </p:nvSpPr>
        <p:spPr>
          <a:xfrm>
            <a:off x="2308992" y="4005350"/>
            <a:ext cx="9001188" cy="1569660"/>
          </a:xfrm>
          <a:prstGeom prst="rect">
            <a:avLst/>
          </a:prstGeom>
          <a:pattFill prst="pct25">
            <a:fgClr>
              <a:srgbClr val="00B050"/>
            </a:fgClr>
            <a:bgClr>
              <a:srgbClr val="FFFFFF"/>
            </a:bgClr>
          </a:pattFill>
          <a:ln w="9525">
            <a:solidFill>
              <a:schemeClr val="accent1"/>
            </a:solidFill>
          </a:ln>
        </p:spPr>
        <p:txBody>
          <a:bodyPr wrap="square" anchor="t">
            <a:spAutoFit/>
            <a:scene3d>
              <a:camera prst="orthographicFront"/>
              <a:lightRig rig="threePt" dir="t"/>
            </a:scene3d>
          </a:bodyPr>
          <a:lstStyle/>
          <a:p>
            <a:pPr marL="285750" lvl="0" indent="-285750">
              <a:buFont typeface="Wingdings" panose="05000000000000000000" pitchFamily="2" charset="2"/>
              <a:buChar char="Ø"/>
            </a:pPr>
            <a:r>
              <a:rPr lang="zh-CN" altLang="en-US" sz="2400" b="1" dirty="0">
                <a:solidFill>
                  <a:srgbClr val="000000"/>
                </a:solidFill>
                <a:latin typeface="宋体" panose="02010600030101010101" pitchFamily="2" charset="-122"/>
              </a:rPr>
              <a:t>多有自限性，一般不需特殊治疗</a:t>
            </a:r>
            <a:endParaRPr lang="en-US" altLang="zh-CN" sz="2400" b="1" dirty="0">
              <a:solidFill>
                <a:srgbClr val="000000"/>
              </a:solidFill>
              <a:latin typeface="宋体" panose="02010600030101010101" pitchFamily="2" charset="-122"/>
            </a:endParaRPr>
          </a:p>
          <a:p>
            <a:pPr marL="285750" lvl="0" indent="-285750">
              <a:buFont typeface="Wingdings" panose="05000000000000000000" pitchFamily="2" charset="2"/>
              <a:buChar char="Ø"/>
            </a:pPr>
            <a:r>
              <a:rPr lang="zh-CN" altLang="en-US" sz="2400" b="1" dirty="0">
                <a:solidFill>
                  <a:srgbClr val="000000"/>
                </a:solidFill>
                <a:latin typeface="宋体" panose="02010600030101010101" pitchFamily="2" charset="-122"/>
              </a:rPr>
              <a:t>对于重型肝炎需监护和治疗，治疗原则与甲型肝炎类似</a:t>
            </a:r>
            <a:endParaRPr lang="en-US" altLang="zh-CN" sz="2400" b="1" dirty="0">
              <a:solidFill>
                <a:srgbClr val="000000"/>
              </a:solidFill>
              <a:latin typeface="宋体" panose="02010600030101010101" pitchFamily="2" charset="-122"/>
            </a:endParaRPr>
          </a:p>
          <a:p>
            <a:pPr marL="285750" lvl="0" indent="-285750">
              <a:buFont typeface="Wingdings" panose="05000000000000000000" pitchFamily="2" charset="2"/>
              <a:buChar char="Ø"/>
            </a:pPr>
            <a:r>
              <a:rPr lang="zh-CN" altLang="en-US" sz="2400" b="1" dirty="0">
                <a:solidFill>
                  <a:srgbClr val="000000"/>
                </a:solidFill>
                <a:latin typeface="宋体" panose="02010600030101010101" pitchFamily="2" charset="-122"/>
              </a:rPr>
              <a:t>孕妇多需住院治疗</a:t>
            </a:r>
            <a:endParaRPr lang="en-US" altLang="zh-CN" sz="2400" b="1" dirty="0">
              <a:solidFill>
                <a:srgbClr val="000000"/>
              </a:solidFill>
              <a:latin typeface="宋体" panose="02010600030101010101" pitchFamily="2" charset="-122"/>
            </a:endParaRPr>
          </a:p>
          <a:p>
            <a:pPr lvl="0"/>
            <a:endParaRPr lang="zh-CN" altLang="en-US" sz="2400" dirty="0" smtClean="0">
              <a:latin typeface="宋体" panose="02010600030101010101" pitchFamily="2" charset="-122"/>
            </a:endParaRPr>
          </a:p>
        </p:txBody>
      </p:sp>
      <p:grpSp>
        <p:nvGrpSpPr>
          <p:cNvPr id="4" name="组合 9"/>
          <p:cNvGrpSpPr/>
          <p:nvPr/>
        </p:nvGrpSpPr>
        <p:grpSpPr>
          <a:xfrm>
            <a:off x="2737620" y="3286918"/>
            <a:ext cx="7732557" cy="285803"/>
            <a:chOff x="0" y="0"/>
            <a:chExt cx="3270267" cy="228218"/>
          </a:xfrm>
        </p:grpSpPr>
        <p:sp>
          <p:nvSpPr>
            <p:cNvPr id="70661" name="矩形 11"/>
            <p:cNvSpPr/>
            <p:nvPr/>
          </p:nvSpPr>
          <p:spPr>
            <a:xfrm>
              <a:off x="1533411" y="0"/>
              <a:ext cx="228218" cy="228218"/>
            </a:xfrm>
            <a:prstGeom prst="rect">
              <a:avLst/>
            </a:prstGeom>
            <a:solidFill>
              <a:srgbClr val="7A2872"/>
            </a:solidFill>
            <a:ln w="9525">
              <a:noFill/>
            </a:ln>
          </p:spPr>
          <p:txBody>
            <a:bodyPr anchor="ctr"/>
            <a:lstStyle/>
            <a:p>
              <a:pPr algn="ctr"/>
              <a:endParaRPr lang="zh-CN" altLang="zh-CN" sz="900" dirty="0">
                <a:solidFill>
                  <a:srgbClr val="40404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直接连接符 13"/>
            <p:cNvSpPr>
              <a:spLocks noChangeShapeType="1"/>
            </p:cNvSpPr>
            <p:nvPr/>
          </p:nvSpPr>
          <p:spPr bwMode="auto">
            <a:xfrm>
              <a:off x="0" y="114109"/>
              <a:ext cx="1398090" cy="0"/>
            </a:xfrm>
            <a:prstGeom prst="line">
              <a:avLst/>
            </a:prstGeom>
            <a:noFill/>
            <a:ln w="9525">
              <a:solidFill>
                <a:srgbClr val="7A287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sp>
          <p:nvSpPr>
            <p:cNvPr id="37" name="直接连接符 14"/>
            <p:cNvSpPr>
              <a:spLocks noChangeShapeType="1"/>
            </p:cNvSpPr>
            <p:nvPr/>
          </p:nvSpPr>
          <p:spPr bwMode="auto">
            <a:xfrm>
              <a:off x="1872177" y="119181"/>
              <a:ext cx="1398090" cy="0"/>
            </a:xfrm>
            <a:prstGeom prst="line">
              <a:avLst/>
            </a:prstGeom>
            <a:noFill/>
            <a:ln w="9525">
              <a:solidFill>
                <a:srgbClr val="7A287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575" b="0" i="0" u="none" strike="noStrike" kern="1200" cap="none" spc="0" normalizeH="0" baseline="0" noProof="1">
                <a:ln>
                  <a:noFill/>
                </a:ln>
                <a:solidFill>
                  <a:schemeClr val="tx1">
                    <a:lumMod val="75000"/>
                    <a:lumOff val="25000"/>
                  </a:schemeClr>
                </a:solidFill>
                <a:effectLst/>
                <a:uLnTx/>
                <a:uFillTx/>
                <a:latin typeface="微软雅黑" panose="020B0503020204020204" pitchFamily="34" charset="-122"/>
                <a:ea typeface="微软雅黑" panose="020B0503020204020204" pitchFamily="34" charset="-122"/>
                <a:cs typeface="+mn-cs"/>
              </a:endParaRPr>
            </a:p>
          </p:txBody>
        </p:sp>
      </p:grpSp>
      <p:sp>
        <p:nvSpPr>
          <p:cNvPr id="9" name="文本框 92">
            <a:extLst>
              <a:ext uri="{FF2B5EF4-FFF2-40B4-BE49-F238E27FC236}">
                <a16:creationId xmlns="" xmlns:a16="http://schemas.microsoft.com/office/drawing/2014/main" id="{A247255F-D9CA-8B43-8782-249DE3F59EF0}"/>
              </a:ext>
            </a:extLst>
          </p:cNvPr>
          <p:cNvSpPr txBox="1"/>
          <p:nvPr/>
        </p:nvSpPr>
        <p:spPr>
          <a:xfrm rot="21172913">
            <a:off x="47241" y="918"/>
            <a:ext cx="2933743"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常见传染病</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3" name="灯片编号占位符 2">
            <a:extLst>
              <a:ext uri="{FF2B5EF4-FFF2-40B4-BE49-F238E27FC236}">
                <a16:creationId xmlns="" xmlns:a16="http://schemas.microsoft.com/office/drawing/2014/main" id="{7F0B9D7F-B7C9-294B-A548-800024ADF7E2}"/>
              </a:ext>
            </a:extLst>
          </p:cNvPr>
          <p:cNvSpPr>
            <a:spLocks noGrp="1"/>
          </p:cNvSpPr>
          <p:nvPr>
            <p:ph type="sldNum" sz="quarter" idx="12"/>
          </p:nvPr>
        </p:nvSpPr>
        <p:spPr/>
        <p:txBody>
          <a:bodyPr/>
          <a:lstStyle/>
          <a:p>
            <a:fld id="{118D5ACA-62CA-46DB-AD6B-12EDD6D51A23}" type="slidenum">
              <a:rPr lang="zh-CN" altLang="en-US" smtClean="0"/>
              <a:pPr/>
              <a:t>69</a:t>
            </a:fld>
            <a:endParaRPr lang="zh-CN" altLang="en-US" dirty="0"/>
          </a:p>
        </p:txBody>
      </p:sp>
      <p:sp>
        <p:nvSpPr>
          <p:cNvPr id="11" name="矩形 10"/>
          <p:cNvSpPr/>
          <p:nvPr/>
        </p:nvSpPr>
        <p:spPr>
          <a:xfrm>
            <a:off x="4094942" y="500836"/>
            <a:ext cx="3450925" cy="683264"/>
          </a:xfrm>
          <a:prstGeom prst="rect">
            <a:avLst/>
          </a:prstGeom>
        </p:spPr>
        <p:txBody>
          <a:bodyPr wrap="square">
            <a:spAutoFit/>
          </a:bodyPr>
          <a:lstStyle/>
          <a:p>
            <a:pPr algn="ctr">
              <a:lnSpc>
                <a:spcPct val="120000"/>
              </a:lnSpc>
            </a:pPr>
            <a:r>
              <a:rPr lang="zh-CN" altLang="en-US" sz="3200" b="1" dirty="0" smtClean="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rPr>
              <a:t>戊型肝炎</a:t>
            </a:r>
            <a:endParaRPr lang="en-US" altLang="zh-CN" sz="3200" b="1" dirty="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矩形 11"/>
          <p:cNvSpPr/>
          <p:nvPr/>
        </p:nvSpPr>
        <p:spPr>
          <a:xfrm>
            <a:off x="1094546" y="1358092"/>
            <a:ext cx="620683" cy="1815882"/>
          </a:xfrm>
          <a:prstGeom prst="rect">
            <a:avLst/>
          </a:prstGeom>
        </p:spPr>
        <p:txBody>
          <a:bodyPr wrap="none">
            <a:spAutoFit/>
          </a:bodyPr>
          <a:lstStyle/>
          <a:p>
            <a:pPr fontAlgn="auto">
              <a:spcAft>
                <a:spcPts val="0"/>
              </a:spcAft>
            </a:pPr>
            <a:r>
              <a:rPr lang="zh-CN" altLang="en-US" sz="2800" b="1" cap="all" spc="600" dirty="0" smtClean="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rPr>
              <a:t>临</a:t>
            </a:r>
            <a:endParaRPr lang="en-US" altLang="zh-CN" sz="2800" b="1" cap="all" spc="600" dirty="0" smtClean="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endParaRPr>
          </a:p>
          <a:p>
            <a:pPr fontAlgn="auto">
              <a:spcAft>
                <a:spcPts val="0"/>
              </a:spcAft>
            </a:pPr>
            <a:r>
              <a:rPr lang="zh-CN" altLang="en-US" sz="2800" b="1" cap="all" spc="600" dirty="0" smtClean="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rPr>
              <a:t>床</a:t>
            </a:r>
            <a:endParaRPr lang="en-US" altLang="zh-CN" sz="2800" b="1" cap="all" spc="600" dirty="0" smtClean="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endParaRPr>
          </a:p>
          <a:p>
            <a:pPr fontAlgn="auto">
              <a:spcAft>
                <a:spcPts val="0"/>
              </a:spcAft>
            </a:pPr>
            <a:r>
              <a:rPr lang="zh-CN" altLang="en-US" sz="2800" b="1" cap="all" spc="600" dirty="0" smtClean="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rPr>
              <a:t>表</a:t>
            </a:r>
            <a:endParaRPr lang="en-US" altLang="zh-CN" sz="2800" b="1" cap="all" spc="600" dirty="0" smtClean="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endParaRPr>
          </a:p>
          <a:p>
            <a:pPr fontAlgn="auto">
              <a:spcAft>
                <a:spcPts val="0"/>
              </a:spcAft>
            </a:pPr>
            <a:r>
              <a:rPr lang="zh-CN" altLang="en-US" sz="2800" b="1" cap="all" spc="600" dirty="0" smtClean="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rPr>
              <a:t>现</a:t>
            </a:r>
            <a:endParaRPr lang="en-US" altLang="zh-CN" sz="2800" b="1" cap="all" spc="600" dirty="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endParaRPr>
          </a:p>
        </p:txBody>
      </p:sp>
      <p:sp>
        <p:nvSpPr>
          <p:cNvPr id="13" name="矩形 12"/>
          <p:cNvSpPr/>
          <p:nvPr/>
        </p:nvSpPr>
        <p:spPr>
          <a:xfrm>
            <a:off x="1165984" y="3929860"/>
            <a:ext cx="904066" cy="1815882"/>
          </a:xfrm>
          <a:prstGeom prst="rect">
            <a:avLst/>
          </a:prstGeom>
        </p:spPr>
        <p:txBody>
          <a:bodyPr wrap="square">
            <a:spAutoFit/>
          </a:bodyPr>
          <a:lstStyle/>
          <a:p>
            <a:pPr fontAlgn="auto">
              <a:spcAft>
                <a:spcPts val="0"/>
              </a:spcAft>
            </a:pPr>
            <a:r>
              <a:rPr lang="zh-CN" altLang="en-US" sz="2800" b="1" cap="all" spc="600" dirty="0" smtClean="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rPr>
              <a:t>治</a:t>
            </a:r>
            <a:endParaRPr lang="en-US" altLang="zh-CN" sz="2800" b="1" cap="all" spc="600" dirty="0" smtClean="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endParaRPr>
          </a:p>
          <a:p>
            <a:pPr fontAlgn="auto">
              <a:spcAft>
                <a:spcPts val="0"/>
              </a:spcAft>
            </a:pPr>
            <a:r>
              <a:rPr lang="zh-CN" altLang="en-US" sz="2800" b="1" cap="all" spc="600" dirty="0" smtClean="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rPr>
              <a:t>疗</a:t>
            </a:r>
            <a:endParaRPr lang="en-US" altLang="zh-CN" sz="2800" b="1" cap="all" spc="600" dirty="0" smtClean="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endParaRPr>
          </a:p>
          <a:p>
            <a:pPr fontAlgn="auto">
              <a:spcAft>
                <a:spcPts val="0"/>
              </a:spcAft>
            </a:pPr>
            <a:r>
              <a:rPr lang="zh-CN" altLang="en-US" sz="2800" b="1" cap="all" spc="600" dirty="0" smtClean="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rPr>
              <a:t>原</a:t>
            </a:r>
            <a:endParaRPr lang="en-US" altLang="zh-CN" sz="2800" b="1" cap="all" spc="600" dirty="0" smtClean="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endParaRPr>
          </a:p>
          <a:p>
            <a:pPr fontAlgn="auto">
              <a:spcAft>
                <a:spcPts val="0"/>
              </a:spcAft>
            </a:pPr>
            <a:r>
              <a:rPr lang="zh-CN" altLang="en-US" sz="2800" b="1" cap="all" spc="600" dirty="0" smtClean="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rPr>
              <a:t>则</a:t>
            </a:r>
            <a:endParaRPr lang="en-US" altLang="zh-CN" sz="2800" b="1" cap="all" spc="600" dirty="0">
              <a:ln w="9000" cmpd="sng">
                <a:noFill/>
                <a:prstDash val="solid"/>
              </a:ln>
              <a:gradFill flip="none" rotWithShape="1">
                <a:gsLst>
                  <a:gs pos="99000">
                    <a:srgbClr val="1C13D0"/>
                  </a:gs>
                  <a:gs pos="3000">
                    <a:srgbClr val="FF0000"/>
                  </a:gs>
                  <a:gs pos="34000">
                    <a:srgbClr val="9B2B70"/>
                  </a:gs>
                </a:gsLst>
                <a:path path="circle">
                  <a:fillToRect l="100000" t="100000"/>
                </a:path>
                <a:tileRect r="-100000" b="-100000"/>
              </a:gradFill>
              <a:effectLst>
                <a:reflection blurRad="12700" stA="28000" endPos="45000" dist="1000" dir="5400000" sy="-100000" algn="bl" rotWithShape="0"/>
              </a:effectLst>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257959179"/>
      </p:ext>
    </p:extLst>
  </p:cSld>
  <p:clrMapOvr>
    <a:masterClrMapping/>
  </p:clrMapOvr>
  <p:transition spd="med">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92">
            <a:extLst>
              <a:ext uri="{FF2B5EF4-FFF2-40B4-BE49-F238E27FC236}">
                <a16:creationId xmlns="" xmlns:a16="http://schemas.microsoft.com/office/drawing/2014/main" id="{ADA3F542-D817-CF42-A609-912ACC9F96B3}"/>
              </a:ext>
            </a:extLst>
          </p:cNvPr>
          <p:cNvSpPr txBox="1"/>
          <p:nvPr/>
        </p:nvSpPr>
        <p:spPr>
          <a:xfrm rot="21172913">
            <a:off x="70244" y="203897"/>
            <a:ext cx="2329921"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常见疾病</a:t>
            </a:r>
            <a:endParaRPr lang="en-US" altLang="zh-CN"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28" name="TextBox 33">
            <a:extLst>
              <a:ext uri="{FF2B5EF4-FFF2-40B4-BE49-F238E27FC236}">
                <a16:creationId xmlns="" xmlns:a16="http://schemas.microsoft.com/office/drawing/2014/main" id="{DF1739A2-10B6-4D46-85BD-C5008609C7BC}"/>
              </a:ext>
            </a:extLst>
          </p:cNvPr>
          <p:cNvSpPr txBox="1"/>
          <p:nvPr/>
        </p:nvSpPr>
        <p:spPr>
          <a:xfrm>
            <a:off x="3906250" y="610503"/>
            <a:ext cx="4161887" cy="699787"/>
          </a:xfrm>
          <a:prstGeom prst="rect">
            <a:avLst/>
          </a:prstGeom>
          <a:noFill/>
        </p:spPr>
        <p:txBody>
          <a:bodyPr wrap="square" lIns="91419" tIns="45710" rIns="91419" bIns="45710" rtlCol="0">
            <a:spAutoFit/>
          </a:bodyPr>
          <a:lstStyle/>
          <a:p>
            <a:pPr algn="ctr">
              <a:lnSpc>
                <a:spcPct val="120000"/>
              </a:lnSpc>
            </a:pPr>
            <a:r>
              <a:rPr lang="zh-CN" altLang="en-US" sz="3600" b="1" dirty="0" smtClean="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rPr>
              <a:t>头痛</a:t>
            </a:r>
            <a:endParaRPr lang="en-US" altLang="zh-CN" sz="3600" b="1" dirty="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灯片编号占位符 5">
            <a:extLst>
              <a:ext uri="{FF2B5EF4-FFF2-40B4-BE49-F238E27FC236}">
                <a16:creationId xmlns="" xmlns:a16="http://schemas.microsoft.com/office/drawing/2014/main" id="{79240C64-A5E7-4448-921A-8A0FF9ACBCCD}"/>
              </a:ext>
            </a:extLst>
          </p:cNvPr>
          <p:cNvSpPr>
            <a:spLocks noGrp="1"/>
          </p:cNvSpPr>
          <p:nvPr>
            <p:ph type="sldNum" sz="quarter" idx="12"/>
          </p:nvPr>
        </p:nvSpPr>
        <p:spPr/>
        <p:txBody>
          <a:bodyPr/>
          <a:lstStyle/>
          <a:p>
            <a:fld id="{118D5ACA-62CA-46DB-AD6B-12EDD6D51A23}" type="slidenum">
              <a:rPr lang="zh-CN" altLang="en-US" smtClean="0"/>
              <a:pPr/>
              <a:t>7</a:t>
            </a:fld>
            <a:endParaRPr lang="zh-CN" altLang="en-US" dirty="0"/>
          </a:p>
        </p:txBody>
      </p:sp>
      <p:sp>
        <p:nvSpPr>
          <p:cNvPr id="8" name="矩形 7"/>
          <p:cNvSpPr/>
          <p:nvPr/>
        </p:nvSpPr>
        <p:spPr>
          <a:xfrm>
            <a:off x="372563" y="1235683"/>
            <a:ext cx="1725282" cy="720680"/>
          </a:xfrm>
          <a:prstGeom prst="rect">
            <a:avLst/>
          </a:prstGeom>
          <a:solidFill>
            <a:srgbClr val="7E0C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9852" tIns="44927" rIns="89852" bIns="44927" rtlCol="0" anchor="ctr"/>
          <a:lstStyle/>
          <a:p>
            <a:pPr algn="ctr"/>
            <a:r>
              <a:rPr lang="zh-CN" altLang="en-US" sz="3200" dirty="0">
                <a:ea typeface="微软雅黑" panose="020B0503020204020204" pitchFamily="34" charset="-122"/>
              </a:rPr>
              <a:t>概念</a:t>
            </a:r>
          </a:p>
        </p:txBody>
      </p:sp>
      <p:sp>
        <p:nvSpPr>
          <p:cNvPr id="9" name="文本框 14"/>
          <p:cNvSpPr txBox="1"/>
          <p:nvPr/>
        </p:nvSpPr>
        <p:spPr>
          <a:xfrm>
            <a:off x="2431231" y="1310290"/>
            <a:ext cx="8863959" cy="677104"/>
          </a:xfrm>
          <a:prstGeom prst="rect">
            <a:avLst/>
          </a:prstGeom>
          <a:noFill/>
        </p:spPr>
        <p:txBody>
          <a:bodyPr wrap="none" lIns="121917" tIns="60958" rIns="121917" bIns="60958" rtlCol="0" anchor="t">
            <a:spAutoFit/>
          </a:bodyPr>
          <a:lstStyle/>
          <a:p>
            <a:pPr>
              <a:lnSpc>
                <a:spcPct val="150000"/>
              </a:lnSpc>
              <a:spcBef>
                <a:spcPts val="865"/>
              </a:spcBef>
              <a:spcAft>
                <a:spcPts val="865"/>
              </a:spcAft>
              <a:defRPr/>
            </a:pPr>
            <a:r>
              <a:rPr lang="zh-CN" altLang="en-US" sz="2400" dirty="0" smtClean="0">
                <a:latin typeface="黑体" panose="02010609060101010101" pitchFamily="49" charset="-122"/>
                <a:ea typeface="黑体" panose="02010609060101010101" pitchFamily="49" charset="-122"/>
              </a:rPr>
              <a:t>指</a:t>
            </a:r>
            <a:r>
              <a:rPr lang="zh-CN" altLang="en-US" sz="2400" dirty="0">
                <a:latin typeface="黑体" panose="02010609060101010101" pitchFamily="49" charset="-122"/>
                <a:ea typeface="黑体" panose="02010609060101010101" pitchFamily="49" charset="-122"/>
              </a:rPr>
              <a:t>额、顶、颞及枕部的疼痛。可见于多种疾病，大多无特异性</a:t>
            </a:r>
            <a:r>
              <a:rPr lang="zh-CN" altLang="en-US" sz="2400" dirty="0" smtClean="0">
                <a:latin typeface="黑体" panose="02010609060101010101" pitchFamily="49" charset="-122"/>
                <a:ea typeface="黑体" panose="02010609060101010101" pitchFamily="49" charset="-122"/>
              </a:rPr>
              <a:t>。</a:t>
            </a:r>
            <a:endParaRPr lang="zh-CN" altLang="en-US" sz="2400"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10" name="文本框 15"/>
          <p:cNvSpPr txBox="1"/>
          <p:nvPr/>
        </p:nvSpPr>
        <p:spPr>
          <a:xfrm>
            <a:off x="1558702" y="1691869"/>
            <a:ext cx="9289032" cy="5293753"/>
          </a:xfrm>
          <a:prstGeom prst="rect">
            <a:avLst/>
          </a:prstGeom>
          <a:noFill/>
        </p:spPr>
        <p:txBody>
          <a:bodyPr wrap="square" lIns="121917" tIns="60958" rIns="121917" bIns="60958" rtlCol="0" anchor="t">
            <a:spAutoFit/>
          </a:bodyPr>
          <a:lstStyle/>
          <a:p>
            <a:pPr>
              <a:lnSpc>
                <a:spcPct val="150000"/>
              </a:lnSpc>
              <a:spcBef>
                <a:spcPts val="865"/>
              </a:spcBef>
              <a:spcAft>
                <a:spcPts val="865"/>
              </a:spcAft>
              <a:buFont typeface="Wingdings" panose="05000000000000000000" pitchFamily="2" charset="2"/>
              <a:buChar char="Ø"/>
              <a:defRPr/>
            </a:pPr>
            <a:r>
              <a:rPr lang="zh-CN" altLang="en-US" sz="2800" b="1" dirty="0" smtClean="0">
                <a:latin typeface="华文新魏" panose="02010800040101010101" pitchFamily="2" charset="-122"/>
                <a:ea typeface="华文新魏" panose="02010800040101010101" pitchFamily="2" charset="-122"/>
              </a:rPr>
              <a:t>常见病因：</a:t>
            </a:r>
            <a:r>
              <a:rPr lang="en-US" altLang="zh-CN" sz="2800" dirty="0">
                <a:latin typeface="华文新魏" panose="02010800040101010101" pitchFamily="2" charset="-122"/>
                <a:ea typeface="华文新魏" panose="02010800040101010101" pitchFamily="2" charset="-122"/>
              </a:rPr>
              <a:t/>
            </a:r>
            <a:br>
              <a:rPr lang="en-US" altLang="zh-CN" sz="2800" dirty="0">
                <a:latin typeface="华文新魏" panose="02010800040101010101" pitchFamily="2" charset="-122"/>
                <a:ea typeface="华文新魏" panose="02010800040101010101" pitchFamily="2" charset="-122"/>
              </a:rPr>
            </a:br>
            <a:r>
              <a:rPr lang="en-US" altLang="zh-CN" sz="2800" dirty="0">
                <a:latin typeface="华文新魏" panose="02010800040101010101" pitchFamily="2" charset="-122"/>
                <a:ea typeface="华文新魏" panose="02010800040101010101" pitchFamily="2" charset="-122"/>
              </a:rPr>
              <a:t>1</a:t>
            </a:r>
            <a:r>
              <a:rPr lang="zh-CN" altLang="en-US" sz="2800" dirty="0">
                <a:latin typeface="华文新魏" panose="02010800040101010101" pitchFamily="2" charset="-122"/>
                <a:ea typeface="华文新魏" panose="02010800040101010101" pitchFamily="2" charset="-122"/>
              </a:rPr>
              <a:t>、颅脑病变：脑膜炎、脑出血、脑栓塞 、</a:t>
            </a:r>
            <a:r>
              <a:rPr lang="zh-CN" altLang="en-US" sz="2800" dirty="0">
                <a:solidFill>
                  <a:schemeClr val="accent1"/>
                </a:solidFill>
                <a:latin typeface="华文新魏" panose="02010800040101010101" pitchFamily="2" charset="-122"/>
                <a:ea typeface="华文新魏" panose="02010800040101010101" pitchFamily="2" charset="-122"/>
              </a:rPr>
              <a:t>偏头痛、</a:t>
            </a:r>
            <a:r>
              <a:rPr lang="zh-CN" altLang="en-US" sz="2800" dirty="0">
                <a:latin typeface="华文新魏" panose="02010800040101010101" pitchFamily="2" charset="-122"/>
                <a:ea typeface="华文新魏" panose="02010800040101010101" pitchFamily="2" charset="-122"/>
              </a:rPr>
              <a:t>颅脑外伤、腰椎麻醉后疼痛。</a:t>
            </a:r>
            <a:r>
              <a:rPr lang="en-US" altLang="zh-CN" sz="2800" dirty="0">
                <a:latin typeface="华文新魏" panose="02010800040101010101" pitchFamily="2" charset="-122"/>
                <a:ea typeface="华文新魏" panose="02010800040101010101" pitchFamily="2" charset="-122"/>
              </a:rPr>
              <a:t/>
            </a:r>
            <a:br>
              <a:rPr lang="en-US" altLang="zh-CN" sz="2800" dirty="0">
                <a:latin typeface="华文新魏" panose="02010800040101010101" pitchFamily="2" charset="-122"/>
                <a:ea typeface="华文新魏" panose="02010800040101010101" pitchFamily="2" charset="-122"/>
              </a:rPr>
            </a:br>
            <a:r>
              <a:rPr lang="en-US" altLang="zh-CN" sz="2800" dirty="0">
                <a:latin typeface="华文新魏" panose="02010800040101010101" pitchFamily="2" charset="-122"/>
                <a:ea typeface="华文新魏" panose="02010800040101010101" pitchFamily="2" charset="-122"/>
              </a:rPr>
              <a:t>2</a:t>
            </a:r>
            <a:r>
              <a:rPr lang="zh-CN" altLang="en-US" sz="2800" dirty="0">
                <a:latin typeface="华文新魏" panose="02010800040101010101" pitchFamily="2" charset="-122"/>
                <a:ea typeface="华文新魏" panose="02010800040101010101" pitchFamily="2" charset="-122"/>
              </a:rPr>
              <a:t>、颅外病变：</a:t>
            </a:r>
            <a:r>
              <a:rPr lang="zh-CN" altLang="en-US" sz="2800" dirty="0">
                <a:solidFill>
                  <a:schemeClr val="accent1"/>
                </a:solidFill>
                <a:latin typeface="华文新魏" panose="02010800040101010101" pitchFamily="2" charset="-122"/>
                <a:ea typeface="华文新魏" panose="02010800040101010101" pitchFamily="2" charset="-122"/>
              </a:rPr>
              <a:t>颈椎病、三叉神经痛、眼鼻耳齿疾病所致头痛（智齿冠周炎、鼻窦炎）</a:t>
            </a:r>
            <a:r>
              <a:rPr lang="zh-CN" altLang="en-US" sz="2800" dirty="0">
                <a:solidFill>
                  <a:srgbClr val="FF0000"/>
                </a:solidFill>
                <a:latin typeface="华文新魏" panose="02010800040101010101" pitchFamily="2" charset="-122"/>
                <a:ea typeface="华文新魏" panose="02010800040101010101" pitchFamily="2" charset="-122"/>
              </a:rPr>
              <a:t>。</a:t>
            </a:r>
            <a:r>
              <a:rPr lang="en-US" altLang="zh-CN" sz="2800" dirty="0">
                <a:latin typeface="华文新魏" panose="02010800040101010101" pitchFamily="2" charset="-122"/>
                <a:ea typeface="华文新魏" panose="02010800040101010101" pitchFamily="2" charset="-122"/>
              </a:rPr>
              <a:t/>
            </a:r>
            <a:br>
              <a:rPr lang="en-US" altLang="zh-CN" sz="2800" dirty="0">
                <a:latin typeface="华文新魏" panose="02010800040101010101" pitchFamily="2" charset="-122"/>
                <a:ea typeface="华文新魏" panose="02010800040101010101" pitchFamily="2" charset="-122"/>
              </a:rPr>
            </a:br>
            <a:r>
              <a:rPr lang="en-US" altLang="zh-CN" sz="2800" dirty="0">
                <a:latin typeface="华文新魏" panose="02010800040101010101" pitchFamily="2" charset="-122"/>
                <a:ea typeface="华文新魏" panose="02010800040101010101" pitchFamily="2" charset="-122"/>
              </a:rPr>
              <a:t>3</a:t>
            </a:r>
            <a:r>
              <a:rPr lang="zh-CN" altLang="en-US" sz="2800" dirty="0">
                <a:latin typeface="华文新魏" panose="02010800040101010101" pitchFamily="2" charset="-122"/>
                <a:ea typeface="华文新魏" panose="02010800040101010101" pitchFamily="2" charset="-122"/>
              </a:rPr>
              <a:t>、全身性疾病：</a:t>
            </a:r>
            <a:r>
              <a:rPr lang="zh-CN" altLang="en-US" sz="2800" dirty="0">
                <a:solidFill>
                  <a:schemeClr val="accent1"/>
                </a:solidFill>
                <a:latin typeface="华文新魏" panose="02010800040101010101" pitchFamily="2" charset="-122"/>
                <a:ea typeface="华文新魏" panose="02010800040101010101" pitchFamily="2" charset="-122"/>
              </a:rPr>
              <a:t>急性呼吸道感染、高血压病、中暑、月经期头痛、贫血、低血糖。</a:t>
            </a:r>
            <a:r>
              <a:rPr lang="en-US" altLang="zh-CN" sz="2800" dirty="0">
                <a:solidFill>
                  <a:srgbClr val="FF0000"/>
                </a:solidFill>
                <a:latin typeface="华文新魏" panose="02010800040101010101" pitchFamily="2" charset="-122"/>
                <a:ea typeface="华文新魏" panose="02010800040101010101" pitchFamily="2" charset="-122"/>
              </a:rPr>
              <a:t/>
            </a:r>
            <a:br>
              <a:rPr lang="en-US" altLang="zh-CN" sz="2800" dirty="0">
                <a:solidFill>
                  <a:srgbClr val="FF0000"/>
                </a:solidFill>
                <a:latin typeface="华文新魏" panose="02010800040101010101" pitchFamily="2" charset="-122"/>
                <a:ea typeface="华文新魏" panose="02010800040101010101" pitchFamily="2" charset="-122"/>
              </a:rPr>
            </a:br>
            <a:r>
              <a:rPr lang="en-US" altLang="zh-CN" sz="2800" dirty="0">
                <a:latin typeface="华文新魏" panose="02010800040101010101" pitchFamily="2" charset="-122"/>
                <a:ea typeface="华文新魏" panose="02010800040101010101" pitchFamily="2" charset="-122"/>
              </a:rPr>
              <a:t>4</a:t>
            </a:r>
            <a:r>
              <a:rPr lang="zh-CN" altLang="en-US" sz="2800" dirty="0">
                <a:latin typeface="华文新魏" panose="02010800040101010101" pitchFamily="2" charset="-122"/>
                <a:ea typeface="华文新魏" panose="02010800040101010101" pitchFamily="2" charset="-122"/>
              </a:rPr>
              <a:t>、神经症：</a:t>
            </a:r>
            <a:r>
              <a:rPr lang="zh-CN" altLang="en-US" sz="2800" dirty="0">
                <a:solidFill>
                  <a:schemeClr val="accent1"/>
                </a:solidFill>
                <a:latin typeface="华文新魏" panose="02010800040101010101" pitchFamily="2" charset="-122"/>
                <a:ea typeface="华文新魏" panose="02010800040101010101" pitchFamily="2" charset="-122"/>
              </a:rPr>
              <a:t>神经衰弱及癔症性头痛</a:t>
            </a:r>
            <a:r>
              <a:rPr lang="zh-CN" altLang="en-US" sz="2800" dirty="0" smtClean="0">
                <a:solidFill>
                  <a:schemeClr val="accent1"/>
                </a:solidFill>
                <a:latin typeface="华文新魏" panose="02010800040101010101" pitchFamily="2" charset="-122"/>
                <a:ea typeface="华文新魏" panose="02010800040101010101" pitchFamily="2" charset="-122"/>
              </a:rPr>
              <a:t>。</a:t>
            </a:r>
            <a:endParaRPr lang="zh-CN" altLang="en-US" sz="2800" dirty="0">
              <a:solidFill>
                <a:schemeClr val="accent1"/>
              </a:solidFill>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417008607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18D5ACA-62CA-46DB-AD6B-12EDD6D51A23}" type="slidenum">
              <a:rPr lang="zh-CN" altLang="en-US" smtClean="0"/>
              <a:pPr/>
              <a:t>70</a:t>
            </a:fld>
            <a:endParaRPr lang="zh-CN" altLang="en-US" dirty="0"/>
          </a:p>
        </p:txBody>
      </p:sp>
      <p:sp>
        <p:nvSpPr>
          <p:cNvPr id="3" name="TextBox 12"/>
          <p:cNvSpPr txBox="1"/>
          <p:nvPr/>
        </p:nvSpPr>
        <p:spPr>
          <a:xfrm>
            <a:off x="2120981" y="2044809"/>
            <a:ext cx="4493849" cy="4031873"/>
          </a:xfrm>
          <a:prstGeom prst="rect">
            <a:avLst/>
          </a:prstGeom>
          <a:ln w="28575">
            <a:solidFill>
              <a:srgbClr val="CC0050"/>
            </a:solidFill>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pPr lvl="0"/>
            <a:r>
              <a:rPr lang="zh-CN" altLang="en-US" sz="3200" dirty="0">
                <a:solidFill>
                  <a:schemeClr val="tx1"/>
                </a:solidFill>
                <a:latin typeface="宋体" panose="02010600030101010101" pitchFamily="2" charset="-122"/>
              </a:rPr>
              <a:t>甲、戊型：</a:t>
            </a:r>
            <a:endParaRPr lang="en-US" altLang="zh-CN" sz="3200" dirty="0">
              <a:solidFill>
                <a:schemeClr val="tx1"/>
              </a:solidFill>
              <a:latin typeface="宋体" panose="02010600030101010101" pitchFamily="2" charset="-122"/>
            </a:endParaRPr>
          </a:p>
          <a:p>
            <a:pPr lvl="0"/>
            <a:r>
              <a:rPr lang="zh-CN" altLang="en-US" sz="3200" dirty="0">
                <a:solidFill>
                  <a:schemeClr val="tx1"/>
                </a:solidFill>
                <a:latin typeface="宋体" panose="02010600030101010101" pitchFamily="2" charset="-122"/>
              </a:rPr>
              <a:t>   经消化道</a:t>
            </a:r>
            <a:r>
              <a:rPr lang="en-US" altLang="zh-CN" sz="3200" dirty="0">
                <a:solidFill>
                  <a:schemeClr val="tx1"/>
                </a:solidFill>
                <a:latin typeface="宋体" panose="02010600030101010101" pitchFamily="2" charset="-122"/>
              </a:rPr>
              <a:t>(</a:t>
            </a:r>
            <a:r>
              <a:rPr lang="zh-CN" altLang="en-US" sz="3200" dirty="0">
                <a:solidFill>
                  <a:schemeClr val="tx1"/>
                </a:solidFill>
                <a:latin typeface="宋体" panose="02010600030101010101" pitchFamily="2" charset="-122"/>
              </a:rPr>
              <a:t>水源、饮食</a:t>
            </a:r>
            <a:r>
              <a:rPr lang="en-US" altLang="zh-CN" sz="3200" dirty="0">
                <a:solidFill>
                  <a:schemeClr val="tx1"/>
                </a:solidFill>
                <a:latin typeface="宋体" panose="02010600030101010101" pitchFamily="2" charset="-122"/>
              </a:rPr>
              <a:t>)</a:t>
            </a:r>
            <a:r>
              <a:rPr lang="zh-CN" altLang="en-US" sz="3200" dirty="0">
                <a:solidFill>
                  <a:schemeClr val="tx1"/>
                </a:solidFill>
                <a:latin typeface="宋体" panose="02010600030101010101" pitchFamily="2" charset="-122"/>
              </a:rPr>
              <a:t>传播，多发生在秋冬季</a:t>
            </a:r>
            <a:r>
              <a:rPr lang="zh-CN" altLang="en-US" sz="3200" dirty="0" smtClean="0">
                <a:solidFill>
                  <a:schemeClr val="tx1"/>
                </a:solidFill>
                <a:latin typeface="宋体" panose="02010600030101010101" pitchFamily="2" charset="-122"/>
              </a:rPr>
              <a:t>；</a:t>
            </a:r>
            <a:endParaRPr lang="en-US" altLang="zh-CN" sz="3200" dirty="0" smtClean="0">
              <a:solidFill>
                <a:schemeClr val="tx1"/>
              </a:solidFill>
              <a:latin typeface="宋体" panose="02010600030101010101" pitchFamily="2" charset="-122"/>
            </a:endParaRPr>
          </a:p>
          <a:p>
            <a:pPr lvl="0"/>
            <a:r>
              <a:rPr lang="zh-CN" altLang="en-US" sz="3200" dirty="0">
                <a:solidFill>
                  <a:schemeClr val="tx1"/>
                </a:solidFill>
                <a:latin typeface="宋体" panose="02010600030101010101" pitchFamily="2" charset="-122"/>
              </a:rPr>
              <a:t/>
            </a:r>
            <a:br>
              <a:rPr lang="zh-CN" altLang="en-US" sz="3200" dirty="0">
                <a:solidFill>
                  <a:schemeClr val="tx1"/>
                </a:solidFill>
                <a:latin typeface="宋体" panose="02010600030101010101" pitchFamily="2" charset="-122"/>
              </a:rPr>
            </a:br>
            <a:r>
              <a:rPr lang="zh-CN" altLang="en-US" sz="3200" dirty="0" smtClean="0">
                <a:solidFill>
                  <a:schemeClr val="tx1"/>
                </a:solidFill>
                <a:latin typeface="宋体" panose="02010600030101010101" pitchFamily="2" charset="-122"/>
              </a:rPr>
              <a:t>乙</a:t>
            </a:r>
            <a:r>
              <a:rPr lang="zh-CN" altLang="en-US" sz="3200" dirty="0">
                <a:solidFill>
                  <a:schemeClr val="tx1"/>
                </a:solidFill>
                <a:latin typeface="宋体" panose="02010600030101010101" pitchFamily="2" charset="-122"/>
              </a:rPr>
              <a:t>、丙、丁型：</a:t>
            </a:r>
            <a:endParaRPr lang="en-US" altLang="zh-CN" sz="3200" dirty="0">
              <a:solidFill>
                <a:schemeClr val="tx1"/>
              </a:solidFill>
              <a:latin typeface="宋体" panose="02010600030101010101" pitchFamily="2" charset="-122"/>
            </a:endParaRPr>
          </a:p>
          <a:p>
            <a:pPr lvl="0"/>
            <a:r>
              <a:rPr lang="zh-CN" altLang="en-US" sz="3200" dirty="0">
                <a:solidFill>
                  <a:schemeClr val="tx1"/>
                </a:solidFill>
                <a:latin typeface="宋体" panose="02010600030101010101" pitchFamily="2" charset="-122"/>
              </a:rPr>
              <a:t>   主要经血液、体液、母婴传播，无季节性</a:t>
            </a:r>
            <a:endParaRPr lang="zh-CN" altLang="en-US" sz="3200" dirty="0">
              <a:solidFill>
                <a:srgbClr val="FFFFFF"/>
              </a:solidFill>
              <a:latin typeface="宋体" panose="02010600030101010101" pitchFamily="2" charset="-122"/>
            </a:endParaRPr>
          </a:p>
        </p:txBody>
      </p:sp>
      <p:sp>
        <p:nvSpPr>
          <p:cNvPr id="7" name="矩形 6"/>
          <p:cNvSpPr/>
          <p:nvPr/>
        </p:nvSpPr>
        <p:spPr>
          <a:xfrm>
            <a:off x="452521" y="2086264"/>
            <a:ext cx="1521444" cy="792088"/>
          </a:xfrm>
          <a:prstGeom prst="rect">
            <a:avLst/>
          </a:prstGeom>
          <a:solidFill>
            <a:schemeClr val="accent6">
              <a:lumMod val="7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505187" y="2251475"/>
            <a:ext cx="1500198" cy="461665"/>
          </a:xfrm>
          <a:prstGeom prst="rect">
            <a:avLst/>
          </a:prstGeom>
        </p:spPr>
        <p:txBody>
          <a:bodyPr wrap="square">
            <a:spAutoFit/>
          </a:bodyPr>
          <a:lstStyle/>
          <a:p>
            <a:r>
              <a:rPr lang="zh-CN" altLang="en-US" sz="2400" dirty="0" smtClean="0">
                <a:solidFill>
                  <a:schemeClr val="bg1"/>
                </a:solidFill>
                <a:latin typeface="微软雅黑" panose="020B0503020204020204" pitchFamily="34" charset="-122"/>
                <a:ea typeface="微软雅黑" panose="020B0503020204020204" pitchFamily="34" charset="-122"/>
              </a:rPr>
              <a:t>传播</a:t>
            </a:r>
            <a:r>
              <a:rPr lang="zh-CN" altLang="en-US" sz="2400" dirty="0" smtClean="0">
                <a:solidFill>
                  <a:schemeClr val="bg1"/>
                </a:solidFill>
                <a:latin typeface="微软雅黑" panose="020B0503020204020204" pitchFamily="34" charset="-122"/>
                <a:ea typeface="微软雅黑" panose="020B0503020204020204" pitchFamily="34" charset="-122"/>
              </a:rPr>
              <a:t>途径</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92">
            <a:extLst>
              <a:ext uri="{FF2B5EF4-FFF2-40B4-BE49-F238E27FC236}">
                <a16:creationId xmlns="" xmlns:a16="http://schemas.microsoft.com/office/drawing/2014/main" id="{C340928B-AB52-EE4F-9A7D-5399736D4F7E}"/>
              </a:ext>
            </a:extLst>
          </p:cNvPr>
          <p:cNvSpPr txBox="1"/>
          <p:nvPr/>
        </p:nvSpPr>
        <p:spPr>
          <a:xfrm rot="21172913">
            <a:off x="32743" y="137333"/>
            <a:ext cx="2562859"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常见传染病</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10" name="TextBox 33">
            <a:extLst>
              <a:ext uri="{FF2B5EF4-FFF2-40B4-BE49-F238E27FC236}">
                <a16:creationId xmlns="" xmlns:a16="http://schemas.microsoft.com/office/drawing/2014/main" id="{61FC74BB-A919-3E46-A2FC-7AC71532D64C}"/>
              </a:ext>
            </a:extLst>
          </p:cNvPr>
          <p:cNvSpPr txBox="1"/>
          <p:nvPr/>
        </p:nvSpPr>
        <p:spPr>
          <a:xfrm>
            <a:off x="3466915" y="688636"/>
            <a:ext cx="5256583" cy="632332"/>
          </a:xfrm>
          <a:prstGeom prst="rect">
            <a:avLst/>
          </a:prstGeom>
          <a:noFill/>
        </p:spPr>
        <p:txBody>
          <a:bodyPr wrap="square" lIns="91419" tIns="45710" rIns="91419" bIns="45710" rtlCol="0">
            <a:spAutoFit/>
          </a:bodyPr>
          <a:lstStyle/>
          <a:p>
            <a:pPr algn="ctr">
              <a:lnSpc>
                <a:spcPct val="120000"/>
              </a:lnSpc>
            </a:pPr>
            <a:r>
              <a:rPr lang="zh-CN" altLang="en-US" sz="3200" b="1" dirty="0" smtClean="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rPr>
              <a:t>病毒性肝炎</a:t>
            </a:r>
            <a:endParaRPr lang="en-US" altLang="zh-CN" sz="3200" b="1" dirty="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43278" y="1910913"/>
            <a:ext cx="5520669" cy="4074049"/>
          </a:xfrm>
          <a:prstGeom prst="rect">
            <a:avLst/>
          </a:prstGeom>
        </p:spPr>
      </p:pic>
    </p:spTree>
    <p:extLst>
      <p:ext uri="{BB962C8B-B14F-4D97-AF65-F5344CB8AC3E}">
        <p14:creationId xmlns:p14="http://schemas.microsoft.com/office/powerpoint/2010/main" val="425356520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118D5ACA-62CA-46DB-AD6B-12EDD6D51A23}" type="slidenum">
              <a:rPr lang="zh-CN" altLang="en-US" smtClean="0"/>
              <a:pPr/>
              <a:t>71</a:t>
            </a:fld>
            <a:endParaRPr lang="zh-CN" altLang="en-US" dirty="0"/>
          </a:p>
        </p:txBody>
      </p:sp>
      <p:sp>
        <p:nvSpPr>
          <p:cNvPr id="8" name="矩形 7"/>
          <p:cNvSpPr/>
          <p:nvPr/>
        </p:nvSpPr>
        <p:spPr>
          <a:xfrm>
            <a:off x="681560" y="2251476"/>
            <a:ext cx="1500198" cy="461665"/>
          </a:xfrm>
          <a:prstGeom prst="rect">
            <a:avLst/>
          </a:prstGeom>
        </p:spPr>
        <p:txBody>
          <a:bodyPr wrap="square">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 </a:t>
            </a:r>
            <a:r>
              <a:rPr lang="zh-CN" altLang="en-US" sz="2400" dirty="0" smtClean="0">
                <a:solidFill>
                  <a:schemeClr val="bg1"/>
                </a:solidFill>
                <a:latin typeface="微软雅黑" panose="020B0503020204020204" pitchFamily="34" charset="-122"/>
                <a:ea typeface="微软雅黑" panose="020B0503020204020204" pitchFamily="34" charset="-122"/>
              </a:rPr>
              <a:t>传播途径</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文本框 92">
            <a:extLst>
              <a:ext uri="{FF2B5EF4-FFF2-40B4-BE49-F238E27FC236}">
                <a16:creationId xmlns="" xmlns:a16="http://schemas.microsoft.com/office/drawing/2014/main" id="{C340928B-AB52-EE4F-9A7D-5399736D4F7E}"/>
              </a:ext>
            </a:extLst>
          </p:cNvPr>
          <p:cNvSpPr txBox="1"/>
          <p:nvPr/>
        </p:nvSpPr>
        <p:spPr>
          <a:xfrm rot="21172913">
            <a:off x="32743" y="137333"/>
            <a:ext cx="2562859"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常见传染病</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10" name="TextBox 33">
            <a:extLst>
              <a:ext uri="{FF2B5EF4-FFF2-40B4-BE49-F238E27FC236}">
                <a16:creationId xmlns="" xmlns:a16="http://schemas.microsoft.com/office/drawing/2014/main" id="{61FC74BB-A919-3E46-A2FC-7AC71532D64C}"/>
              </a:ext>
            </a:extLst>
          </p:cNvPr>
          <p:cNvSpPr txBox="1"/>
          <p:nvPr/>
        </p:nvSpPr>
        <p:spPr>
          <a:xfrm>
            <a:off x="3466915" y="688636"/>
            <a:ext cx="5256583" cy="632332"/>
          </a:xfrm>
          <a:prstGeom prst="rect">
            <a:avLst/>
          </a:prstGeom>
          <a:noFill/>
        </p:spPr>
        <p:txBody>
          <a:bodyPr wrap="square" lIns="91419" tIns="45710" rIns="91419" bIns="45710" rtlCol="0">
            <a:spAutoFit/>
          </a:bodyPr>
          <a:lstStyle/>
          <a:p>
            <a:pPr algn="ctr">
              <a:lnSpc>
                <a:spcPct val="120000"/>
              </a:lnSpc>
            </a:pPr>
            <a:r>
              <a:rPr lang="zh-CN" altLang="en-US" sz="3200" b="1" dirty="0" smtClean="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rPr>
              <a:t>病毒性肝炎</a:t>
            </a:r>
            <a:endParaRPr lang="en-US" altLang="zh-CN" sz="3200" b="1" dirty="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矩形 10"/>
          <p:cNvSpPr/>
          <p:nvPr/>
        </p:nvSpPr>
        <p:spPr>
          <a:xfrm>
            <a:off x="588112" y="1501880"/>
            <a:ext cx="1521444" cy="862086"/>
          </a:xfrm>
          <a:prstGeom prst="rect">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400" dirty="0" smtClean="0">
                <a:latin typeface="微软雅黑" pitchFamily="34" charset="-122"/>
                <a:ea typeface="微软雅黑" pitchFamily="34" charset="-122"/>
              </a:rPr>
              <a:t>预防</a:t>
            </a:r>
            <a:endParaRPr lang="zh-CN" altLang="en-US" sz="2400" dirty="0">
              <a:latin typeface="微软雅黑" pitchFamily="34" charset="-122"/>
              <a:ea typeface="微软雅黑" pitchFamily="34" charset="-122"/>
            </a:endParaRPr>
          </a:p>
        </p:txBody>
      </p:sp>
      <p:sp>
        <p:nvSpPr>
          <p:cNvPr id="12" name="TextBox 12"/>
          <p:cNvSpPr txBox="1"/>
          <p:nvPr/>
        </p:nvSpPr>
        <p:spPr>
          <a:xfrm>
            <a:off x="552869" y="2632494"/>
            <a:ext cx="8668400" cy="4056495"/>
          </a:xfrm>
          <a:prstGeom prst="rect">
            <a:avLst/>
          </a:prstGeom>
          <a:ln w="28575">
            <a:solidFill>
              <a:schemeClr val="tx2">
                <a:lumMod val="60000"/>
                <a:lumOff val="40000"/>
              </a:schemeClr>
            </a:solidFill>
            <a:prstDash val="sysDot"/>
          </a:ln>
        </p:spPr>
        <p:style>
          <a:lnRef idx="2">
            <a:schemeClr val="accent2"/>
          </a:lnRef>
          <a:fillRef idx="1">
            <a:schemeClr val="lt1"/>
          </a:fillRef>
          <a:effectRef idx="0">
            <a:schemeClr val="accent2"/>
          </a:effectRef>
          <a:fontRef idx="minor">
            <a:schemeClr val="dk1"/>
          </a:fontRef>
        </p:style>
        <p:txBody>
          <a:bodyPr wrap="square" rtlCol="0">
            <a:spAutoFit/>
          </a:bodyPr>
          <a:lstStyle/>
          <a:p>
            <a:pPr lvl="0">
              <a:lnSpc>
                <a:spcPct val="115000"/>
              </a:lnSpc>
            </a:pPr>
            <a:r>
              <a:rPr lang="zh-CN" altLang="en-US" sz="2800" dirty="0">
                <a:solidFill>
                  <a:schemeClr val="tx1"/>
                </a:solidFill>
                <a:latin typeface="宋体" panose="02010600030101010101" pitchFamily="2" charset="-122"/>
              </a:rPr>
              <a:t>控制传染源：认真隔离肝炎患者。</a:t>
            </a:r>
            <a:br>
              <a:rPr lang="zh-CN" altLang="en-US" sz="2800" dirty="0">
                <a:solidFill>
                  <a:schemeClr val="tx1"/>
                </a:solidFill>
                <a:latin typeface="宋体" panose="02010600030101010101" pitchFamily="2" charset="-122"/>
              </a:rPr>
            </a:br>
            <a:r>
              <a:rPr lang="zh-CN" altLang="en-US" sz="2800" dirty="0">
                <a:solidFill>
                  <a:schemeClr val="tx1"/>
                </a:solidFill>
                <a:latin typeface="宋体" panose="02010600030101010101" pitchFamily="2" charset="-122"/>
              </a:rPr>
              <a:t>★切断传播途径：</a:t>
            </a:r>
            <a:endParaRPr lang="en-US" altLang="zh-CN" sz="2800" dirty="0">
              <a:solidFill>
                <a:schemeClr val="tx1"/>
              </a:solidFill>
              <a:latin typeface="宋体" panose="02010600030101010101" pitchFamily="2" charset="-122"/>
            </a:endParaRPr>
          </a:p>
          <a:p>
            <a:pPr lvl="0">
              <a:lnSpc>
                <a:spcPct val="115000"/>
              </a:lnSpc>
            </a:pPr>
            <a:r>
              <a:rPr lang="zh-CN" altLang="en-US" sz="2800" dirty="0">
                <a:solidFill>
                  <a:schemeClr val="tx1"/>
                </a:solidFill>
                <a:latin typeface="宋体" panose="02010600030101010101" pitchFamily="2" charset="-122"/>
              </a:rPr>
              <a:t>   甲肝等注意饮食卫生，提倡分餐制；</a:t>
            </a:r>
            <a:endParaRPr lang="en-US" altLang="zh-CN" sz="2800" dirty="0">
              <a:solidFill>
                <a:schemeClr val="tx1"/>
              </a:solidFill>
              <a:latin typeface="宋体" panose="02010600030101010101" pitchFamily="2" charset="-122"/>
            </a:endParaRPr>
          </a:p>
          <a:p>
            <a:pPr lvl="0">
              <a:lnSpc>
                <a:spcPct val="115000"/>
              </a:lnSpc>
            </a:pPr>
            <a:r>
              <a:rPr lang="zh-CN" altLang="en-US" sz="2800" dirty="0">
                <a:solidFill>
                  <a:schemeClr val="tx1"/>
                </a:solidFill>
                <a:latin typeface="宋体" panose="02010600030101010101" pitchFamily="2" charset="-122"/>
              </a:rPr>
              <a:t>   乙肝等减少不必要的注射和输血，</a:t>
            </a:r>
            <a:endParaRPr lang="en-US" altLang="zh-CN" sz="2800" dirty="0">
              <a:solidFill>
                <a:schemeClr val="tx1"/>
              </a:solidFill>
              <a:latin typeface="宋体" panose="02010600030101010101" pitchFamily="2" charset="-122"/>
            </a:endParaRPr>
          </a:p>
          <a:p>
            <a:pPr lvl="0">
              <a:lnSpc>
                <a:spcPct val="115000"/>
              </a:lnSpc>
            </a:pPr>
            <a:r>
              <a:rPr lang="zh-CN" altLang="en-US" sz="2800" dirty="0">
                <a:solidFill>
                  <a:schemeClr val="tx1"/>
                </a:solidFill>
                <a:latin typeface="宋体" panose="02010600030101010101" pitchFamily="2" charset="-122"/>
              </a:rPr>
              <a:t>使用一次性注射用品。</a:t>
            </a:r>
            <a:br>
              <a:rPr lang="zh-CN" altLang="en-US" sz="2800" dirty="0">
                <a:solidFill>
                  <a:schemeClr val="tx1"/>
                </a:solidFill>
                <a:latin typeface="宋体" panose="02010600030101010101" pitchFamily="2" charset="-122"/>
              </a:rPr>
            </a:br>
            <a:r>
              <a:rPr lang="zh-CN" altLang="en-US" sz="2800" dirty="0">
                <a:solidFill>
                  <a:schemeClr val="tx1"/>
                </a:solidFill>
                <a:latin typeface="宋体" panose="02010600030101010101" pitchFamily="2" charset="-122"/>
              </a:rPr>
              <a:t>★保护易感人群：</a:t>
            </a:r>
            <a:endParaRPr lang="en-US" altLang="zh-CN" sz="2800" dirty="0">
              <a:solidFill>
                <a:schemeClr val="tx1"/>
              </a:solidFill>
              <a:latin typeface="宋体" panose="02010600030101010101" pitchFamily="2" charset="-122"/>
            </a:endParaRPr>
          </a:p>
          <a:p>
            <a:pPr lvl="0">
              <a:lnSpc>
                <a:spcPct val="115000"/>
              </a:lnSpc>
            </a:pPr>
            <a:r>
              <a:rPr lang="zh-CN" altLang="en-US" sz="2800" dirty="0">
                <a:solidFill>
                  <a:schemeClr val="tx1"/>
                </a:solidFill>
                <a:latin typeface="宋体" panose="02010600030101010101" pitchFamily="2" charset="-122"/>
              </a:rPr>
              <a:t>  主动接种疫苗；</a:t>
            </a:r>
            <a:endParaRPr lang="en-US" altLang="zh-CN" sz="2800" dirty="0">
              <a:solidFill>
                <a:schemeClr val="tx1"/>
              </a:solidFill>
              <a:latin typeface="宋体" panose="02010600030101010101" pitchFamily="2" charset="-122"/>
            </a:endParaRPr>
          </a:p>
          <a:p>
            <a:pPr lvl="0">
              <a:lnSpc>
                <a:spcPct val="115000"/>
              </a:lnSpc>
            </a:pPr>
            <a:r>
              <a:rPr lang="zh-CN" altLang="en-US" sz="2800" dirty="0">
                <a:solidFill>
                  <a:schemeClr val="tx1"/>
                </a:solidFill>
                <a:latin typeface="宋体" panose="02010600030101010101" pitchFamily="2" charset="-122"/>
              </a:rPr>
              <a:t>   对近期与肝炎患者密切接触者，注射丙种球蛋白</a:t>
            </a:r>
            <a:endParaRPr kumimoji="1" lang="zh-CN" altLang="en-US" sz="2800" b="1" dirty="0">
              <a:solidFill>
                <a:schemeClr val="tx2"/>
              </a:solidFill>
              <a:latin typeface="华文新魏" panose="02010800040101010101" pitchFamily="2" charset="-122"/>
              <a:ea typeface="华文新魏" panose="02010800040101010101" pitchFamily="2" charset="-122"/>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09846" y="1718804"/>
            <a:ext cx="5528525" cy="3158425"/>
          </a:xfrm>
          <a:prstGeom prst="rect">
            <a:avLst/>
          </a:prstGeom>
        </p:spPr>
      </p:pic>
    </p:spTree>
    <p:extLst>
      <p:ext uri="{BB962C8B-B14F-4D97-AF65-F5344CB8AC3E}">
        <p14:creationId xmlns:p14="http://schemas.microsoft.com/office/powerpoint/2010/main" val="111919254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9">
            <a:extLst>
              <a:ext uri="{FF2B5EF4-FFF2-40B4-BE49-F238E27FC236}">
                <a16:creationId xmlns="" xmlns:a16="http://schemas.microsoft.com/office/drawing/2014/main" id="{8BADC70B-FDF3-3E40-8F8D-8959087615D1}"/>
              </a:ext>
            </a:extLst>
          </p:cNvPr>
          <p:cNvSpPr>
            <a:spLocks noGrp="1"/>
          </p:cNvSpPr>
          <p:nvPr>
            <p:ph type="sldNum" sz="quarter" idx="12"/>
          </p:nvPr>
        </p:nvSpPr>
        <p:spPr>
          <a:xfrm>
            <a:off x="8610044" y="6358219"/>
            <a:ext cx="2742091" cy="364359"/>
          </a:xfrm>
        </p:spPr>
        <p:txBody>
          <a:bodyPr/>
          <a:lstStyle/>
          <a:p>
            <a:fld id="{2F34C2B8-B519-4620-9BF5-835074449E9C}" type="slidenum">
              <a:rPr lang="zh-CN" altLang="en-US" smtClean="0"/>
              <a:pPr/>
              <a:t>72</a:t>
            </a:fld>
            <a:endParaRPr lang="zh-CN" altLang="en-US" dirty="0"/>
          </a:p>
        </p:txBody>
      </p:sp>
      <p:sp>
        <p:nvSpPr>
          <p:cNvPr id="38" name="文本框 92">
            <a:extLst>
              <a:ext uri="{FF2B5EF4-FFF2-40B4-BE49-F238E27FC236}">
                <a16:creationId xmlns="" xmlns:a16="http://schemas.microsoft.com/office/drawing/2014/main" id="{C340928B-AB52-EE4F-9A7D-5399736D4F7E}"/>
              </a:ext>
            </a:extLst>
          </p:cNvPr>
          <p:cNvSpPr txBox="1"/>
          <p:nvPr/>
        </p:nvSpPr>
        <p:spPr>
          <a:xfrm rot="21172913">
            <a:off x="33685" y="106754"/>
            <a:ext cx="2627967"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常见传染病</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5" name="Title 1">
            <a:extLst>
              <a:ext uri="{FF2B5EF4-FFF2-40B4-BE49-F238E27FC236}">
                <a16:creationId xmlns="" xmlns:a16="http://schemas.microsoft.com/office/drawing/2014/main" id="{F0C2730E-A8DE-8E45-87F7-AC087706B0F2}"/>
              </a:ext>
            </a:extLst>
          </p:cNvPr>
          <p:cNvSpPr txBox="1"/>
          <p:nvPr/>
        </p:nvSpPr>
        <p:spPr>
          <a:xfrm>
            <a:off x="2263308" y="711846"/>
            <a:ext cx="7663796" cy="609684"/>
          </a:xfrm>
          <a:prstGeom prst="rect">
            <a:avLst/>
          </a:prstGeom>
        </p:spPr>
        <p:txBody>
          <a:bodyPr wrap="square" anchor="ctr" anchorCtr="0">
            <a:noAutofit/>
          </a:bodyPr>
          <a:lstStyle>
            <a:lvl1pPr algn="l" defTabSz="914400" rtl="0" eaLnBrk="1" latinLnBrk="0" hangingPunct="1">
              <a:lnSpc>
                <a:spcPct val="90000"/>
              </a:lnSpc>
              <a:spcBef>
                <a:spcPct val="0"/>
              </a:spcBef>
              <a:buNone/>
              <a:defRPr sz="4400" b="0" i="0" kern="1200">
                <a:solidFill>
                  <a:schemeClr val="bg1">
                    <a:lumMod val="50000"/>
                  </a:schemeClr>
                </a:solidFill>
                <a:latin typeface="Neris Thin" panose="00000300000000000000" pitchFamily="50" charset="0"/>
                <a:ea typeface="Gulim" pitchFamily="34" charset="-127"/>
                <a:cs typeface="+mj-cs"/>
              </a:defRPr>
            </a:lvl1pPr>
          </a:lstStyle>
          <a:p>
            <a:pPr algn="ctr">
              <a:lnSpc>
                <a:spcPct val="150000"/>
              </a:lnSpc>
            </a:pPr>
            <a:r>
              <a:rPr lang="zh-CN" altLang="en-US" sz="3200" b="1" dirty="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rPr>
              <a:t>艾滋病</a:t>
            </a:r>
          </a:p>
        </p:txBody>
      </p:sp>
      <p:sp>
        <p:nvSpPr>
          <p:cNvPr id="2" name="矩形 1"/>
          <p:cNvSpPr/>
          <p:nvPr/>
        </p:nvSpPr>
        <p:spPr>
          <a:xfrm>
            <a:off x="4871070" y="1917626"/>
            <a:ext cx="6092825" cy="4154984"/>
          </a:xfrm>
          <a:prstGeom prst="rect">
            <a:avLst/>
          </a:prstGeom>
        </p:spPr>
        <p:txBody>
          <a:bodyPr>
            <a:spAutoFit/>
          </a:bodyPr>
          <a:lstStyle/>
          <a:p>
            <a:pPr marL="0" indent="0">
              <a:buFontTx/>
              <a:buNone/>
            </a:pPr>
            <a:r>
              <a:rPr lang="zh-CN" altLang="zh-CN" sz="2400" b="1" dirty="0"/>
              <a:t>医学全称是</a:t>
            </a:r>
            <a:r>
              <a:rPr lang="en-US" altLang="zh-CN" sz="2400" b="1" dirty="0"/>
              <a:t>“</a:t>
            </a:r>
            <a:r>
              <a:rPr lang="zh-CN" altLang="zh-CN" sz="2400" b="1" dirty="0"/>
              <a:t>获得性免疫缺陷综合症</a:t>
            </a:r>
            <a:r>
              <a:rPr lang="en-US" altLang="zh-CN" sz="2400" b="1" dirty="0"/>
              <a:t>”</a:t>
            </a:r>
            <a:r>
              <a:rPr lang="zh-CN" altLang="zh-CN" sz="2400" b="1" dirty="0"/>
              <a:t>（</a:t>
            </a:r>
            <a:r>
              <a:rPr lang="en-US" altLang="zh-CN" sz="2400" b="1" dirty="0"/>
              <a:t>AIDS</a:t>
            </a:r>
            <a:r>
              <a:rPr lang="zh-CN" altLang="en-US" sz="2400" b="1" dirty="0"/>
              <a:t>）</a:t>
            </a:r>
            <a:r>
              <a:rPr lang="zh-CN" altLang="zh-CN" sz="2400" b="1" dirty="0"/>
              <a:t>这个命名表达了三个定义：</a:t>
            </a:r>
            <a:endParaRPr lang="en-US" altLang="zh-CN" sz="2400" b="1" dirty="0"/>
          </a:p>
          <a:p>
            <a:pPr marL="0" indent="0">
              <a:buFontTx/>
              <a:buNone/>
            </a:pPr>
            <a:r>
              <a:rPr lang="zh-CN" altLang="en-US" sz="2400" b="1" dirty="0"/>
              <a:t>  一、</a:t>
            </a:r>
            <a:r>
              <a:rPr lang="zh-CN" altLang="zh-CN" sz="2400" b="1" dirty="0">
                <a:solidFill>
                  <a:srgbClr val="FF0000"/>
                </a:solidFill>
              </a:rPr>
              <a:t>获得性</a:t>
            </a:r>
            <a:r>
              <a:rPr lang="zh-CN" altLang="zh-CN" sz="2400" b="1" dirty="0"/>
              <a:t>：在病因方面是后天获得而不是先天具有的，是由艾滋病病毒（</a:t>
            </a:r>
            <a:r>
              <a:rPr lang="en-US" altLang="zh-CN" sz="2400" b="1" dirty="0"/>
              <a:t>HIV</a:t>
            </a:r>
            <a:r>
              <a:rPr lang="zh-CN" altLang="zh-CN" sz="2400" b="1" dirty="0"/>
              <a:t>）引起的传染病</a:t>
            </a:r>
            <a:r>
              <a:rPr lang="zh-CN" altLang="en-US" sz="2400" b="1" dirty="0"/>
              <a:t>；</a:t>
            </a:r>
            <a:r>
              <a:rPr lang="en-US" altLang="zh-CN" sz="2400" b="1" dirty="0"/>
              <a:t/>
            </a:r>
            <a:br>
              <a:rPr lang="en-US" altLang="zh-CN" sz="2400" b="1" dirty="0"/>
            </a:br>
            <a:r>
              <a:rPr lang="zh-CN" altLang="en-US" sz="2400" b="1" dirty="0"/>
              <a:t>  二、</a:t>
            </a:r>
            <a:r>
              <a:rPr lang="zh-CN" altLang="zh-CN" sz="2400" b="1" dirty="0">
                <a:solidFill>
                  <a:srgbClr val="FF0000"/>
                </a:solidFill>
              </a:rPr>
              <a:t>免疫缺陷</a:t>
            </a:r>
            <a:r>
              <a:rPr lang="zh-CN" altLang="zh-CN" sz="2400" b="1" dirty="0"/>
              <a:t>：主要是病毒造成人体免疫系统的损伤而导致免疫系统的防护功能</a:t>
            </a:r>
            <a:r>
              <a:rPr lang="en-US" altLang="zh-CN" sz="2400" b="1" dirty="0"/>
              <a:t/>
            </a:r>
            <a:br>
              <a:rPr lang="en-US" altLang="zh-CN" sz="2400" b="1" dirty="0"/>
            </a:br>
            <a:r>
              <a:rPr lang="zh-CN" altLang="zh-CN" sz="2400" b="1" dirty="0"/>
              <a:t>减低、丧失；</a:t>
            </a:r>
            <a:r>
              <a:rPr lang="en-US" altLang="zh-CN" sz="2400" b="1" dirty="0"/>
              <a:t/>
            </a:r>
            <a:br>
              <a:rPr lang="en-US" altLang="zh-CN" sz="2400" b="1" dirty="0"/>
            </a:br>
            <a:r>
              <a:rPr lang="en-US" altLang="zh-CN" sz="2400" b="1" dirty="0"/>
              <a:t>  </a:t>
            </a:r>
            <a:r>
              <a:rPr lang="zh-CN" altLang="en-US" sz="2400" b="1" dirty="0"/>
              <a:t>三、</a:t>
            </a:r>
            <a:r>
              <a:rPr lang="zh-CN" altLang="zh-CN" sz="2400" b="1" dirty="0">
                <a:solidFill>
                  <a:srgbClr val="FF0000"/>
                </a:solidFill>
              </a:rPr>
              <a:t>综合症</a:t>
            </a:r>
            <a:r>
              <a:rPr lang="zh-CN" altLang="zh-CN" sz="2400" b="1" dirty="0"/>
              <a:t>：在临床症状方面，由于免疫缺陷导致的多种系统的机会性感染、肿瘤而出现的复杂症候群。</a:t>
            </a:r>
            <a:endParaRPr kumimoji="1" lang="zh-CN" altLang="en-US" sz="2400" b="1"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566" y="2709714"/>
            <a:ext cx="4378476" cy="3143746"/>
          </a:xfrm>
          <a:prstGeom prst="rect">
            <a:avLst/>
          </a:prstGeom>
        </p:spPr>
      </p:pic>
    </p:spTree>
    <p:extLst>
      <p:ext uri="{BB962C8B-B14F-4D97-AF65-F5344CB8AC3E}">
        <p14:creationId xmlns:p14="http://schemas.microsoft.com/office/powerpoint/2010/main" val="2810509423"/>
      </p:ext>
    </p:extLst>
  </p:cSld>
  <p:clrMapOvr>
    <a:masterClrMapping/>
  </p:clrMapOvr>
  <p:transition spd="slow" advTm="4000">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9">
            <a:extLst>
              <a:ext uri="{FF2B5EF4-FFF2-40B4-BE49-F238E27FC236}">
                <a16:creationId xmlns="" xmlns:a16="http://schemas.microsoft.com/office/drawing/2014/main" id="{8BADC70B-FDF3-3E40-8F8D-8959087615D1}"/>
              </a:ext>
            </a:extLst>
          </p:cNvPr>
          <p:cNvSpPr>
            <a:spLocks noGrp="1"/>
          </p:cNvSpPr>
          <p:nvPr>
            <p:ph type="sldNum" sz="quarter" idx="12"/>
          </p:nvPr>
        </p:nvSpPr>
        <p:spPr>
          <a:xfrm>
            <a:off x="8610044" y="6358219"/>
            <a:ext cx="2742091" cy="364359"/>
          </a:xfrm>
        </p:spPr>
        <p:txBody>
          <a:bodyPr/>
          <a:lstStyle/>
          <a:p>
            <a:fld id="{2F34C2B8-B519-4620-9BF5-835074449E9C}" type="slidenum">
              <a:rPr lang="zh-CN" altLang="en-US" smtClean="0"/>
              <a:pPr/>
              <a:t>73</a:t>
            </a:fld>
            <a:endParaRPr lang="zh-CN" altLang="en-US" dirty="0"/>
          </a:p>
        </p:txBody>
      </p:sp>
      <p:sp>
        <p:nvSpPr>
          <p:cNvPr id="38" name="文本框 92">
            <a:extLst>
              <a:ext uri="{FF2B5EF4-FFF2-40B4-BE49-F238E27FC236}">
                <a16:creationId xmlns="" xmlns:a16="http://schemas.microsoft.com/office/drawing/2014/main" id="{C340928B-AB52-EE4F-9A7D-5399736D4F7E}"/>
              </a:ext>
            </a:extLst>
          </p:cNvPr>
          <p:cNvSpPr txBox="1"/>
          <p:nvPr/>
        </p:nvSpPr>
        <p:spPr>
          <a:xfrm rot="21172913">
            <a:off x="33685" y="106754"/>
            <a:ext cx="2627967"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常见传染病</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5" name="Title 1">
            <a:extLst>
              <a:ext uri="{FF2B5EF4-FFF2-40B4-BE49-F238E27FC236}">
                <a16:creationId xmlns="" xmlns:a16="http://schemas.microsoft.com/office/drawing/2014/main" id="{F0C2730E-A8DE-8E45-87F7-AC087706B0F2}"/>
              </a:ext>
            </a:extLst>
          </p:cNvPr>
          <p:cNvSpPr txBox="1"/>
          <p:nvPr/>
        </p:nvSpPr>
        <p:spPr>
          <a:xfrm>
            <a:off x="2263308" y="711846"/>
            <a:ext cx="7663796" cy="609684"/>
          </a:xfrm>
          <a:prstGeom prst="rect">
            <a:avLst/>
          </a:prstGeom>
        </p:spPr>
        <p:txBody>
          <a:bodyPr wrap="square" anchor="ctr" anchorCtr="0">
            <a:noAutofit/>
          </a:bodyPr>
          <a:lstStyle>
            <a:lvl1pPr algn="l" defTabSz="914400" rtl="0" eaLnBrk="1" latinLnBrk="0" hangingPunct="1">
              <a:lnSpc>
                <a:spcPct val="90000"/>
              </a:lnSpc>
              <a:spcBef>
                <a:spcPct val="0"/>
              </a:spcBef>
              <a:buNone/>
              <a:defRPr sz="4400" b="0" i="0" kern="1200">
                <a:solidFill>
                  <a:schemeClr val="bg1">
                    <a:lumMod val="50000"/>
                  </a:schemeClr>
                </a:solidFill>
                <a:latin typeface="Neris Thin" panose="00000300000000000000" pitchFamily="50" charset="0"/>
                <a:ea typeface="Gulim" pitchFamily="34" charset="-127"/>
                <a:cs typeface="+mj-cs"/>
              </a:defRPr>
            </a:lvl1pPr>
          </a:lstStyle>
          <a:p>
            <a:pPr algn="ctr">
              <a:lnSpc>
                <a:spcPct val="150000"/>
              </a:lnSpc>
            </a:pPr>
            <a:r>
              <a:rPr lang="zh-CN" altLang="en-US" sz="3200" b="1" dirty="0" smtClean="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rPr>
              <a:t>艾滋病病毒（</a:t>
            </a:r>
            <a:r>
              <a:rPr lang="en-US" altLang="zh-CN" sz="3200" b="1" dirty="0" smtClean="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rPr>
              <a:t>HIV</a:t>
            </a:r>
            <a:r>
              <a:rPr lang="zh-CN" altLang="en-US" sz="3200" b="1" dirty="0" smtClean="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rPr>
              <a:t>）</a:t>
            </a:r>
            <a:endParaRPr lang="zh-CN" altLang="en-US" sz="3200" b="1" dirty="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endParaRPr>
          </a:p>
        </p:txBody>
      </p:sp>
      <p:sp>
        <p:nvSpPr>
          <p:cNvPr id="4" name="矩形 3"/>
          <p:cNvSpPr/>
          <p:nvPr/>
        </p:nvSpPr>
        <p:spPr>
          <a:xfrm>
            <a:off x="5275688" y="2931096"/>
            <a:ext cx="6092825" cy="2677656"/>
          </a:xfrm>
          <a:prstGeom prst="rect">
            <a:avLst/>
          </a:prstGeom>
        </p:spPr>
        <p:txBody>
          <a:bodyPr>
            <a:spAutoFit/>
          </a:bodyPr>
          <a:lstStyle/>
          <a:p>
            <a:r>
              <a:rPr lang="zh-CN" altLang="en-US" sz="2800" b="1" dirty="0"/>
              <a:t>医学全名称为“人类免疫缺陷病毒”</a:t>
            </a:r>
            <a:r>
              <a:rPr lang="en-US" altLang="zh-CN" sz="2800" b="1" dirty="0"/>
              <a:t/>
            </a:r>
            <a:br>
              <a:rPr lang="en-US" altLang="zh-CN" sz="2800" b="1" dirty="0"/>
            </a:br>
            <a:r>
              <a:rPr lang="zh-CN" altLang="en-US" sz="2800" b="1" dirty="0"/>
              <a:t>其中</a:t>
            </a:r>
            <a:r>
              <a:rPr lang="en-US" altLang="zh-CN" sz="2800" b="1" dirty="0"/>
              <a:t>H-</a:t>
            </a:r>
            <a:r>
              <a:rPr lang="zh-CN" altLang="en-US" sz="2800" b="1" dirty="0"/>
              <a:t>人类</a:t>
            </a:r>
            <a:r>
              <a:rPr lang="en-US" altLang="zh-CN" sz="2800" b="1" dirty="0"/>
              <a:t>(human)</a:t>
            </a:r>
            <a:r>
              <a:rPr lang="zh-CN" altLang="en-US" sz="2800" b="1" dirty="0"/>
              <a:t>，</a:t>
            </a:r>
            <a:r>
              <a:rPr lang="en-US" altLang="zh-CN" sz="2800" b="1" dirty="0"/>
              <a:t>I-</a:t>
            </a:r>
            <a:r>
              <a:rPr lang="zh-CN" altLang="en-US" sz="2800" b="1" dirty="0"/>
              <a:t>免疫</a:t>
            </a:r>
            <a:r>
              <a:rPr lang="en-US" altLang="zh-CN" sz="2800" b="1" dirty="0"/>
              <a:t>(immune)</a:t>
            </a:r>
            <a:r>
              <a:rPr lang="zh-CN" altLang="en-US" sz="2800" b="1" dirty="0"/>
              <a:t>，</a:t>
            </a:r>
            <a:r>
              <a:rPr lang="en-US" altLang="zh-CN" sz="2800" b="1" dirty="0"/>
              <a:t/>
            </a:r>
            <a:br>
              <a:rPr lang="en-US" altLang="zh-CN" sz="2800" b="1" dirty="0"/>
            </a:br>
            <a:r>
              <a:rPr lang="en-US" altLang="zh-CN" sz="2800" b="1" dirty="0"/>
              <a:t>    V-</a:t>
            </a:r>
            <a:r>
              <a:rPr lang="zh-CN" altLang="en-US" sz="2800" b="1" dirty="0"/>
              <a:t>病毒</a:t>
            </a:r>
            <a:r>
              <a:rPr lang="en-US" altLang="zh-CN" sz="2800" b="1" dirty="0"/>
              <a:t>(virus)</a:t>
            </a:r>
            <a:r>
              <a:rPr lang="zh-CN" altLang="en-US" sz="2800" b="1" dirty="0"/>
              <a:t>。</a:t>
            </a:r>
            <a:br>
              <a:rPr lang="zh-CN" altLang="en-US" sz="2800" b="1" dirty="0"/>
            </a:br>
            <a:r>
              <a:rPr lang="zh-CN" altLang="en-US" sz="2800" b="1" dirty="0"/>
              <a:t>这种病毒终生传染，破坏人</a:t>
            </a:r>
            <a:r>
              <a:rPr lang="en-US" altLang="zh-CN" sz="2800" b="1" dirty="0"/>
              <a:t/>
            </a:r>
            <a:br>
              <a:rPr lang="en-US" altLang="zh-CN" sz="2800" b="1" dirty="0"/>
            </a:br>
            <a:r>
              <a:rPr lang="zh-CN" altLang="en-US" sz="2800" b="1" dirty="0"/>
              <a:t>的免疫系统，使人体丧失抵</a:t>
            </a:r>
            <a:r>
              <a:rPr lang="en-US" altLang="zh-CN" sz="2800" b="1" dirty="0"/>
              <a:t/>
            </a:r>
            <a:br>
              <a:rPr lang="en-US" altLang="zh-CN" sz="2800" b="1" dirty="0"/>
            </a:br>
            <a:r>
              <a:rPr lang="zh-CN" altLang="en-US" sz="2800" b="1" dirty="0"/>
              <a:t>抗各种疾病的能力。</a:t>
            </a:r>
          </a:p>
        </p:txBody>
      </p:sp>
      <p:pic>
        <p:nvPicPr>
          <p:cNvPr id="22" name="Picture 3" descr="274798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167378" y="2639775"/>
            <a:ext cx="3398834" cy="3310299"/>
          </a:xfrm>
          <a:prstGeom prst="rect">
            <a:avLst/>
          </a:prstGeom>
          <a:noFill/>
        </p:spPr>
      </p:pic>
    </p:spTree>
    <p:extLst>
      <p:ext uri="{BB962C8B-B14F-4D97-AF65-F5344CB8AC3E}">
        <p14:creationId xmlns:p14="http://schemas.microsoft.com/office/powerpoint/2010/main" val="4052564023"/>
      </p:ext>
    </p:extLst>
  </p:cSld>
  <p:clrMapOvr>
    <a:masterClrMapping/>
  </p:clrMapOvr>
  <p:transition spd="slow" advTm="4000">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9">
            <a:extLst>
              <a:ext uri="{FF2B5EF4-FFF2-40B4-BE49-F238E27FC236}">
                <a16:creationId xmlns="" xmlns:a16="http://schemas.microsoft.com/office/drawing/2014/main" id="{8BADC70B-FDF3-3E40-8F8D-8959087615D1}"/>
              </a:ext>
            </a:extLst>
          </p:cNvPr>
          <p:cNvSpPr>
            <a:spLocks noGrp="1"/>
          </p:cNvSpPr>
          <p:nvPr>
            <p:ph type="sldNum" sz="quarter" idx="12"/>
          </p:nvPr>
        </p:nvSpPr>
        <p:spPr>
          <a:xfrm>
            <a:off x="8610044" y="6358219"/>
            <a:ext cx="2742091" cy="364359"/>
          </a:xfrm>
        </p:spPr>
        <p:txBody>
          <a:bodyPr/>
          <a:lstStyle/>
          <a:p>
            <a:fld id="{2F34C2B8-B519-4620-9BF5-835074449E9C}" type="slidenum">
              <a:rPr lang="zh-CN" altLang="en-US" smtClean="0"/>
              <a:pPr/>
              <a:t>74</a:t>
            </a:fld>
            <a:endParaRPr lang="zh-CN" altLang="en-US" dirty="0"/>
          </a:p>
        </p:txBody>
      </p:sp>
      <p:sp>
        <p:nvSpPr>
          <p:cNvPr id="38" name="文本框 92">
            <a:extLst>
              <a:ext uri="{FF2B5EF4-FFF2-40B4-BE49-F238E27FC236}">
                <a16:creationId xmlns="" xmlns:a16="http://schemas.microsoft.com/office/drawing/2014/main" id="{C340928B-AB52-EE4F-9A7D-5399736D4F7E}"/>
              </a:ext>
            </a:extLst>
          </p:cNvPr>
          <p:cNvSpPr txBox="1"/>
          <p:nvPr/>
        </p:nvSpPr>
        <p:spPr>
          <a:xfrm rot="21172913">
            <a:off x="33685" y="106754"/>
            <a:ext cx="2627967"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常见传染病</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pic>
        <p:nvPicPr>
          <p:cNvPr id="22"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42477" y="817461"/>
            <a:ext cx="7632700" cy="572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8054749"/>
      </p:ext>
    </p:extLst>
  </p:cSld>
  <p:clrMapOvr>
    <a:masterClrMapping/>
  </p:clrMapOvr>
  <p:transition spd="slow" advTm="4000">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9">
            <a:extLst>
              <a:ext uri="{FF2B5EF4-FFF2-40B4-BE49-F238E27FC236}">
                <a16:creationId xmlns="" xmlns:a16="http://schemas.microsoft.com/office/drawing/2014/main" id="{8BADC70B-FDF3-3E40-8F8D-8959087615D1}"/>
              </a:ext>
            </a:extLst>
          </p:cNvPr>
          <p:cNvSpPr>
            <a:spLocks noGrp="1"/>
          </p:cNvSpPr>
          <p:nvPr>
            <p:ph type="sldNum" sz="quarter" idx="12"/>
          </p:nvPr>
        </p:nvSpPr>
        <p:spPr>
          <a:xfrm>
            <a:off x="8610044" y="6358219"/>
            <a:ext cx="2742091" cy="364359"/>
          </a:xfrm>
        </p:spPr>
        <p:txBody>
          <a:bodyPr/>
          <a:lstStyle/>
          <a:p>
            <a:fld id="{2F34C2B8-B519-4620-9BF5-835074449E9C}" type="slidenum">
              <a:rPr lang="zh-CN" altLang="en-US" smtClean="0"/>
              <a:pPr/>
              <a:t>75</a:t>
            </a:fld>
            <a:endParaRPr lang="zh-CN" altLang="en-US" dirty="0"/>
          </a:p>
        </p:txBody>
      </p:sp>
      <p:sp>
        <p:nvSpPr>
          <p:cNvPr id="38" name="文本框 92">
            <a:extLst>
              <a:ext uri="{FF2B5EF4-FFF2-40B4-BE49-F238E27FC236}">
                <a16:creationId xmlns="" xmlns:a16="http://schemas.microsoft.com/office/drawing/2014/main" id="{C340928B-AB52-EE4F-9A7D-5399736D4F7E}"/>
              </a:ext>
            </a:extLst>
          </p:cNvPr>
          <p:cNvSpPr txBox="1"/>
          <p:nvPr/>
        </p:nvSpPr>
        <p:spPr>
          <a:xfrm rot="21172913">
            <a:off x="33685" y="106754"/>
            <a:ext cx="2627967"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常见传染病</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pic>
        <p:nvPicPr>
          <p:cNvPr id="5" name="图片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6814" y="981522"/>
            <a:ext cx="6999288" cy="524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1544" y="4470164"/>
            <a:ext cx="2232248" cy="2232248"/>
          </a:xfrm>
          <a:prstGeom prst="rect">
            <a:avLst/>
          </a:prstGeom>
        </p:spPr>
      </p:pic>
    </p:spTree>
    <p:extLst>
      <p:ext uri="{BB962C8B-B14F-4D97-AF65-F5344CB8AC3E}">
        <p14:creationId xmlns:p14="http://schemas.microsoft.com/office/powerpoint/2010/main" val="2150224081"/>
      </p:ext>
    </p:extLst>
  </p:cSld>
  <p:clrMapOvr>
    <a:masterClrMapping/>
  </p:clrMapOvr>
  <p:transition spd="slow" advTm="4000">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9">
            <a:extLst>
              <a:ext uri="{FF2B5EF4-FFF2-40B4-BE49-F238E27FC236}">
                <a16:creationId xmlns="" xmlns:a16="http://schemas.microsoft.com/office/drawing/2014/main" id="{8BADC70B-FDF3-3E40-8F8D-8959087615D1}"/>
              </a:ext>
            </a:extLst>
          </p:cNvPr>
          <p:cNvSpPr>
            <a:spLocks noGrp="1"/>
          </p:cNvSpPr>
          <p:nvPr>
            <p:ph type="sldNum" sz="quarter" idx="12"/>
          </p:nvPr>
        </p:nvSpPr>
        <p:spPr>
          <a:xfrm>
            <a:off x="8610044" y="6358219"/>
            <a:ext cx="2742091" cy="364359"/>
          </a:xfrm>
        </p:spPr>
        <p:txBody>
          <a:bodyPr/>
          <a:lstStyle/>
          <a:p>
            <a:fld id="{2F34C2B8-B519-4620-9BF5-835074449E9C}" type="slidenum">
              <a:rPr lang="zh-CN" altLang="en-US" smtClean="0"/>
              <a:pPr/>
              <a:t>76</a:t>
            </a:fld>
            <a:endParaRPr lang="zh-CN" altLang="en-US" dirty="0"/>
          </a:p>
        </p:txBody>
      </p:sp>
      <p:sp>
        <p:nvSpPr>
          <p:cNvPr id="38" name="文本框 92">
            <a:extLst>
              <a:ext uri="{FF2B5EF4-FFF2-40B4-BE49-F238E27FC236}">
                <a16:creationId xmlns="" xmlns:a16="http://schemas.microsoft.com/office/drawing/2014/main" id="{C340928B-AB52-EE4F-9A7D-5399736D4F7E}"/>
              </a:ext>
            </a:extLst>
          </p:cNvPr>
          <p:cNvSpPr txBox="1"/>
          <p:nvPr/>
        </p:nvSpPr>
        <p:spPr>
          <a:xfrm rot="21172913">
            <a:off x="33685" y="106754"/>
            <a:ext cx="2627967"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常见传染病</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5" name="Title 1">
            <a:extLst>
              <a:ext uri="{FF2B5EF4-FFF2-40B4-BE49-F238E27FC236}">
                <a16:creationId xmlns="" xmlns:a16="http://schemas.microsoft.com/office/drawing/2014/main" id="{F0C2730E-A8DE-8E45-87F7-AC087706B0F2}"/>
              </a:ext>
            </a:extLst>
          </p:cNvPr>
          <p:cNvSpPr txBox="1"/>
          <p:nvPr/>
        </p:nvSpPr>
        <p:spPr>
          <a:xfrm>
            <a:off x="2263308" y="711846"/>
            <a:ext cx="7663796" cy="609684"/>
          </a:xfrm>
          <a:prstGeom prst="rect">
            <a:avLst/>
          </a:prstGeom>
        </p:spPr>
        <p:txBody>
          <a:bodyPr wrap="square" anchor="ctr" anchorCtr="0">
            <a:noAutofit/>
          </a:bodyPr>
          <a:lstStyle>
            <a:lvl1pPr algn="l" defTabSz="914400" rtl="0" eaLnBrk="1" latinLnBrk="0" hangingPunct="1">
              <a:lnSpc>
                <a:spcPct val="90000"/>
              </a:lnSpc>
              <a:spcBef>
                <a:spcPct val="0"/>
              </a:spcBef>
              <a:buNone/>
              <a:defRPr sz="4400" b="0" i="0" kern="1200">
                <a:solidFill>
                  <a:schemeClr val="bg1">
                    <a:lumMod val="50000"/>
                  </a:schemeClr>
                </a:solidFill>
                <a:latin typeface="Neris Thin" panose="00000300000000000000" pitchFamily="50" charset="0"/>
                <a:ea typeface="Gulim" pitchFamily="34" charset="-127"/>
                <a:cs typeface="+mj-cs"/>
              </a:defRPr>
            </a:lvl1pPr>
          </a:lstStyle>
          <a:p>
            <a:pPr algn="ctr">
              <a:lnSpc>
                <a:spcPct val="150000"/>
              </a:lnSpc>
            </a:pPr>
            <a:r>
              <a:rPr lang="zh-CN" altLang="en-US" sz="3200" b="1" dirty="0" smtClean="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rPr>
              <a:t>艾滋病传播途径</a:t>
            </a:r>
            <a:endParaRPr lang="zh-CN" altLang="en-US" sz="3200" b="1" dirty="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630692813"/>
              </p:ext>
            </p:extLst>
          </p:nvPr>
        </p:nvGraphicFramePr>
        <p:xfrm>
          <a:off x="4078982" y="1773610"/>
          <a:ext cx="7401945" cy="4354584"/>
        </p:xfrm>
        <a:graphic>
          <a:graphicData uri="http://schemas.openxmlformats.org/drawingml/2006/table">
            <a:tbl>
              <a:tblPr/>
              <a:tblGrid>
                <a:gridCol w="1782936"/>
                <a:gridCol w="5619009"/>
              </a:tblGrid>
              <a:tr h="1524338">
                <a:tc>
                  <a:txBody>
                    <a:bodyPr/>
                    <a:lstStyle>
                      <a:lvl1pPr>
                        <a:spcBef>
                          <a:spcPct val="20000"/>
                        </a:spcBef>
                        <a:defRPr sz="2400">
                          <a:solidFill>
                            <a:schemeClr val="tx1"/>
                          </a:solidFill>
                          <a:latin typeface="宋体" panose="02010600030101010101" pitchFamily="2" charset="-122"/>
                          <a:ea typeface="宋体" panose="02010600030101010101" pitchFamily="2" charset="-122"/>
                        </a:defRPr>
                      </a:lvl1pPr>
                      <a:lvl2pPr marL="742950" indent="-285750">
                        <a:spcBef>
                          <a:spcPct val="20000"/>
                        </a:spcBef>
                        <a:defRPr sz="2000">
                          <a:solidFill>
                            <a:schemeClr val="tx1"/>
                          </a:solidFill>
                          <a:latin typeface="宋体" panose="02010600030101010101" pitchFamily="2" charset="-122"/>
                          <a:ea typeface="宋体" panose="02010600030101010101" pitchFamily="2" charset="-122"/>
                        </a:defRPr>
                      </a:lvl2pPr>
                      <a:lvl3pPr marL="1143000" indent="-228600">
                        <a:spcBef>
                          <a:spcPct val="20000"/>
                        </a:spcBef>
                        <a:defRPr>
                          <a:solidFill>
                            <a:schemeClr val="tx1"/>
                          </a:solidFill>
                          <a:latin typeface="宋体" panose="02010600030101010101" pitchFamily="2" charset="-122"/>
                          <a:ea typeface="宋体" panose="02010600030101010101" pitchFamily="2" charset="-122"/>
                        </a:defRPr>
                      </a:lvl3pPr>
                      <a:lvl4pPr marL="1600200" indent="-228600">
                        <a:spcBef>
                          <a:spcPct val="20000"/>
                        </a:spcBef>
                        <a:defRPr sz="1600">
                          <a:solidFill>
                            <a:schemeClr val="tx1"/>
                          </a:solidFill>
                          <a:latin typeface="宋体" panose="02010600030101010101" pitchFamily="2" charset="-122"/>
                          <a:ea typeface="宋体" panose="02010600030101010101" pitchFamily="2" charset="-122"/>
                        </a:defRPr>
                      </a:lvl4pPr>
                      <a:lvl5pPr marL="2057400" indent="-228600">
                        <a:spcBef>
                          <a:spcPct val="20000"/>
                        </a:spcBef>
                        <a:defRPr sz="1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性接触传播</a:t>
                      </a:r>
                    </a:p>
                  </a:txBody>
                  <a:tcPr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00000"/>
                    </a:solidFill>
                  </a:tcPr>
                </a:tc>
                <a:tc>
                  <a:txBody>
                    <a:bodyPr/>
                    <a:lstStyle>
                      <a:lvl1pPr>
                        <a:spcBef>
                          <a:spcPct val="20000"/>
                        </a:spcBef>
                        <a:defRPr sz="2400">
                          <a:solidFill>
                            <a:schemeClr val="tx1"/>
                          </a:solidFill>
                          <a:latin typeface="宋体" panose="02010600030101010101" pitchFamily="2" charset="-122"/>
                          <a:ea typeface="宋体" panose="02010600030101010101" pitchFamily="2" charset="-122"/>
                        </a:defRPr>
                      </a:lvl1pPr>
                      <a:lvl2pPr marL="742950" indent="-285750">
                        <a:spcBef>
                          <a:spcPct val="20000"/>
                        </a:spcBef>
                        <a:defRPr sz="2000">
                          <a:solidFill>
                            <a:schemeClr val="tx1"/>
                          </a:solidFill>
                          <a:latin typeface="宋体" panose="02010600030101010101" pitchFamily="2" charset="-122"/>
                          <a:ea typeface="宋体" panose="02010600030101010101" pitchFamily="2" charset="-122"/>
                        </a:defRPr>
                      </a:lvl2pPr>
                      <a:lvl3pPr marL="1143000" indent="-228600">
                        <a:spcBef>
                          <a:spcPct val="20000"/>
                        </a:spcBef>
                        <a:defRPr>
                          <a:solidFill>
                            <a:schemeClr val="tx1"/>
                          </a:solidFill>
                          <a:latin typeface="宋体" panose="02010600030101010101" pitchFamily="2" charset="-122"/>
                          <a:ea typeface="宋体" panose="02010600030101010101" pitchFamily="2" charset="-122"/>
                        </a:defRPr>
                      </a:lvl3pPr>
                      <a:lvl4pPr marL="1600200" indent="-228600">
                        <a:spcBef>
                          <a:spcPct val="20000"/>
                        </a:spcBef>
                        <a:defRPr sz="1600">
                          <a:solidFill>
                            <a:schemeClr val="tx1"/>
                          </a:solidFill>
                          <a:latin typeface="宋体" panose="02010600030101010101" pitchFamily="2" charset="-122"/>
                          <a:ea typeface="宋体" panose="02010600030101010101" pitchFamily="2" charset="-122"/>
                        </a:defRPr>
                      </a:lvl4pPr>
                      <a:lvl5pPr marL="2057400" indent="-228600">
                        <a:spcBef>
                          <a:spcPct val="20000"/>
                        </a:spcBef>
                        <a:defRPr sz="1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性传播是艾滋病的主要传播途径，</a:t>
                      </a:r>
                      <a:r>
                        <a:rPr kumimoji="0" lang="en-US" altLang="zh-CN" sz="24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
                      </a:r>
                      <a:br>
                        <a:rPr kumimoji="0" lang="en-US" altLang="zh-CN" sz="24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br>
                      <a:r>
                        <a:rPr kumimoji="0" lang="en-US" altLang="zh-CN" sz="24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70</a:t>
                      </a:r>
                      <a:r>
                        <a:rPr kumimoji="0" lang="zh-CN" altLang="en-US" sz="24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a:t>
                      </a:r>
                      <a:r>
                        <a:rPr kumimoji="0" lang="en-US" altLang="zh-CN" sz="24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80</a:t>
                      </a:r>
                      <a:r>
                        <a:rPr kumimoji="0" lang="zh-CN" altLang="en-US" sz="24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％感染者是通过性接触感</a:t>
                      </a:r>
                      <a:r>
                        <a:rPr kumimoji="0" lang="en-US" altLang="zh-CN" sz="24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
                      </a:r>
                      <a:br>
                        <a:rPr kumimoji="0" lang="en-US" altLang="zh-CN" sz="24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br>
                      <a:r>
                        <a:rPr kumimoji="0" lang="zh-CN" altLang="en-US" sz="24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染上</a:t>
                      </a:r>
                      <a:r>
                        <a:rPr kumimoji="0" lang="en-US" altLang="zh-CN" sz="24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HIV</a:t>
                      </a:r>
                      <a:r>
                        <a:rPr kumimoji="0" lang="zh-CN" altLang="en-US" sz="24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，其中，男男同性传播占</a:t>
                      </a:r>
                      <a:r>
                        <a:rPr kumimoji="0" lang="en-US" altLang="zh-CN" sz="24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
                      </a:r>
                      <a:br>
                        <a:rPr kumimoji="0" lang="en-US" altLang="zh-CN" sz="24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br>
                      <a:r>
                        <a:rPr kumimoji="0" lang="en-US" altLang="zh-CN" sz="24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63</a:t>
                      </a:r>
                      <a:r>
                        <a:rPr kumimoji="0" lang="zh-CN" altLang="en-US" sz="24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a:t>
                      </a:r>
                    </a:p>
                  </a:txBody>
                  <a:tcPr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C00000"/>
                    </a:solidFill>
                  </a:tcPr>
                </a:tc>
              </a:tr>
              <a:tr h="1435152">
                <a:tc>
                  <a:txBody>
                    <a:bodyPr/>
                    <a:lstStyle>
                      <a:lvl1pPr>
                        <a:spcBef>
                          <a:spcPct val="20000"/>
                        </a:spcBef>
                        <a:defRPr sz="2400">
                          <a:solidFill>
                            <a:schemeClr val="tx1"/>
                          </a:solidFill>
                          <a:latin typeface="宋体" panose="02010600030101010101" pitchFamily="2" charset="-122"/>
                          <a:ea typeface="宋体" panose="02010600030101010101" pitchFamily="2" charset="-122"/>
                        </a:defRPr>
                      </a:lvl1pPr>
                      <a:lvl2pPr marL="742950" indent="-285750">
                        <a:spcBef>
                          <a:spcPct val="20000"/>
                        </a:spcBef>
                        <a:defRPr sz="2000">
                          <a:solidFill>
                            <a:schemeClr val="tx1"/>
                          </a:solidFill>
                          <a:latin typeface="宋体" panose="02010600030101010101" pitchFamily="2" charset="-122"/>
                          <a:ea typeface="宋体" panose="02010600030101010101" pitchFamily="2" charset="-122"/>
                        </a:defRPr>
                      </a:lvl2pPr>
                      <a:lvl3pPr marL="1143000" indent="-228600">
                        <a:spcBef>
                          <a:spcPct val="20000"/>
                        </a:spcBef>
                        <a:defRPr>
                          <a:solidFill>
                            <a:schemeClr val="tx1"/>
                          </a:solidFill>
                          <a:latin typeface="宋体" panose="02010600030101010101" pitchFamily="2" charset="-122"/>
                          <a:ea typeface="宋体" panose="02010600030101010101" pitchFamily="2" charset="-122"/>
                        </a:defRPr>
                      </a:lvl3pPr>
                      <a:lvl4pPr marL="1600200" indent="-228600">
                        <a:spcBef>
                          <a:spcPct val="20000"/>
                        </a:spcBef>
                        <a:defRPr sz="1600">
                          <a:solidFill>
                            <a:schemeClr val="tx1"/>
                          </a:solidFill>
                          <a:latin typeface="宋体" panose="02010600030101010101" pitchFamily="2" charset="-122"/>
                          <a:ea typeface="宋体" panose="02010600030101010101" pitchFamily="2" charset="-122"/>
                        </a:defRPr>
                      </a:lvl4pPr>
                      <a:lvl5pPr marL="2057400" indent="-228600">
                        <a:spcBef>
                          <a:spcPct val="20000"/>
                        </a:spcBef>
                        <a:defRPr sz="1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血液传播</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dirty="0" smtClean="0">
                        <a:ln>
                          <a:noFill/>
                        </a:ln>
                        <a:solidFill>
                          <a:schemeClr val="accent2"/>
                        </a:solidFill>
                        <a:effectLst/>
                        <a:latin typeface="宋体" panose="02010600030101010101" pitchFamily="2" charset="-122"/>
                        <a:ea typeface="宋体" panose="02010600030101010101" pitchFamily="2" charset="-122"/>
                      </a:endParaRPr>
                    </a:p>
                  </a:txBody>
                  <a:tcPr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60000"/>
                        <a:lumOff val="40000"/>
                      </a:schemeClr>
                    </a:solidFill>
                  </a:tcPr>
                </a:tc>
                <a:tc>
                  <a:txBody>
                    <a:bodyPr/>
                    <a:lstStyle>
                      <a:lvl1pPr>
                        <a:spcBef>
                          <a:spcPct val="20000"/>
                        </a:spcBef>
                        <a:defRPr sz="2400">
                          <a:solidFill>
                            <a:schemeClr val="tx1"/>
                          </a:solidFill>
                          <a:latin typeface="宋体" panose="02010600030101010101" pitchFamily="2" charset="-122"/>
                          <a:ea typeface="宋体" panose="02010600030101010101" pitchFamily="2" charset="-122"/>
                        </a:defRPr>
                      </a:lvl1pPr>
                      <a:lvl2pPr marL="742950" indent="-285750">
                        <a:spcBef>
                          <a:spcPct val="20000"/>
                        </a:spcBef>
                        <a:defRPr sz="2000">
                          <a:solidFill>
                            <a:schemeClr val="tx1"/>
                          </a:solidFill>
                          <a:latin typeface="宋体" panose="02010600030101010101" pitchFamily="2" charset="-122"/>
                          <a:ea typeface="宋体" panose="02010600030101010101" pitchFamily="2" charset="-122"/>
                        </a:defRPr>
                      </a:lvl2pPr>
                      <a:lvl3pPr marL="1143000" indent="-228600">
                        <a:spcBef>
                          <a:spcPct val="20000"/>
                        </a:spcBef>
                        <a:defRPr>
                          <a:solidFill>
                            <a:schemeClr val="tx1"/>
                          </a:solidFill>
                          <a:latin typeface="宋体" panose="02010600030101010101" pitchFamily="2" charset="-122"/>
                          <a:ea typeface="宋体" panose="02010600030101010101" pitchFamily="2" charset="-122"/>
                        </a:defRPr>
                      </a:lvl3pPr>
                      <a:lvl4pPr marL="1600200" indent="-228600">
                        <a:spcBef>
                          <a:spcPct val="20000"/>
                        </a:spcBef>
                        <a:defRPr sz="1600">
                          <a:solidFill>
                            <a:schemeClr val="tx1"/>
                          </a:solidFill>
                          <a:latin typeface="宋体" panose="02010600030101010101" pitchFamily="2" charset="-122"/>
                          <a:ea typeface="宋体" panose="02010600030101010101" pitchFamily="2" charset="-122"/>
                        </a:defRPr>
                      </a:lvl4pPr>
                      <a:lvl5pPr marL="2057400" indent="-228600">
                        <a:spcBef>
                          <a:spcPct val="20000"/>
                        </a:spcBef>
                        <a:defRPr sz="1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输入有</a:t>
                      </a:r>
                      <a:r>
                        <a:rPr kumimoji="0" lang="en-US" altLang="zh-CN" sz="2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HIV</a:t>
                      </a:r>
                      <a:r>
                        <a:rPr kumimoji="0" lang="zh-CN" altLang="en-US" sz="2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的血液或血液制品，接受器官移植，与静脉药瘾者共用注射器或被</a:t>
                      </a:r>
                      <a:r>
                        <a:rPr kumimoji="0" lang="en-US" altLang="zh-CN" sz="2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HIV</a:t>
                      </a:r>
                      <a:r>
                        <a:rPr kumimoji="0" lang="zh-CN" altLang="en-US" sz="2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污染的针头刺伤皮肤</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endParaRPr>
                    </a:p>
                  </a:txBody>
                  <a:tcPr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60000"/>
                        <a:lumOff val="40000"/>
                      </a:schemeClr>
                    </a:solidFill>
                  </a:tcPr>
                </a:tc>
              </a:tr>
              <a:tr h="1337088">
                <a:tc>
                  <a:txBody>
                    <a:bodyPr/>
                    <a:lstStyle>
                      <a:lvl1pPr>
                        <a:spcBef>
                          <a:spcPct val="20000"/>
                        </a:spcBef>
                        <a:defRPr sz="2400">
                          <a:solidFill>
                            <a:schemeClr val="tx1"/>
                          </a:solidFill>
                          <a:latin typeface="宋体" panose="02010600030101010101" pitchFamily="2" charset="-122"/>
                          <a:ea typeface="宋体" panose="02010600030101010101" pitchFamily="2" charset="-122"/>
                        </a:defRPr>
                      </a:lvl1pPr>
                      <a:lvl2pPr marL="742950" indent="-285750">
                        <a:spcBef>
                          <a:spcPct val="20000"/>
                        </a:spcBef>
                        <a:defRPr sz="2000">
                          <a:solidFill>
                            <a:schemeClr val="tx1"/>
                          </a:solidFill>
                          <a:latin typeface="宋体" panose="02010600030101010101" pitchFamily="2" charset="-122"/>
                          <a:ea typeface="宋体" panose="02010600030101010101" pitchFamily="2" charset="-122"/>
                        </a:defRPr>
                      </a:lvl2pPr>
                      <a:lvl3pPr marL="1143000" indent="-228600">
                        <a:spcBef>
                          <a:spcPct val="20000"/>
                        </a:spcBef>
                        <a:defRPr>
                          <a:solidFill>
                            <a:schemeClr val="tx1"/>
                          </a:solidFill>
                          <a:latin typeface="宋体" panose="02010600030101010101" pitchFamily="2" charset="-122"/>
                          <a:ea typeface="宋体" panose="02010600030101010101" pitchFamily="2" charset="-122"/>
                        </a:defRPr>
                      </a:lvl3pPr>
                      <a:lvl4pPr marL="1600200" indent="-228600">
                        <a:spcBef>
                          <a:spcPct val="20000"/>
                        </a:spcBef>
                        <a:defRPr sz="1600">
                          <a:solidFill>
                            <a:schemeClr val="tx1"/>
                          </a:solidFill>
                          <a:latin typeface="宋体" panose="02010600030101010101" pitchFamily="2" charset="-122"/>
                          <a:ea typeface="宋体" panose="02010600030101010101" pitchFamily="2" charset="-122"/>
                        </a:defRPr>
                      </a:lvl4pPr>
                      <a:lvl5pPr marL="2057400" indent="-228600">
                        <a:spcBef>
                          <a:spcPct val="20000"/>
                        </a:spcBef>
                        <a:defRPr sz="1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母婴传播</a:t>
                      </a:r>
                    </a:p>
                  </a:txBody>
                  <a:tcPr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40000"/>
                        <a:lumOff val="60000"/>
                      </a:schemeClr>
                    </a:solidFill>
                  </a:tcPr>
                </a:tc>
                <a:tc>
                  <a:txBody>
                    <a:bodyPr/>
                    <a:lstStyle>
                      <a:lvl1pPr>
                        <a:spcBef>
                          <a:spcPct val="20000"/>
                        </a:spcBef>
                        <a:defRPr sz="2400">
                          <a:solidFill>
                            <a:schemeClr val="tx1"/>
                          </a:solidFill>
                          <a:latin typeface="宋体" panose="02010600030101010101" pitchFamily="2" charset="-122"/>
                          <a:ea typeface="宋体" panose="02010600030101010101" pitchFamily="2" charset="-122"/>
                        </a:defRPr>
                      </a:lvl1pPr>
                      <a:lvl2pPr marL="742950" indent="-285750">
                        <a:spcBef>
                          <a:spcPct val="20000"/>
                        </a:spcBef>
                        <a:defRPr sz="2000">
                          <a:solidFill>
                            <a:schemeClr val="tx1"/>
                          </a:solidFill>
                          <a:latin typeface="宋体" panose="02010600030101010101" pitchFamily="2" charset="-122"/>
                          <a:ea typeface="宋体" panose="02010600030101010101" pitchFamily="2" charset="-122"/>
                        </a:defRPr>
                      </a:lvl2pPr>
                      <a:lvl3pPr marL="1143000" indent="-228600">
                        <a:spcBef>
                          <a:spcPct val="20000"/>
                        </a:spcBef>
                        <a:defRPr>
                          <a:solidFill>
                            <a:schemeClr val="tx1"/>
                          </a:solidFill>
                          <a:latin typeface="宋体" panose="02010600030101010101" pitchFamily="2" charset="-122"/>
                          <a:ea typeface="宋体" panose="02010600030101010101" pitchFamily="2" charset="-122"/>
                        </a:defRPr>
                      </a:lvl3pPr>
                      <a:lvl4pPr marL="1600200" indent="-228600">
                        <a:spcBef>
                          <a:spcPct val="20000"/>
                        </a:spcBef>
                        <a:defRPr sz="1600">
                          <a:solidFill>
                            <a:schemeClr val="tx1"/>
                          </a:solidFill>
                          <a:latin typeface="宋体" panose="02010600030101010101" pitchFamily="2" charset="-122"/>
                          <a:ea typeface="宋体" panose="02010600030101010101" pitchFamily="2" charset="-122"/>
                        </a:defRPr>
                      </a:lvl4pPr>
                      <a:lvl5pPr marL="2057400" indent="-228600">
                        <a:spcBef>
                          <a:spcPct val="20000"/>
                        </a:spcBef>
                        <a:defRPr sz="1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感染</a:t>
                      </a:r>
                      <a:r>
                        <a:rPr kumimoji="0" lang="en-US" altLang="zh-CN" sz="2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HIV</a:t>
                      </a:r>
                      <a:r>
                        <a:rPr kumimoji="0" lang="zh-CN" altLang="en-US" sz="2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的孕妇通过胎盘、经产道分娩或哺乳把</a:t>
                      </a:r>
                      <a:r>
                        <a:rPr kumimoji="0" lang="en-US" altLang="zh-CN" sz="2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HIV</a:t>
                      </a:r>
                      <a:r>
                        <a:rPr kumimoji="0" lang="zh-CN" altLang="en-US" sz="2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传染给婴儿。</a:t>
                      </a:r>
                    </a:p>
                  </a:txBody>
                  <a:tcPr marT="45714" marB="45714"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3">
                        <a:lumMod val="40000"/>
                        <a:lumOff val="60000"/>
                      </a:schemeClr>
                    </a:solidFill>
                  </a:tcPr>
                </a:tc>
              </a:tr>
            </a:tbl>
          </a:graphicData>
        </a:graphic>
      </p:graphicFrame>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566" y="2133650"/>
            <a:ext cx="3595524" cy="2880320"/>
          </a:xfrm>
          <a:prstGeom prst="rect">
            <a:avLst/>
          </a:prstGeom>
        </p:spPr>
      </p:pic>
    </p:spTree>
    <p:extLst>
      <p:ext uri="{BB962C8B-B14F-4D97-AF65-F5344CB8AC3E}">
        <p14:creationId xmlns:p14="http://schemas.microsoft.com/office/powerpoint/2010/main" val="2353652157"/>
      </p:ext>
    </p:extLst>
  </p:cSld>
  <p:clrMapOvr>
    <a:masterClrMapping/>
  </p:clrMapOvr>
  <p:transition spd="slow" advTm="4000">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9">
            <a:extLst>
              <a:ext uri="{FF2B5EF4-FFF2-40B4-BE49-F238E27FC236}">
                <a16:creationId xmlns="" xmlns:a16="http://schemas.microsoft.com/office/drawing/2014/main" id="{8BADC70B-FDF3-3E40-8F8D-8959087615D1}"/>
              </a:ext>
            </a:extLst>
          </p:cNvPr>
          <p:cNvSpPr>
            <a:spLocks noGrp="1"/>
          </p:cNvSpPr>
          <p:nvPr>
            <p:ph type="sldNum" sz="quarter" idx="12"/>
          </p:nvPr>
        </p:nvSpPr>
        <p:spPr>
          <a:xfrm>
            <a:off x="8610044" y="6358219"/>
            <a:ext cx="2742091" cy="364359"/>
          </a:xfrm>
        </p:spPr>
        <p:txBody>
          <a:bodyPr/>
          <a:lstStyle/>
          <a:p>
            <a:fld id="{2F34C2B8-B519-4620-9BF5-835074449E9C}" type="slidenum">
              <a:rPr lang="zh-CN" altLang="en-US" smtClean="0"/>
              <a:pPr/>
              <a:t>77</a:t>
            </a:fld>
            <a:endParaRPr lang="zh-CN" altLang="en-US" dirty="0"/>
          </a:p>
        </p:txBody>
      </p:sp>
      <p:sp>
        <p:nvSpPr>
          <p:cNvPr id="38" name="文本框 92">
            <a:extLst>
              <a:ext uri="{FF2B5EF4-FFF2-40B4-BE49-F238E27FC236}">
                <a16:creationId xmlns="" xmlns:a16="http://schemas.microsoft.com/office/drawing/2014/main" id="{C340928B-AB52-EE4F-9A7D-5399736D4F7E}"/>
              </a:ext>
            </a:extLst>
          </p:cNvPr>
          <p:cNvSpPr txBox="1"/>
          <p:nvPr/>
        </p:nvSpPr>
        <p:spPr>
          <a:xfrm rot="21172913">
            <a:off x="33685" y="106754"/>
            <a:ext cx="2627967"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常见传染病</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5" name="Title 1">
            <a:extLst>
              <a:ext uri="{FF2B5EF4-FFF2-40B4-BE49-F238E27FC236}">
                <a16:creationId xmlns="" xmlns:a16="http://schemas.microsoft.com/office/drawing/2014/main" id="{F0C2730E-A8DE-8E45-87F7-AC087706B0F2}"/>
              </a:ext>
            </a:extLst>
          </p:cNvPr>
          <p:cNvSpPr txBox="1"/>
          <p:nvPr/>
        </p:nvSpPr>
        <p:spPr>
          <a:xfrm>
            <a:off x="2422798" y="913405"/>
            <a:ext cx="7663796" cy="609684"/>
          </a:xfrm>
          <a:prstGeom prst="rect">
            <a:avLst/>
          </a:prstGeom>
        </p:spPr>
        <p:txBody>
          <a:bodyPr wrap="square" anchor="ctr" anchorCtr="0">
            <a:noAutofit/>
          </a:bodyPr>
          <a:lstStyle>
            <a:lvl1pPr algn="l" defTabSz="914400" rtl="0" eaLnBrk="1" latinLnBrk="0" hangingPunct="1">
              <a:lnSpc>
                <a:spcPct val="90000"/>
              </a:lnSpc>
              <a:spcBef>
                <a:spcPct val="0"/>
              </a:spcBef>
              <a:buNone/>
              <a:defRPr sz="4400" b="0" i="0" kern="1200">
                <a:solidFill>
                  <a:schemeClr val="bg1">
                    <a:lumMod val="50000"/>
                  </a:schemeClr>
                </a:solidFill>
                <a:latin typeface="Neris Thin" panose="00000300000000000000" pitchFamily="50" charset="0"/>
                <a:ea typeface="Gulim" pitchFamily="34" charset="-127"/>
                <a:cs typeface="+mj-cs"/>
              </a:defRPr>
            </a:lvl1pPr>
          </a:lstStyle>
          <a:p>
            <a:pPr algn="ctr">
              <a:lnSpc>
                <a:spcPct val="150000"/>
              </a:lnSpc>
            </a:pPr>
            <a:r>
              <a:rPr lang="zh-CN" altLang="en-US" sz="3200" b="1" dirty="0" smtClean="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rPr>
              <a:t>艾滋病</a:t>
            </a:r>
            <a:endParaRPr lang="zh-CN" altLang="en-US" sz="3200" b="1" dirty="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endParaRPr>
          </a:p>
        </p:txBody>
      </p:sp>
      <p:pic>
        <p:nvPicPr>
          <p:cNvPr id="6" name="图片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5463" y="872071"/>
            <a:ext cx="8408358" cy="2903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2"/>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90976" y="3734645"/>
            <a:ext cx="4123716" cy="3005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3"/>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54823" y="3743869"/>
            <a:ext cx="4229413" cy="2987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3681778"/>
      </p:ext>
    </p:extLst>
  </p:cSld>
  <p:clrMapOvr>
    <a:masterClrMapping/>
  </p:clrMapOvr>
  <p:transition spd="slow" advTm="4000">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9">
            <a:extLst>
              <a:ext uri="{FF2B5EF4-FFF2-40B4-BE49-F238E27FC236}">
                <a16:creationId xmlns="" xmlns:a16="http://schemas.microsoft.com/office/drawing/2014/main" id="{8BADC70B-FDF3-3E40-8F8D-8959087615D1}"/>
              </a:ext>
            </a:extLst>
          </p:cNvPr>
          <p:cNvSpPr>
            <a:spLocks noGrp="1"/>
          </p:cNvSpPr>
          <p:nvPr>
            <p:ph type="sldNum" sz="quarter" idx="12"/>
          </p:nvPr>
        </p:nvSpPr>
        <p:spPr>
          <a:xfrm>
            <a:off x="8610044" y="6358219"/>
            <a:ext cx="2742091" cy="364359"/>
          </a:xfrm>
        </p:spPr>
        <p:txBody>
          <a:bodyPr/>
          <a:lstStyle/>
          <a:p>
            <a:fld id="{2F34C2B8-B519-4620-9BF5-835074449E9C}" type="slidenum">
              <a:rPr lang="zh-CN" altLang="en-US" smtClean="0"/>
              <a:pPr/>
              <a:t>78</a:t>
            </a:fld>
            <a:endParaRPr lang="zh-CN" altLang="en-US" dirty="0"/>
          </a:p>
        </p:txBody>
      </p:sp>
      <p:sp>
        <p:nvSpPr>
          <p:cNvPr id="38" name="文本框 92">
            <a:extLst>
              <a:ext uri="{FF2B5EF4-FFF2-40B4-BE49-F238E27FC236}">
                <a16:creationId xmlns="" xmlns:a16="http://schemas.microsoft.com/office/drawing/2014/main" id="{C340928B-AB52-EE4F-9A7D-5399736D4F7E}"/>
              </a:ext>
            </a:extLst>
          </p:cNvPr>
          <p:cNvSpPr txBox="1"/>
          <p:nvPr/>
        </p:nvSpPr>
        <p:spPr>
          <a:xfrm rot="21172913">
            <a:off x="33685" y="106754"/>
            <a:ext cx="2627967"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常见传染病</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5" name="Title 1">
            <a:extLst>
              <a:ext uri="{FF2B5EF4-FFF2-40B4-BE49-F238E27FC236}">
                <a16:creationId xmlns="" xmlns:a16="http://schemas.microsoft.com/office/drawing/2014/main" id="{F0C2730E-A8DE-8E45-87F7-AC087706B0F2}"/>
              </a:ext>
            </a:extLst>
          </p:cNvPr>
          <p:cNvSpPr txBox="1"/>
          <p:nvPr/>
        </p:nvSpPr>
        <p:spPr>
          <a:xfrm>
            <a:off x="2263308" y="711846"/>
            <a:ext cx="7663796" cy="609684"/>
          </a:xfrm>
          <a:prstGeom prst="rect">
            <a:avLst/>
          </a:prstGeom>
        </p:spPr>
        <p:txBody>
          <a:bodyPr wrap="square" anchor="ctr" anchorCtr="0">
            <a:noAutofit/>
          </a:bodyPr>
          <a:lstStyle>
            <a:lvl1pPr algn="l" defTabSz="914400" rtl="0" eaLnBrk="1" latinLnBrk="0" hangingPunct="1">
              <a:lnSpc>
                <a:spcPct val="90000"/>
              </a:lnSpc>
              <a:spcBef>
                <a:spcPct val="0"/>
              </a:spcBef>
              <a:buNone/>
              <a:defRPr sz="4400" b="0" i="0" kern="1200">
                <a:solidFill>
                  <a:schemeClr val="bg1">
                    <a:lumMod val="50000"/>
                  </a:schemeClr>
                </a:solidFill>
                <a:latin typeface="Neris Thin" panose="00000300000000000000" pitchFamily="50" charset="0"/>
                <a:ea typeface="Gulim" pitchFamily="34" charset="-127"/>
                <a:cs typeface="+mj-cs"/>
              </a:defRPr>
            </a:lvl1pPr>
          </a:lstStyle>
          <a:p>
            <a:pPr algn="ctr">
              <a:lnSpc>
                <a:spcPct val="150000"/>
              </a:lnSpc>
            </a:pPr>
            <a:r>
              <a:rPr lang="zh-CN" altLang="en-US" sz="3200" b="1" dirty="0" smtClean="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rPr>
              <a:t>艾滋病</a:t>
            </a:r>
            <a:endParaRPr lang="zh-CN" altLang="en-US" sz="3200" b="1" dirty="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3623346753"/>
              </p:ext>
            </p:extLst>
          </p:nvPr>
        </p:nvGraphicFramePr>
        <p:xfrm>
          <a:off x="170511" y="2255969"/>
          <a:ext cx="5564655" cy="3688433"/>
        </p:xfrm>
        <a:graphic>
          <a:graphicData uri="http://schemas.openxmlformats.org/drawingml/2006/table">
            <a:tbl>
              <a:tblPr/>
              <a:tblGrid>
                <a:gridCol w="903048"/>
                <a:gridCol w="4661607"/>
              </a:tblGrid>
              <a:tr h="1704614">
                <a:tc>
                  <a:txBody>
                    <a:bodyPr/>
                    <a:lstStyle>
                      <a:lvl1pPr>
                        <a:spcBef>
                          <a:spcPct val="20000"/>
                        </a:spcBef>
                        <a:defRPr sz="2400">
                          <a:solidFill>
                            <a:schemeClr val="tx1"/>
                          </a:solidFill>
                          <a:latin typeface="宋体" panose="02010600030101010101" pitchFamily="2" charset="-122"/>
                          <a:ea typeface="宋体" panose="02010600030101010101" pitchFamily="2" charset="-122"/>
                        </a:defRPr>
                      </a:lvl1pPr>
                      <a:lvl2pPr marL="742950" indent="-285750">
                        <a:spcBef>
                          <a:spcPct val="20000"/>
                        </a:spcBef>
                        <a:defRPr sz="2000">
                          <a:solidFill>
                            <a:schemeClr val="tx1"/>
                          </a:solidFill>
                          <a:latin typeface="宋体" panose="02010600030101010101" pitchFamily="2" charset="-122"/>
                          <a:ea typeface="宋体" panose="02010600030101010101" pitchFamily="2" charset="-122"/>
                        </a:defRPr>
                      </a:lvl2pPr>
                      <a:lvl3pPr marL="1143000" indent="-228600">
                        <a:spcBef>
                          <a:spcPct val="20000"/>
                        </a:spcBef>
                        <a:defRPr>
                          <a:solidFill>
                            <a:schemeClr val="tx1"/>
                          </a:solidFill>
                          <a:latin typeface="宋体" panose="02010600030101010101" pitchFamily="2" charset="-122"/>
                          <a:ea typeface="宋体" panose="02010600030101010101" pitchFamily="2" charset="-122"/>
                        </a:defRPr>
                      </a:lvl3pPr>
                      <a:lvl4pPr marL="1600200" indent="-228600">
                        <a:spcBef>
                          <a:spcPct val="20000"/>
                        </a:spcBef>
                        <a:defRPr sz="1600">
                          <a:solidFill>
                            <a:schemeClr val="tx1"/>
                          </a:solidFill>
                          <a:latin typeface="宋体" panose="02010600030101010101" pitchFamily="2" charset="-122"/>
                          <a:ea typeface="宋体" panose="02010600030101010101" pitchFamily="2" charset="-122"/>
                        </a:defRPr>
                      </a:lvl4pPr>
                      <a:lvl5pPr marL="2057400" indent="-228600">
                        <a:spcBef>
                          <a:spcPct val="20000"/>
                        </a:spcBef>
                        <a:defRPr sz="1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1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1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潜伏期</a:t>
                      </a:r>
                    </a:p>
                  </a:txBody>
                  <a:tcPr marL="91447" marR="91447" marT="45737" marB="4573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4">
                        <a:lumMod val="60000"/>
                        <a:lumOff val="40000"/>
                      </a:schemeClr>
                    </a:solidFill>
                  </a:tcPr>
                </a:tc>
                <a:tc>
                  <a:txBody>
                    <a:bodyPr/>
                    <a:lstStyle>
                      <a:lvl1pPr>
                        <a:spcBef>
                          <a:spcPct val="20000"/>
                        </a:spcBef>
                        <a:defRPr sz="2400">
                          <a:solidFill>
                            <a:schemeClr val="tx1"/>
                          </a:solidFill>
                          <a:latin typeface="宋体" panose="02010600030101010101" pitchFamily="2" charset="-122"/>
                          <a:ea typeface="宋体" panose="02010600030101010101" pitchFamily="2" charset="-122"/>
                        </a:defRPr>
                      </a:lvl1pPr>
                      <a:lvl2pPr marL="742950" indent="-285750">
                        <a:spcBef>
                          <a:spcPct val="20000"/>
                        </a:spcBef>
                        <a:defRPr sz="2000">
                          <a:solidFill>
                            <a:schemeClr val="tx1"/>
                          </a:solidFill>
                          <a:latin typeface="宋体" panose="02010600030101010101" pitchFamily="2" charset="-122"/>
                          <a:ea typeface="宋体" panose="02010600030101010101" pitchFamily="2" charset="-122"/>
                        </a:defRPr>
                      </a:lvl2pPr>
                      <a:lvl3pPr marL="1143000" indent="-228600">
                        <a:spcBef>
                          <a:spcPct val="20000"/>
                        </a:spcBef>
                        <a:defRPr>
                          <a:solidFill>
                            <a:schemeClr val="tx1"/>
                          </a:solidFill>
                          <a:latin typeface="宋体" panose="02010600030101010101" pitchFamily="2" charset="-122"/>
                          <a:ea typeface="宋体" panose="02010600030101010101" pitchFamily="2" charset="-122"/>
                        </a:defRPr>
                      </a:lvl3pPr>
                      <a:lvl4pPr marL="1600200" indent="-228600">
                        <a:spcBef>
                          <a:spcPct val="20000"/>
                        </a:spcBef>
                        <a:defRPr sz="1600">
                          <a:solidFill>
                            <a:schemeClr val="tx1"/>
                          </a:solidFill>
                          <a:latin typeface="宋体" panose="02010600030101010101" pitchFamily="2" charset="-122"/>
                          <a:ea typeface="宋体" panose="02010600030101010101" pitchFamily="2" charset="-122"/>
                        </a:defRPr>
                      </a:lvl4pPr>
                      <a:lvl5pPr marL="2057400" indent="-228600">
                        <a:spcBef>
                          <a:spcPct val="20000"/>
                        </a:spcBef>
                        <a:defRPr sz="1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➣约</a:t>
                      </a:r>
                      <a:r>
                        <a:rPr kumimoji="0" lang="en-US" altLang="zh-CN"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2</a:t>
                      </a:r>
                      <a:r>
                        <a:rPr kumimoji="0" lang="zh-CN" altLang="en-US"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周至</a:t>
                      </a:r>
                      <a:r>
                        <a:rPr kumimoji="0" lang="en-US" altLang="zh-CN"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6</a:t>
                      </a:r>
                      <a:r>
                        <a:rPr kumimoji="0" lang="zh-CN" altLang="en-US"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个月</a:t>
                      </a:r>
                      <a:endParaRPr kumimoji="0" lang="en-US" altLang="zh-CN"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a:t>
                      </a:r>
                      <a:r>
                        <a:rPr kumimoji="0" lang="en-US" altLang="zh-CN"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HIV</a:t>
                      </a:r>
                      <a:r>
                        <a:rPr kumimoji="0" lang="zh-CN" altLang="en-US"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进入机体后</a:t>
                      </a:r>
                      <a:r>
                        <a:rPr kumimoji="0" lang="en-US" altLang="zh-CN"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1-20</a:t>
                      </a:r>
                      <a:r>
                        <a:rPr kumimoji="0" lang="zh-CN" altLang="en-US"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年，平均</a:t>
                      </a:r>
                      <a:r>
                        <a:rPr kumimoji="0" lang="en-US" altLang="zh-CN"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2-10</a:t>
                      </a:r>
                      <a:r>
                        <a:rPr kumimoji="0" lang="zh-CN" altLang="en-US"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年发展为艾滋病患者</a:t>
                      </a:r>
                    </a:p>
                  </a:txBody>
                  <a:tcPr marL="91447" marR="91447" marT="45737" marB="4573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4">
                        <a:lumMod val="60000"/>
                        <a:lumOff val="40000"/>
                      </a:schemeClr>
                    </a:solidFill>
                  </a:tcPr>
                </a:tc>
              </a:tr>
              <a:tr h="1983819">
                <a:tc>
                  <a:txBody>
                    <a:bodyPr/>
                    <a:lstStyle>
                      <a:lvl1pPr>
                        <a:spcBef>
                          <a:spcPct val="20000"/>
                        </a:spcBef>
                        <a:defRPr sz="2400">
                          <a:solidFill>
                            <a:schemeClr val="tx1"/>
                          </a:solidFill>
                          <a:latin typeface="宋体" panose="02010600030101010101" pitchFamily="2" charset="-122"/>
                          <a:ea typeface="宋体" panose="02010600030101010101" pitchFamily="2" charset="-122"/>
                        </a:defRPr>
                      </a:lvl1pPr>
                      <a:lvl2pPr marL="742950" indent="-285750">
                        <a:spcBef>
                          <a:spcPct val="20000"/>
                        </a:spcBef>
                        <a:defRPr sz="2000">
                          <a:solidFill>
                            <a:schemeClr val="tx1"/>
                          </a:solidFill>
                          <a:latin typeface="宋体" panose="02010600030101010101" pitchFamily="2" charset="-122"/>
                          <a:ea typeface="宋体" panose="02010600030101010101" pitchFamily="2" charset="-122"/>
                        </a:defRPr>
                      </a:lvl2pPr>
                      <a:lvl3pPr marL="1143000" indent="-228600">
                        <a:spcBef>
                          <a:spcPct val="20000"/>
                        </a:spcBef>
                        <a:defRPr>
                          <a:solidFill>
                            <a:schemeClr val="tx1"/>
                          </a:solidFill>
                          <a:latin typeface="宋体" panose="02010600030101010101" pitchFamily="2" charset="-122"/>
                          <a:ea typeface="宋体" panose="02010600030101010101" pitchFamily="2" charset="-122"/>
                        </a:defRPr>
                      </a:lvl3pPr>
                      <a:lvl4pPr marL="1600200" indent="-228600">
                        <a:spcBef>
                          <a:spcPct val="20000"/>
                        </a:spcBef>
                        <a:defRPr sz="1600">
                          <a:solidFill>
                            <a:schemeClr val="tx1"/>
                          </a:solidFill>
                          <a:latin typeface="宋体" panose="02010600030101010101" pitchFamily="2" charset="-122"/>
                          <a:ea typeface="宋体" panose="02010600030101010101" pitchFamily="2" charset="-122"/>
                        </a:defRPr>
                      </a:lvl4pPr>
                      <a:lvl5pPr marL="2057400" indent="-228600">
                        <a:spcBef>
                          <a:spcPct val="20000"/>
                        </a:spcBef>
                        <a:defRPr sz="1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1800" b="1"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临床</a:t>
                      </a:r>
                      <a:endParaRPr kumimoji="0" lang="en-US" altLang="zh-CN"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分期</a:t>
                      </a:r>
                    </a:p>
                  </a:txBody>
                  <a:tcPr marL="91447" marR="91447" marT="45737" marB="4573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00000"/>
                    </a:solidFill>
                  </a:tcPr>
                </a:tc>
                <a:tc>
                  <a:txBody>
                    <a:bodyPr/>
                    <a:lstStyle>
                      <a:lvl1pPr>
                        <a:spcBef>
                          <a:spcPct val="20000"/>
                        </a:spcBef>
                        <a:defRPr sz="2400">
                          <a:solidFill>
                            <a:schemeClr val="tx1"/>
                          </a:solidFill>
                          <a:latin typeface="宋体" panose="02010600030101010101" pitchFamily="2" charset="-122"/>
                          <a:ea typeface="宋体" panose="02010600030101010101" pitchFamily="2" charset="-122"/>
                        </a:defRPr>
                      </a:lvl1pPr>
                      <a:lvl2pPr marL="742950" indent="-285750">
                        <a:spcBef>
                          <a:spcPct val="20000"/>
                        </a:spcBef>
                        <a:defRPr sz="2000">
                          <a:solidFill>
                            <a:schemeClr val="tx1"/>
                          </a:solidFill>
                          <a:latin typeface="宋体" panose="02010600030101010101" pitchFamily="2" charset="-122"/>
                          <a:ea typeface="宋体" panose="02010600030101010101" pitchFamily="2" charset="-122"/>
                        </a:defRPr>
                      </a:lvl2pPr>
                      <a:lvl3pPr marL="1143000" indent="-228600">
                        <a:spcBef>
                          <a:spcPct val="20000"/>
                        </a:spcBef>
                        <a:defRPr>
                          <a:solidFill>
                            <a:schemeClr val="tx1"/>
                          </a:solidFill>
                          <a:latin typeface="宋体" panose="02010600030101010101" pitchFamily="2" charset="-122"/>
                          <a:ea typeface="宋体" panose="02010600030101010101" pitchFamily="2" charset="-122"/>
                        </a:defRPr>
                      </a:lvl3pPr>
                      <a:lvl4pPr marL="1600200" indent="-228600">
                        <a:spcBef>
                          <a:spcPct val="20000"/>
                        </a:spcBef>
                        <a:defRPr sz="1600">
                          <a:solidFill>
                            <a:schemeClr val="tx1"/>
                          </a:solidFill>
                          <a:latin typeface="宋体" panose="02010600030101010101" pitchFamily="2" charset="-122"/>
                          <a:ea typeface="宋体" panose="02010600030101010101" pitchFamily="2" charset="-122"/>
                        </a:defRPr>
                      </a:lvl4pPr>
                      <a:lvl5pPr marL="2057400" indent="-228600">
                        <a:spcBef>
                          <a:spcPct val="20000"/>
                        </a:spcBef>
                        <a:defRPr sz="1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➣急性感染期（</a:t>
                      </a:r>
                      <a:r>
                        <a:rPr kumimoji="0" lang="en-US" altLang="zh-CN" sz="28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1</a:t>
                      </a:r>
                      <a:r>
                        <a:rPr kumimoji="0" lang="zh-CN" altLang="en-US" sz="28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期）</a:t>
                      </a:r>
                      <a:endParaRPr kumimoji="0" lang="en-US" altLang="zh-CN" sz="28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➣无症状感染期（</a:t>
                      </a:r>
                      <a:r>
                        <a:rPr kumimoji="0" lang="en-US" altLang="zh-CN" sz="28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2</a:t>
                      </a:r>
                      <a:r>
                        <a:rPr kumimoji="0" lang="zh-CN" altLang="en-US" sz="28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期）</a:t>
                      </a: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➣艾滋病期（</a:t>
                      </a:r>
                      <a:r>
                        <a:rPr kumimoji="0" lang="en-US" altLang="zh-CN" sz="28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3</a:t>
                      </a:r>
                      <a:r>
                        <a:rPr kumimoji="0" lang="zh-CN" altLang="en-US" sz="28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期）</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endParaRPr>
                    </a:p>
                  </a:txBody>
                  <a:tcPr marL="91447" marR="91447" marT="45737" marB="4573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00000"/>
                    </a:solidFill>
                  </a:tcPr>
                </a:tc>
              </a:tr>
            </a:tbl>
          </a:graphicData>
        </a:graphic>
      </p:graphicFrame>
      <p:sp>
        <p:nvSpPr>
          <p:cNvPr id="3" name="矩形 2"/>
          <p:cNvSpPr/>
          <p:nvPr/>
        </p:nvSpPr>
        <p:spPr>
          <a:xfrm>
            <a:off x="2494806" y="1502179"/>
            <a:ext cx="1832553" cy="584775"/>
          </a:xfrm>
          <a:prstGeom prst="rect">
            <a:avLst/>
          </a:prstGeom>
        </p:spPr>
        <p:txBody>
          <a:bodyPr wrap="none">
            <a:spAutoFit/>
          </a:bodyPr>
          <a:lstStyle/>
          <a:p>
            <a:r>
              <a:rPr kumimoji="1" lang="zh-CN" altLang="en-US" sz="3200" b="1" dirty="0"/>
              <a:t>临床分期</a:t>
            </a:r>
            <a:endParaRPr lang="zh-CN" altLang="en-US" sz="3200" b="1"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9222" y="1590872"/>
            <a:ext cx="5804707" cy="4353530"/>
          </a:xfrm>
          <a:prstGeom prst="rect">
            <a:avLst/>
          </a:prstGeom>
        </p:spPr>
      </p:pic>
    </p:spTree>
    <p:extLst>
      <p:ext uri="{BB962C8B-B14F-4D97-AF65-F5344CB8AC3E}">
        <p14:creationId xmlns:p14="http://schemas.microsoft.com/office/powerpoint/2010/main" val="2602570897"/>
      </p:ext>
    </p:extLst>
  </p:cSld>
  <p:clrMapOvr>
    <a:masterClrMapping/>
  </p:clrMapOvr>
  <p:transition spd="slow" advTm="4000">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9">
            <a:extLst>
              <a:ext uri="{FF2B5EF4-FFF2-40B4-BE49-F238E27FC236}">
                <a16:creationId xmlns="" xmlns:a16="http://schemas.microsoft.com/office/drawing/2014/main" id="{8BADC70B-FDF3-3E40-8F8D-8959087615D1}"/>
              </a:ext>
            </a:extLst>
          </p:cNvPr>
          <p:cNvSpPr>
            <a:spLocks noGrp="1"/>
          </p:cNvSpPr>
          <p:nvPr>
            <p:ph type="sldNum" sz="quarter" idx="12"/>
          </p:nvPr>
        </p:nvSpPr>
        <p:spPr>
          <a:xfrm>
            <a:off x="8610044" y="6358219"/>
            <a:ext cx="2742091" cy="364359"/>
          </a:xfrm>
        </p:spPr>
        <p:txBody>
          <a:bodyPr/>
          <a:lstStyle/>
          <a:p>
            <a:fld id="{2F34C2B8-B519-4620-9BF5-835074449E9C}" type="slidenum">
              <a:rPr lang="zh-CN" altLang="en-US" smtClean="0"/>
              <a:pPr/>
              <a:t>79</a:t>
            </a:fld>
            <a:endParaRPr lang="zh-CN" altLang="en-US" dirty="0"/>
          </a:p>
        </p:txBody>
      </p:sp>
      <p:sp>
        <p:nvSpPr>
          <p:cNvPr id="38" name="文本框 92">
            <a:extLst>
              <a:ext uri="{FF2B5EF4-FFF2-40B4-BE49-F238E27FC236}">
                <a16:creationId xmlns="" xmlns:a16="http://schemas.microsoft.com/office/drawing/2014/main" id="{C340928B-AB52-EE4F-9A7D-5399736D4F7E}"/>
              </a:ext>
            </a:extLst>
          </p:cNvPr>
          <p:cNvSpPr txBox="1"/>
          <p:nvPr/>
        </p:nvSpPr>
        <p:spPr>
          <a:xfrm rot="21172913">
            <a:off x="33685" y="106754"/>
            <a:ext cx="2627967"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常见传染病</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5" name="Title 1">
            <a:extLst>
              <a:ext uri="{FF2B5EF4-FFF2-40B4-BE49-F238E27FC236}">
                <a16:creationId xmlns="" xmlns:a16="http://schemas.microsoft.com/office/drawing/2014/main" id="{F0C2730E-A8DE-8E45-87F7-AC087706B0F2}"/>
              </a:ext>
            </a:extLst>
          </p:cNvPr>
          <p:cNvSpPr txBox="1"/>
          <p:nvPr/>
        </p:nvSpPr>
        <p:spPr>
          <a:xfrm>
            <a:off x="2263308" y="711846"/>
            <a:ext cx="7663796" cy="609684"/>
          </a:xfrm>
          <a:prstGeom prst="rect">
            <a:avLst/>
          </a:prstGeom>
        </p:spPr>
        <p:txBody>
          <a:bodyPr wrap="square" anchor="ctr" anchorCtr="0">
            <a:noAutofit/>
          </a:bodyPr>
          <a:lstStyle>
            <a:lvl1pPr algn="l" defTabSz="914400" rtl="0" eaLnBrk="1" latinLnBrk="0" hangingPunct="1">
              <a:lnSpc>
                <a:spcPct val="90000"/>
              </a:lnSpc>
              <a:spcBef>
                <a:spcPct val="0"/>
              </a:spcBef>
              <a:buNone/>
              <a:defRPr sz="4400" b="0" i="0" kern="1200">
                <a:solidFill>
                  <a:schemeClr val="bg1">
                    <a:lumMod val="50000"/>
                  </a:schemeClr>
                </a:solidFill>
                <a:latin typeface="Neris Thin" panose="00000300000000000000" pitchFamily="50" charset="0"/>
                <a:ea typeface="Gulim" pitchFamily="34" charset="-127"/>
                <a:cs typeface="+mj-cs"/>
              </a:defRPr>
            </a:lvl1pPr>
          </a:lstStyle>
          <a:p>
            <a:pPr algn="ctr">
              <a:lnSpc>
                <a:spcPct val="150000"/>
              </a:lnSpc>
            </a:pPr>
            <a:r>
              <a:rPr lang="zh-CN" altLang="en-US" sz="3200" b="1" dirty="0" smtClean="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rPr>
              <a:t>艾滋病</a:t>
            </a:r>
            <a:endParaRPr lang="zh-CN" altLang="en-US" sz="3200" b="1" dirty="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endParaRPr>
          </a:p>
        </p:txBody>
      </p:sp>
      <p:graphicFrame>
        <p:nvGraphicFramePr>
          <p:cNvPr id="2" name="表格 1"/>
          <p:cNvGraphicFramePr>
            <a:graphicFrameLocks noGrp="1"/>
          </p:cNvGraphicFramePr>
          <p:nvPr>
            <p:extLst/>
          </p:nvPr>
        </p:nvGraphicFramePr>
        <p:xfrm>
          <a:off x="170511" y="2255969"/>
          <a:ext cx="6481141" cy="3663791"/>
        </p:xfrm>
        <a:graphic>
          <a:graphicData uri="http://schemas.openxmlformats.org/drawingml/2006/table">
            <a:tbl>
              <a:tblPr/>
              <a:tblGrid>
                <a:gridCol w="953110"/>
                <a:gridCol w="5528031"/>
              </a:tblGrid>
              <a:tr h="1693226">
                <a:tc>
                  <a:txBody>
                    <a:bodyPr/>
                    <a:lstStyle>
                      <a:lvl1pPr>
                        <a:spcBef>
                          <a:spcPct val="20000"/>
                        </a:spcBef>
                        <a:defRPr sz="2400">
                          <a:solidFill>
                            <a:schemeClr val="tx1"/>
                          </a:solidFill>
                          <a:latin typeface="宋体" panose="02010600030101010101" pitchFamily="2" charset="-122"/>
                          <a:ea typeface="宋体" panose="02010600030101010101" pitchFamily="2" charset="-122"/>
                        </a:defRPr>
                      </a:lvl1pPr>
                      <a:lvl2pPr marL="742950" indent="-285750">
                        <a:spcBef>
                          <a:spcPct val="20000"/>
                        </a:spcBef>
                        <a:defRPr sz="2000">
                          <a:solidFill>
                            <a:schemeClr val="tx1"/>
                          </a:solidFill>
                          <a:latin typeface="宋体" panose="02010600030101010101" pitchFamily="2" charset="-122"/>
                          <a:ea typeface="宋体" panose="02010600030101010101" pitchFamily="2" charset="-122"/>
                        </a:defRPr>
                      </a:lvl2pPr>
                      <a:lvl3pPr marL="1143000" indent="-228600">
                        <a:spcBef>
                          <a:spcPct val="20000"/>
                        </a:spcBef>
                        <a:defRPr>
                          <a:solidFill>
                            <a:schemeClr val="tx1"/>
                          </a:solidFill>
                          <a:latin typeface="宋体" panose="02010600030101010101" pitchFamily="2" charset="-122"/>
                          <a:ea typeface="宋体" panose="02010600030101010101" pitchFamily="2" charset="-122"/>
                        </a:defRPr>
                      </a:lvl3pPr>
                      <a:lvl4pPr marL="1600200" indent="-228600">
                        <a:spcBef>
                          <a:spcPct val="20000"/>
                        </a:spcBef>
                        <a:defRPr sz="1600">
                          <a:solidFill>
                            <a:schemeClr val="tx1"/>
                          </a:solidFill>
                          <a:latin typeface="宋体" panose="02010600030101010101" pitchFamily="2" charset="-122"/>
                          <a:ea typeface="宋体" panose="02010600030101010101" pitchFamily="2" charset="-122"/>
                        </a:defRPr>
                      </a:lvl4pPr>
                      <a:lvl5pPr marL="2057400" indent="-228600">
                        <a:spcBef>
                          <a:spcPct val="20000"/>
                        </a:spcBef>
                        <a:defRPr sz="1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1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1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潜伏期</a:t>
                      </a:r>
                    </a:p>
                  </a:txBody>
                  <a:tcPr marL="91447" marR="91447" marT="45737" marB="4573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4">
                        <a:lumMod val="60000"/>
                        <a:lumOff val="40000"/>
                      </a:schemeClr>
                    </a:solidFill>
                  </a:tcPr>
                </a:tc>
                <a:tc>
                  <a:txBody>
                    <a:bodyPr/>
                    <a:lstStyle>
                      <a:lvl1pPr>
                        <a:spcBef>
                          <a:spcPct val="20000"/>
                        </a:spcBef>
                        <a:defRPr sz="2400">
                          <a:solidFill>
                            <a:schemeClr val="tx1"/>
                          </a:solidFill>
                          <a:latin typeface="宋体" panose="02010600030101010101" pitchFamily="2" charset="-122"/>
                          <a:ea typeface="宋体" panose="02010600030101010101" pitchFamily="2" charset="-122"/>
                        </a:defRPr>
                      </a:lvl1pPr>
                      <a:lvl2pPr marL="742950" indent="-285750">
                        <a:spcBef>
                          <a:spcPct val="20000"/>
                        </a:spcBef>
                        <a:defRPr sz="2000">
                          <a:solidFill>
                            <a:schemeClr val="tx1"/>
                          </a:solidFill>
                          <a:latin typeface="宋体" panose="02010600030101010101" pitchFamily="2" charset="-122"/>
                          <a:ea typeface="宋体" panose="02010600030101010101" pitchFamily="2" charset="-122"/>
                        </a:defRPr>
                      </a:lvl2pPr>
                      <a:lvl3pPr marL="1143000" indent="-228600">
                        <a:spcBef>
                          <a:spcPct val="20000"/>
                        </a:spcBef>
                        <a:defRPr>
                          <a:solidFill>
                            <a:schemeClr val="tx1"/>
                          </a:solidFill>
                          <a:latin typeface="宋体" panose="02010600030101010101" pitchFamily="2" charset="-122"/>
                          <a:ea typeface="宋体" panose="02010600030101010101" pitchFamily="2" charset="-122"/>
                        </a:defRPr>
                      </a:lvl3pPr>
                      <a:lvl4pPr marL="1600200" indent="-228600">
                        <a:spcBef>
                          <a:spcPct val="20000"/>
                        </a:spcBef>
                        <a:defRPr sz="1600">
                          <a:solidFill>
                            <a:schemeClr val="tx1"/>
                          </a:solidFill>
                          <a:latin typeface="宋体" panose="02010600030101010101" pitchFamily="2" charset="-122"/>
                          <a:ea typeface="宋体" panose="02010600030101010101" pitchFamily="2" charset="-122"/>
                        </a:defRPr>
                      </a:lvl4pPr>
                      <a:lvl5pPr marL="2057400" indent="-228600">
                        <a:spcBef>
                          <a:spcPct val="20000"/>
                        </a:spcBef>
                        <a:defRPr sz="1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➣约</a:t>
                      </a:r>
                      <a:r>
                        <a:rPr kumimoji="0" lang="en-US" altLang="zh-CN"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2</a:t>
                      </a:r>
                      <a:r>
                        <a:rPr kumimoji="0" lang="zh-CN" altLang="en-US"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周至</a:t>
                      </a:r>
                      <a:r>
                        <a:rPr kumimoji="0" lang="en-US" altLang="zh-CN"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6</a:t>
                      </a:r>
                      <a:r>
                        <a:rPr kumimoji="0" lang="zh-CN" altLang="en-US"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个月</a:t>
                      </a:r>
                      <a:endParaRPr kumimoji="0" lang="en-US" altLang="zh-CN"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a:t>
                      </a:r>
                      <a:r>
                        <a:rPr kumimoji="0" lang="en-US" altLang="zh-CN"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HIV</a:t>
                      </a:r>
                      <a:r>
                        <a:rPr kumimoji="0" lang="zh-CN" altLang="en-US"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进入机体后</a:t>
                      </a:r>
                      <a:r>
                        <a:rPr kumimoji="0" lang="en-US" altLang="zh-CN"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1-20</a:t>
                      </a:r>
                      <a:r>
                        <a:rPr kumimoji="0" lang="zh-CN" altLang="en-US"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年，平均</a:t>
                      </a:r>
                      <a:r>
                        <a:rPr kumimoji="0" lang="en-US" altLang="zh-CN"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2-10</a:t>
                      </a:r>
                      <a:r>
                        <a:rPr kumimoji="0" lang="zh-CN" altLang="en-US"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年发展为艾滋病患者</a:t>
                      </a:r>
                    </a:p>
                  </a:txBody>
                  <a:tcPr marL="91447" marR="91447" marT="45737" marB="4573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4">
                        <a:lumMod val="60000"/>
                        <a:lumOff val="40000"/>
                      </a:schemeClr>
                    </a:solidFill>
                  </a:tcPr>
                </a:tc>
              </a:tr>
              <a:tr h="1970565">
                <a:tc>
                  <a:txBody>
                    <a:bodyPr/>
                    <a:lstStyle>
                      <a:lvl1pPr>
                        <a:spcBef>
                          <a:spcPct val="20000"/>
                        </a:spcBef>
                        <a:defRPr sz="2400">
                          <a:solidFill>
                            <a:schemeClr val="tx1"/>
                          </a:solidFill>
                          <a:latin typeface="宋体" panose="02010600030101010101" pitchFamily="2" charset="-122"/>
                          <a:ea typeface="宋体" panose="02010600030101010101" pitchFamily="2" charset="-122"/>
                        </a:defRPr>
                      </a:lvl1pPr>
                      <a:lvl2pPr marL="742950" indent="-285750">
                        <a:spcBef>
                          <a:spcPct val="20000"/>
                        </a:spcBef>
                        <a:defRPr sz="2000">
                          <a:solidFill>
                            <a:schemeClr val="tx1"/>
                          </a:solidFill>
                          <a:latin typeface="宋体" panose="02010600030101010101" pitchFamily="2" charset="-122"/>
                          <a:ea typeface="宋体" panose="02010600030101010101" pitchFamily="2" charset="-122"/>
                        </a:defRPr>
                      </a:lvl2pPr>
                      <a:lvl3pPr marL="1143000" indent="-228600">
                        <a:spcBef>
                          <a:spcPct val="20000"/>
                        </a:spcBef>
                        <a:defRPr>
                          <a:solidFill>
                            <a:schemeClr val="tx1"/>
                          </a:solidFill>
                          <a:latin typeface="宋体" panose="02010600030101010101" pitchFamily="2" charset="-122"/>
                          <a:ea typeface="宋体" panose="02010600030101010101" pitchFamily="2" charset="-122"/>
                        </a:defRPr>
                      </a:lvl3pPr>
                      <a:lvl4pPr marL="1600200" indent="-228600">
                        <a:spcBef>
                          <a:spcPct val="20000"/>
                        </a:spcBef>
                        <a:defRPr sz="1600">
                          <a:solidFill>
                            <a:schemeClr val="tx1"/>
                          </a:solidFill>
                          <a:latin typeface="宋体" panose="02010600030101010101" pitchFamily="2" charset="-122"/>
                          <a:ea typeface="宋体" panose="02010600030101010101" pitchFamily="2" charset="-122"/>
                        </a:defRPr>
                      </a:lvl4pPr>
                      <a:lvl5pPr marL="2057400" indent="-228600">
                        <a:spcBef>
                          <a:spcPct val="20000"/>
                        </a:spcBef>
                        <a:defRPr sz="1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1800" b="1"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临床</a:t>
                      </a:r>
                      <a:endParaRPr kumimoji="0" lang="en-US" altLang="zh-CN"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分期</a:t>
                      </a:r>
                    </a:p>
                  </a:txBody>
                  <a:tcPr marL="91447" marR="91447" marT="45737" marB="4573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00000"/>
                    </a:solidFill>
                  </a:tcPr>
                </a:tc>
                <a:tc>
                  <a:txBody>
                    <a:bodyPr/>
                    <a:lstStyle>
                      <a:lvl1pPr>
                        <a:spcBef>
                          <a:spcPct val="20000"/>
                        </a:spcBef>
                        <a:defRPr sz="2400">
                          <a:solidFill>
                            <a:schemeClr val="tx1"/>
                          </a:solidFill>
                          <a:latin typeface="宋体" panose="02010600030101010101" pitchFamily="2" charset="-122"/>
                          <a:ea typeface="宋体" panose="02010600030101010101" pitchFamily="2" charset="-122"/>
                        </a:defRPr>
                      </a:lvl1pPr>
                      <a:lvl2pPr marL="742950" indent="-285750">
                        <a:spcBef>
                          <a:spcPct val="20000"/>
                        </a:spcBef>
                        <a:defRPr sz="2000">
                          <a:solidFill>
                            <a:schemeClr val="tx1"/>
                          </a:solidFill>
                          <a:latin typeface="宋体" panose="02010600030101010101" pitchFamily="2" charset="-122"/>
                          <a:ea typeface="宋体" panose="02010600030101010101" pitchFamily="2" charset="-122"/>
                        </a:defRPr>
                      </a:lvl2pPr>
                      <a:lvl3pPr marL="1143000" indent="-228600">
                        <a:spcBef>
                          <a:spcPct val="20000"/>
                        </a:spcBef>
                        <a:defRPr>
                          <a:solidFill>
                            <a:schemeClr val="tx1"/>
                          </a:solidFill>
                          <a:latin typeface="宋体" panose="02010600030101010101" pitchFamily="2" charset="-122"/>
                          <a:ea typeface="宋体" panose="02010600030101010101" pitchFamily="2" charset="-122"/>
                        </a:defRPr>
                      </a:lvl3pPr>
                      <a:lvl4pPr marL="1600200" indent="-228600">
                        <a:spcBef>
                          <a:spcPct val="20000"/>
                        </a:spcBef>
                        <a:defRPr sz="1600">
                          <a:solidFill>
                            <a:schemeClr val="tx1"/>
                          </a:solidFill>
                          <a:latin typeface="宋体" panose="02010600030101010101" pitchFamily="2" charset="-122"/>
                          <a:ea typeface="宋体" panose="02010600030101010101" pitchFamily="2" charset="-122"/>
                        </a:defRPr>
                      </a:lvl4pPr>
                      <a:lvl5pPr marL="2057400" indent="-228600">
                        <a:spcBef>
                          <a:spcPct val="20000"/>
                        </a:spcBef>
                        <a:defRPr sz="1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➣急性感染期（</a:t>
                      </a:r>
                      <a:r>
                        <a:rPr kumimoji="0" lang="en-US" altLang="zh-CN" sz="28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1</a:t>
                      </a:r>
                      <a:r>
                        <a:rPr kumimoji="0" lang="zh-CN" altLang="en-US" sz="28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期）</a:t>
                      </a:r>
                      <a:endParaRPr kumimoji="0" lang="en-US" altLang="zh-CN" sz="28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➣无症状感染期（</a:t>
                      </a:r>
                      <a:r>
                        <a:rPr kumimoji="0" lang="en-US" altLang="zh-CN" sz="28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2</a:t>
                      </a:r>
                      <a:r>
                        <a:rPr kumimoji="0" lang="zh-CN" altLang="en-US" sz="28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期）</a:t>
                      </a: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➣艾滋病期（</a:t>
                      </a:r>
                      <a:r>
                        <a:rPr kumimoji="0" lang="en-US" altLang="zh-CN" sz="28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3</a:t>
                      </a:r>
                      <a:r>
                        <a:rPr kumimoji="0" lang="zh-CN" altLang="en-US" sz="28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期）</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endParaRPr>
                    </a:p>
                  </a:txBody>
                  <a:tcPr marL="91447" marR="91447" marT="45737" marB="45737"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00000"/>
                    </a:solidFill>
                  </a:tcPr>
                </a:tc>
              </a:tr>
            </a:tbl>
          </a:graphicData>
        </a:graphic>
      </p:graphicFrame>
      <p:sp>
        <p:nvSpPr>
          <p:cNvPr id="3" name="矩形 2"/>
          <p:cNvSpPr/>
          <p:nvPr/>
        </p:nvSpPr>
        <p:spPr>
          <a:xfrm>
            <a:off x="2494806" y="1502179"/>
            <a:ext cx="1832553" cy="584775"/>
          </a:xfrm>
          <a:prstGeom prst="rect">
            <a:avLst/>
          </a:prstGeom>
        </p:spPr>
        <p:txBody>
          <a:bodyPr wrap="none">
            <a:spAutoFit/>
          </a:bodyPr>
          <a:lstStyle/>
          <a:p>
            <a:r>
              <a:rPr kumimoji="1" lang="zh-CN" altLang="en-US" sz="3200" b="1" dirty="0"/>
              <a:t>临床分期</a:t>
            </a:r>
            <a:endParaRPr lang="zh-CN" altLang="en-US" sz="3200" b="1" dirty="0"/>
          </a:p>
        </p:txBody>
      </p:sp>
      <p:pic>
        <p:nvPicPr>
          <p:cNvPr id="8" name="Picture 3" descr="3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7065513" y="3046945"/>
            <a:ext cx="5019600" cy="3479194"/>
          </a:xfrm>
          <a:prstGeom prst="rect">
            <a:avLst/>
          </a:prstGeom>
          <a:noFill/>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3358" y="0"/>
            <a:ext cx="4399136" cy="3299352"/>
          </a:xfrm>
          <a:prstGeom prst="rect">
            <a:avLst/>
          </a:prstGeom>
        </p:spPr>
      </p:pic>
    </p:spTree>
    <p:extLst>
      <p:ext uri="{BB962C8B-B14F-4D97-AF65-F5344CB8AC3E}">
        <p14:creationId xmlns:p14="http://schemas.microsoft.com/office/powerpoint/2010/main" val="1358728798"/>
      </p:ext>
    </p:extLst>
  </p:cSld>
  <p:clrMapOvr>
    <a:masterClrMapping/>
  </p:clrMapOvr>
  <p:transition spd="slow" advTm="4000">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a:spLocks/>
          </p:cNvSpPr>
          <p:nvPr/>
        </p:nvSpPr>
        <p:spPr>
          <a:xfrm rot="21120000">
            <a:off x="70485" y="165413"/>
            <a:ext cx="2330450" cy="723275"/>
          </a:xfrm>
          <a:prstGeom prst="rect">
            <a:avLst/>
          </a:prstGeom>
          <a:noFill/>
        </p:spPr>
        <p:txBody>
          <a:bodyPr vert="horz" wrap="square" lIns="91440" tIns="45720" rIns="91440" bIns="45720" numCol="1" anchor="t">
            <a:spAutoFit/>
          </a:bodyPr>
          <a:lstStyle/>
          <a:p>
            <a:pPr marL="0" indent="0" algn="l" defTabSz="914400" eaLnBrk="0" fontAlgn="base" latinLnBrk="0">
              <a:lnSpc>
                <a:spcPct val="100000"/>
              </a:lnSpc>
              <a:spcBef>
                <a:spcPts val="0"/>
              </a:spcBef>
              <a:spcAft>
                <a:spcPts val="0"/>
              </a:spcAft>
              <a:buFontTx/>
              <a:buNone/>
            </a:pPr>
            <a:r>
              <a:rPr lang="zh-CN" altLang="en-US" sz="4100" dirty="0" smtClean="0">
                <a:solidFill>
                  <a:srgbClr val="933175"/>
                </a:solidFill>
                <a:latin typeface="华文行楷" charset="0"/>
                <a:ea typeface="华文行楷" charset="0"/>
              </a:rPr>
              <a:t>常见疾病</a:t>
            </a:r>
            <a:endParaRPr lang="ko-KR" altLang="en-US" sz="4100" b="0" strike="noStrike" cap="none" dirty="0">
              <a:solidFill>
                <a:srgbClr val="933175"/>
              </a:solidFill>
              <a:latin typeface="华文行楷" charset="0"/>
              <a:ea typeface="华文行楷" charset="0"/>
            </a:endParaRPr>
          </a:p>
        </p:txBody>
      </p:sp>
      <p:sp>
        <p:nvSpPr>
          <p:cNvPr id="28" name="TextBox 27"/>
          <p:cNvSpPr txBox="1">
            <a:spLocks/>
          </p:cNvSpPr>
          <p:nvPr/>
        </p:nvSpPr>
        <p:spPr>
          <a:xfrm>
            <a:off x="4014469" y="981710"/>
            <a:ext cx="4162425" cy="633187"/>
          </a:xfrm>
          <a:prstGeom prst="rect">
            <a:avLst/>
          </a:prstGeom>
          <a:noFill/>
        </p:spPr>
        <p:txBody>
          <a:bodyPr vert="horz" wrap="square" lIns="91440" tIns="45720" rIns="91440" bIns="45720" numCol="1" anchor="t">
            <a:spAutoFit/>
          </a:bodyPr>
          <a:lstStyle/>
          <a:p>
            <a:pPr marL="0" indent="0" algn="ctr" defTabSz="914400" eaLnBrk="0" fontAlgn="base" latinLnBrk="0">
              <a:lnSpc>
                <a:spcPct val="120000"/>
              </a:lnSpc>
              <a:spcBef>
                <a:spcPts val="0"/>
              </a:spcBef>
              <a:spcAft>
                <a:spcPts val="0"/>
              </a:spcAft>
              <a:buFontTx/>
              <a:buNone/>
            </a:pPr>
            <a:r>
              <a:rPr lang="zh-CN" altLang="en-US" sz="3200" b="1" strike="noStrike" cap="none" dirty="0" smtClean="0">
                <a:gradFill rotWithShape="1">
                  <a:gsLst>
                    <a:gs pos="0">
                      <a:srgbClr val="000082"/>
                    </a:gs>
                    <a:gs pos="30000">
                      <a:srgbClr val="66008F"/>
                    </a:gs>
                    <a:gs pos="64000">
                      <a:srgbClr val="BA0066"/>
                    </a:gs>
                    <a:gs pos="89000">
                      <a:srgbClr val="FF0000"/>
                    </a:gs>
                    <a:gs pos="100000">
                      <a:srgbClr val="FF8200"/>
                    </a:gs>
                  </a:gsLst>
                  <a:lin ang="13500000"/>
                </a:gradFill>
                <a:latin typeface="微软雅黑" charset="0"/>
                <a:ea typeface="微软雅黑" charset="0"/>
              </a:rPr>
              <a:t>头痛</a:t>
            </a:r>
            <a:endParaRPr lang="ko-KR" altLang="en-US" sz="3200" b="1" strike="noStrike" cap="none" dirty="0">
              <a:gradFill rotWithShape="1">
                <a:gsLst>
                  <a:gs pos="0">
                    <a:srgbClr val="000082"/>
                  </a:gs>
                  <a:gs pos="30000">
                    <a:srgbClr val="66008F"/>
                  </a:gs>
                  <a:gs pos="64000">
                    <a:srgbClr val="BA0066"/>
                  </a:gs>
                  <a:gs pos="89000">
                    <a:srgbClr val="FF0000"/>
                  </a:gs>
                  <a:gs pos="100000">
                    <a:srgbClr val="FF8200"/>
                  </a:gs>
                </a:gsLst>
                <a:lin ang="13500000"/>
              </a:gradFill>
              <a:latin typeface="微软雅黑" charset="0"/>
              <a:ea typeface="微软雅黑" charset="0"/>
            </a:endParaRPr>
          </a:p>
        </p:txBody>
      </p:sp>
      <p:sp>
        <p:nvSpPr>
          <p:cNvPr id="6" name="幻灯片编号占位符 5"/>
          <p:cNvSpPr txBox="1">
            <a:spLocks noGrp="1"/>
          </p:cNvSpPr>
          <p:nvPr>
            <p:ph type="sldNum" idx="12"/>
          </p:nvPr>
        </p:nvSpPr>
        <p:spPr>
          <a:xfrm>
            <a:off x="8609965" y="6358255"/>
            <a:ext cx="2743200" cy="365760"/>
          </a:xfrm>
          <a:prstGeom prst="rect">
            <a:avLst/>
          </a:prstGeom>
        </p:spPr>
        <p:txBody>
          <a:bodyPr vert="horz" wrap="square" lIns="86995" tIns="43180" rIns="86995" bIns="43180" numCol="1" anchor="ctr">
            <a:noAutofit/>
          </a:bodyPr>
          <a:lstStyle/>
          <a:p>
            <a:pPr marL="0" indent="0" algn="r" defTabSz="914400" eaLnBrk="0" fontAlgn="base" latinLnBrk="0">
              <a:lnSpc>
                <a:spcPct val="100000"/>
              </a:lnSpc>
              <a:spcBef>
                <a:spcPts val="0"/>
              </a:spcBef>
              <a:spcAft>
                <a:spcPts val="0"/>
              </a:spcAft>
              <a:buFontTx/>
              <a:buNone/>
            </a:pPr>
            <a:fld id="{B9320F77-B9A0-41C5-862A-B4B631284C64}" type="slidenum">
              <a:rPr lang="en-US" altLang="ko-KR" sz="1600" b="0" strike="noStrike" cap="none" dirty="0" smtClean="0">
                <a:solidFill>
                  <a:schemeClr val="tx1">
                    <a:tint val="75000"/>
                  </a:schemeClr>
                </a:solidFill>
                <a:latin typeface="宋体" charset="0"/>
                <a:ea typeface="宋体" charset="0"/>
              </a:rPr>
              <a:pPr marL="0" indent="0" algn="r" defTabSz="914400" eaLnBrk="0" fontAlgn="base" latinLnBrk="0">
                <a:lnSpc>
                  <a:spcPct val="100000"/>
                </a:lnSpc>
                <a:spcBef>
                  <a:spcPts val="0"/>
                </a:spcBef>
                <a:spcAft>
                  <a:spcPts val="0"/>
                </a:spcAft>
                <a:buFontTx/>
                <a:buNone/>
              </a:pPr>
              <a:t>8</a:t>
            </a:fld>
            <a:endParaRPr lang="ko-KR" altLang="en-US" sz="1600" b="0" strike="noStrike" cap="none" dirty="0">
              <a:solidFill>
                <a:schemeClr val="tx1">
                  <a:tint val="75000"/>
                </a:schemeClr>
              </a:solidFill>
              <a:latin typeface="宋体" charset="0"/>
              <a:ea typeface="宋体" charset="0"/>
            </a:endParaRPr>
          </a:p>
        </p:txBody>
      </p:sp>
      <p:sp>
        <p:nvSpPr>
          <p:cNvPr id="29" name="文本框 28"/>
          <p:cNvSpPr txBox="1">
            <a:spLocks/>
          </p:cNvSpPr>
          <p:nvPr/>
        </p:nvSpPr>
        <p:spPr>
          <a:xfrm>
            <a:off x="550590" y="1614897"/>
            <a:ext cx="10297144" cy="4875719"/>
          </a:xfrm>
          <a:prstGeom prst="rect">
            <a:avLst/>
          </a:prstGeom>
          <a:noFill/>
        </p:spPr>
        <p:txBody>
          <a:bodyPr vert="horz" wrap="square" lIns="0" tIns="0" rIns="0" bIns="0" anchor="t">
            <a:noAutofit/>
          </a:bodyPr>
          <a:lstStyle/>
          <a:p>
            <a:pPr marL="0" indent="0" algn="just" defTabSz="508000" fontAlgn="auto">
              <a:lnSpc>
                <a:spcPct val="100000"/>
              </a:lnSpc>
              <a:spcBef>
                <a:spcPts val="0"/>
              </a:spcBef>
              <a:spcAft>
                <a:spcPts val="0"/>
              </a:spcAft>
              <a:buFontTx/>
              <a:buNone/>
            </a:pPr>
            <a:r>
              <a:rPr lang="zh-CN" altLang="en-US" sz="2800" b="1" dirty="0" smtClean="0">
                <a:solidFill>
                  <a:schemeClr val="tx1">
                    <a:lumMod val="85000"/>
                    <a:lumOff val="15000"/>
                  </a:schemeClr>
                </a:solidFill>
                <a:latin typeface="Microsoft YaHei" panose="020B0503020204020204" pitchFamily="34" charset="-122"/>
                <a:ea typeface="楷体" charset="0"/>
              </a:rPr>
              <a:t>根据不同特点区分病因</a:t>
            </a:r>
            <a:endParaRPr lang="en-US" altLang="zh-CN" sz="2800" b="1" dirty="0" smtClean="0">
              <a:solidFill>
                <a:schemeClr val="tx1">
                  <a:lumMod val="85000"/>
                  <a:lumOff val="15000"/>
                </a:schemeClr>
              </a:solidFill>
              <a:latin typeface="Microsoft YaHei" panose="020B0503020204020204" pitchFamily="34" charset="-122"/>
              <a:ea typeface="楷体" charset="0"/>
            </a:endParaRPr>
          </a:p>
          <a:p>
            <a:pPr marL="0" indent="0" algn="just" defTabSz="508000" fontAlgn="auto">
              <a:lnSpc>
                <a:spcPct val="100000"/>
              </a:lnSpc>
              <a:spcBef>
                <a:spcPts val="0"/>
              </a:spcBef>
              <a:spcAft>
                <a:spcPts val="0"/>
              </a:spcAft>
              <a:buFontTx/>
              <a:buNone/>
            </a:pPr>
            <a:r>
              <a:rPr lang="en-US" altLang="ko-KR" sz="2800" b="1" strike="noStrike" cap="none" dirty="0" smtClean="0">
                <a:solidFill>
                  <a:schemeClr val="tx1">
                    <a:lumMod val="85000"/>
                    <a:lumOff val="15000"/>
                  </a:schemeClr>
                </a:solidFill>
                <a:latin typeface="Microsoft YaHei" panose="020B0503020204020204" pitchFamily="34" charset="-122"/>
                <a:ea typeface="楷体" charset="0"/>
              </a:rPr>
              <a:t> </a:t>
            </a:r>
          </a:p>
          <a:p>
            <a:pPr marL="0" indent="0" algn="just" defTabSz="508000" fontAlgn="auto">
              <a:lnSpc>
                <a:spcPct val="100000"/>
              </a:lnSpc>
              <a:spcBef>
                <a:spcPts val="0"/>
              </a:spcBef>
              <a:spcAft>
                <a:spcPts val="0"/>
              </a:spcAft>
              <a:buFontTx/>
              <a:buNone/>
            </a:pPr>
            <a:r>
              <a:rPr lang="zh-CN" altLang="en-US" sz="3200" b="1" dirty="0" smtClean="0">
                <a:solidFill>
                  <a:schemeClr val="tx1">
                    <a:lumMod val="85000"/>
                    <a:lumOff val="15000"/>
                  </a:schemeClr>
                </a:solidFill>
                <a:latin typeface="Microsoft YaHei" panose="020B0503020204020204" pitchFamily="34" charset="-122"/>
                <a:ea typeface="楷体" charset="0"/>
              </a:rPr>
              <a:t>青壮年慢性头痛，常因焦急、情绪紧张而发生，多为</a:t>
            </a:r>
            <a:r>
              <a:rPr lang="zh-CN" altLang="en-US" sz="3200" b="1" dirty="0" smtClean="0">
                <a:solidFill>
                  <a:schemeClr val="bg2">
                    <a:lumMod val="50000"/>
                  </a:schemeClr>
                </a:solidFill>
                <a:effectLst>
                  <a:outerShdw blurRad="38100" dist="38100" dir="2700000" algn="tl">
                    <a:srgbClr val="000000">
                      <a:alpha val="43137"/>
                    </a:srgbClr>
                  </a:outerShdw>
                </a:effectLst>
                <a:latin typeface="Microsoft YaHei" panose="020B0503020204020204" pitchFamily="34" charset="-122"/>
                <a:ea typeface="楷体" charset="0"/>
              </a:rPr>
              <a:t>肌紧张性头痛。</a:t>
            </a:r>
            <a:endParaRPr lang="en-US" altLang="zh-CN" sz="3200" b="1" dirty="0" smtClean="0">
              <a:solidFill>
                <a:schemeClr val="bg2">
                  <a:lumMod val="50000"/>
                </a:schemeClr>
              </a:solidFill>
              <a:effectLst>
                <a:outerShdw blurRad="38100" dist="38100" dir="2700000" algn="tl">
                  <a:srgbClr val="000000">
                    <a:alpha val="43137"/>
                  </a:srgbClr>
                </a:outerShdw>
              </a:effectLst>
              <a:latin typeface="Microsoft YaHei" panose="020B0503020204020204" pitchFamily="34" charset="-122"/>
              <a:ea typeface="楷体" charset="0"/>
            </a:endParaRPr>
          </a:p>
          <a:p>
            <a:pPr marL="0" indent="0" algn="just" defTabSz="508000" fontAlgn="auto">
              <a:lnSpc>
                <a:spcPct val="100000"/>
              </a:lnSpc>
              <a:spcBef>
                <a:spcPts val="0"/>
              </a:spcBef>
              <a:spcAft>
                <a:spcPts val="0"/>
              </a:spcAft>
              <a:buFontTx/>
              <a:buNone/>
            </a:pPr>
            <a:r>
              <a:rPr lang="zh-CN" altLang="en-US" sz="3200" b="1" dirty="0" smtClean="0">
                <a:solidFill>
                  <a:schemeClr val="tx1">
                    <a:lumMod val="85000"/>
                    <a:lumOff val="15000"/>
                  </a:schemeClr>
                </a:solidFill>
                <a:latin typeface="Microsoft YaHei" panose="020B0503020204020204" pitchFamily="34" charset="-122"/>
                <a:ea typeface="楷体" charset="0"/>
              </a:rPr>
              <a:t>长期反复发作的头痛或搏动性头痛，多为</a:t>
            </a:r>
            <a:r>
              <a:rPr lang="zh-CN" altLang="en-US" sz="3200" b="1" dirty="0" smtClean="0">
                <a:solidFill>
                  <a:schemeClr val="bg2">
                    <a:lumMod val="50000"/>
                  </a:schemeClr>
                </a:solidFill>
                <a:effectLst>
                  <a:outerShdw blurRad="38100" dist="38100" dir="2700000" algn="tl">
                    <a:srgbClr val="000000">
                      <a:alpha val="43137"/>
                    </a:srgbClr>
                  </a:outerShdw>
                </a:effectLst>
                <a:latin typeface="Microsoft YaHei" panose="020B0503020204020204" pitchFamily="34" charset="-122"/>
                <a:ea typeface="楷体" charset="0"/>
              </a:rPr>
              <a:t>偏头痛或神经症。</a:t>
            </a:r>
            <a:endParaRPr lang="en-US" altLang="zh-CN" sz="3200" b="1" dirty="0" smtClean="0">
              <a:solidFill>
                <a:schemeClr val="bg2">
                  <a:lumMod val="50000"/>
                </a:schemeClr>
              </a:solidFill>
              <a:effectLst>
                <a:outerShdw blurRad="38100" dist="38100" dir="2700000" algn="tl">
                  <a:srgbClr val="000000">
                    <a:alpha val="43137"/>
                  </a:srgbClr>
                </a:outerShdw>
              </a:effectLst>
              <a:latin typeface="Microsoft YaHei" panose="020B0503020204020204" pitchFamily="34" charset="-122"/>
              <a:ea typeface="楷体" charset="0"/>
            </a:endParaRPr>
          </a:p>
          <a:p>
            <a:pPr algn="just" defTabSz="508000" fontAlgn="auto">
              <a:spcBef>
                <a:spcPts val="0"/>
              </a:spcBef>
              <a:spcAft>
                <a:spcPts val="0"/>
              </a:spcAft>
            </a:pPr>
            <a:r>
              <a:rPr lang="zh-CN" altLang="en-US" sz="3200" b="1" dirty="0" smtClean="0">
                <a:solidFill>
                  <a:schemeClr val="tx1">
                    <a:lumMod val="85000"/>
                    <a:lumOff val="15000"/>
                  </a:schemeClr>
                </a:solidFill>
                <a:latin typeface="Microsoft YaHei" panose="020B0503020204020204" pitchFamily="34" charset="-122"/>
                <a:ea typeface="楷体" charset="0"/>
              </a:rPr>
              <a:t>急性起病并有发热者，多为</a:t>
            </a:r>
            <a:r>
              <a:rPr lang="zh-CN" altLang="en-US" sz="3200" b="1" dirty="0" smtClean="0">
                <a:solidFill>
                  <a:schemeClr val="bg2">
                    <a:lumMod val="50000"/>
                  </a:schemeClr>
                </a:solidFill>
                <a:effectLst>
                  <a:outerShdw blurRad="38100" dist="38100" dir="2700000" algn="tl">
                    <a:srgbClr val="000000">
                      <a:alpha val="43137"/>
                    </a:srgbClr>
                  </a:outerShdw>
                </a:effectLst>
                <a:latin typeface="Microsoft YaHei" panose="020B0503020204020204" pitchFamily="34" charset="-122"/>
                <a:ea typeface="楷体" charset="0"/>
              </a:rPr>
              <a:t>感染性疾病。</a:t>
            </a:r>
            <a:endParaRPr lang="en-US" altLang="zh-CN" sz="3200" b="1" dirty="0" smtClean="0">
              <a:solidFill>
                <a:schemeClr val="bg2">
                  <a:lumMod val="50000"/>
                </a:schemeClr>
              </a:solidFill>
              <a:effectLst>
                <a:outerShdw blurRad="38100" dist="38100" dir="2700000" algn="tl">
                  <a:srgbClr val="000000">
                    <a:alpha val="43137"/>
                  </a:srgbClr>
                </a:outerShdw>
              </a:effectLst>
              <a:latin typeface="Microsoft YaHei" panose="020B0503020204020204" pitchFamily="34" charset="-122"/>
              <a:ea typeface="楷体" charset="0"/>
            </a:endParaRPr>
          </a:p>
          <a:p>
            <a:pPr algn="just" defTabSz="508000" fontAlgn="auto">
              <a:spcBef>
                <a:spcPts val="0"/>
              </a:spcBef>
              <a:spcAft>
                <a:spcPts val="0"/>
              </a:spcAft>
            </a:pPr>
            <a:r>
              <a:rPr lang="zh-CN" altLang="en-US" sz="3200" b="1" dirty="0" smtClean="0">
                <a:solidFill>
                  <a:schemeClr val="bg2">
                    <a:lumMod val="50000"/>
                  </a:schemeClr>
                </a:solidFill>
                <a:effectLst>
                  <a:outerShdw blurRad="38100" dist="38100" dir="2700000" algn="tl">
                    <a:srgbClr val="000000">
                      <a:alpha val="43137"/>
                    </a:srgbClr>
                  </a:outerShdw>
                </a:effectLst>
                <a:latin typeface="Microsoft YaHei" panose="020B0503020204020204" pitchFamily="34" charset="-122"/>
                <a:ea typeface="楷体" charset="0"/>
              </a:rPr>
              <a:t>高血压</a:t>
            </a:r>
            <a:r>
              <a:rPr lang="zh-CN" altLang="en-US" sz="3200" dirty="0" smtClean="0">
                <a:effectLst>
                  <a:outerShdw blurRad="38100" dist="38100" dir="2700000" algn="tl">
                    <a:srgbClr val="000000">
                      <a:alpha val="43137"/>
                    </a:srgbClr>
                  </a:outerShdw>
                </a:effectLst>
                <a:latin typeface="Microsoft YaHei" panose="020B0503020204020204" pitchFamily="34" charset="-122"/>
                <a:ea typeface="楷体" charset="0"/>
              </a:rPr>
              <a:t>引起</a:t>
            </a:r>
            <a:r>
              <a:rPr lang="zh-CN" altLang="en-US" sz="3200" b="1" dirty="0" smtClean="0">
                <a:solidFill>
                  <a:schemeClr val="tx1">
                    <a:lumMod val="85000"/>
                    <a:lumOff val="15000"/>
                  </a:schemeClr>
                </a:solidFill>
                <a:latin typeface="Microsoft YaHei" panose="020B0503020204020204" pitchFamily="34" charset="-122"/>
                <a:ea typeface="楷体" charset="0"/>
              </a:rPr>
              <a:t>的头痛多在额部或整个头部。</a:t>
            </a:r>
            <a:endParaRPr lang="ko-KR" altLang="en-US" sz="3200" b="1" dirty="0" smtClean="0">
              <a:solidFill>
                <a:schemeClr val="bg2">
                  <a:lumMod val="50000"/>
                </a:schemeClr>
              </a:solidFill>
              <a:effectLst>
                <a:outerShdw blurRad="38100" dist="38100" dir="2700000" algn="tl">
                  <a:srgbClr val="000000">
                    <a:alpha val="43137"/>
                  </a:srgbClr>
                </a:outerShdw>
              </a:effectLst>
              <a:latin typeface="Microsoft YaHei" panose="020B0503020204020204" pitchFamily="34" charset="-122"/>
              <a:ea typeface="楷体" charset="0"/>
            </a:endParaRPr>
          </a:p>
          <a:p>
            <a:pPr marL="0" indent="0" algn="just" defTabSz="508000" fontAlgn="auto">
              <a:lnSpc>
                <a:spcPct val="100000"/>
              </a:lnSpc>
              <a:spcBef>
                <a:spcPts val="0"/>
              </a:spcBef>
              <a:spcAft>
                <a:spcPts val="0"/>
              </a:spcAft>
              <a:buFontTx/>
              <a:buNone/>
            </a:pPr>
            <a:r>
              <a:rPr lang="zh-CN" altLang="en-US" sz="3200" b="1" dirty="0" smtClean="0">
                <a:solidFill>
                  <a:schemeClr val="bg2">
                    <a:lumMod val="50000"/>
                  </a:schemeClr>
                </a:solidFill>
                <a:effectLst>
                  <a:outerShdw blurRad="38100" dist="38100" dir="2700000" algn="tl">
                    <a:srgbClr val="000000">
                      <a:alpha val="43137"/>
                    </a:srgbClr>
                  </a:outerShdw>
                </a:effectLst>
                <a:latin typeface="Microsoft YaHei" panose="020B0503020204020204" pitchFamily="34" charset="-122"/>
                <a:ea typeface="楷体" charset="0"/>
              </a:rPr>
              <a:t>眼源性头痛</a:t>
            </a:r>
            <a:r>
              <a:rPr lang="zh-CN" altLang="en-US" sz="3200" b="1" dirty="0" smtClean="0">
                <a:solidFill>
                  <a:schemeClr val="tx1">
                    <a:lumMod val="85000"/>
                    <a:lumOff val="15000"/>
                  </a:schemeClr>
                </a:solidFill>
                <a:latin typeface="Microsoft YaHei" panose="020B0503020204020204" pitchFamily="34" charset="-122"/>
                <a:ea typeface="楷体" charset="0"/>
              </a:rPr>
              <a:t>多为浅表性且局限与眼眶、前额、颞部。</a:t>
            </a:r>
            <a:endParaRPr lang="en-US" altLang="zh-CN" sz="3200" b="1" dirty="0" smtClean="0">
              <a:solidFill>
                <a:schemeClr val="tx1">
                  <a:lumMod val="85000"/>
                  <a:lumOff val="15000"/>
                </a:schemeClr>
              </a:solidFill>
              <a:latin typeface="Microsoft YaHei" panose="020B0503020204020204" pitchFamily="34" charset="-122"/>
              <a:ea typeface="楷体" charset="0"/>
            </a:endParaRPr>
          </a:p>
          <a:p>
            <a:pPr marL="0" indent="0" algn="just" defTabSz="508000" fontAlgn="auto">
              <a:lnSpc>
                <a:spcPct val="100000"/>
              </a:lnSpc>
              <a:spcBef>
                <a:spcPts val="0"/>
              </a:spcBef>
              <a:spcAft>
                <a:spcPts val="0"/>
              </a:spcAft>
              <a:buFontTx/>
              <a:buNone/>
            </a:pPr>
            <a:r>
              <a:rPr lang="zh-CN" altLang="en-US" sz="3200" b="1" dirty="0" smtClean="0">
                <a:solidFill>
                  <a:schemeClr val="bg2">
                    <a:lumMod val="50000"/>
                  </a:schemeClr>
                </a:solidFill>
                <a:effectLst>
                  <a:outerShdw blurRad="38100" dist="38100" dir="2700000" algn="tl">
                    <a:srgbClr val="000000">
                      <a:alpha val="43137"/>
                    </a:srgbClr>
                  </a:outerShdw>
                </a:effectLst>
                <a:latin typeface="Microsoft YaHei" panose="020B0503020204020204" pitchFamily="34" charset="-122"/>
                <a:ea typeface="楷体" charset="0"/>
              </a:rPr>
              <a:t>鼻源性或牙源性头痛</a:t>
            </a:r>
            <a:r>
              <a:rPr lang="zh-CN" altLang="en-US" sz="3200" b="1" dirty="0" smtClean="0">
                <a:solidFill>
                  <a:schemeClr val="tx1">
                    <a:lumMod val="85000"/>
                    <a:lumOff val="15000"/>
                  </a:schemeClr>
                </a:solidFill>
                <a:latin typeface="Microsoft YaHei" panose="020B0503020204020204" pitchFamily="34" charset="-122"/>
                <a:ea typeface="楷体" charset="0"/>
              </a:rPr>
              <a:t>为</a:t>
            </a:r>
            <a:r>
              <a:rPr lang="zh-CN" altLang="en-US" sz="3200" b="1" dirty="0">
                <a:solidFill>
                  <a:schemeClr val="tx1">
                    <a:lumMod val="85000"/>
                    <a:lumOff val="15000"/>
                  </a:schemeClr>
                </a:solidFill>
                <a:latin typeface="Microsoft YaHei" panose="020B0503020204020204" pitchFamily="34" charset="-122"/>
                <a:ea typeface="楷体" charset="0"/>
              </a:rPr>
              <a:t>浅表</a:t>
            </a:r>
            <a:r>
              <a:rPr lang="zh-CN" altLang="en-US" sz="3200" b="1" dirty="0" smtClean="0">
                <a:solidFill>
                  <a:schemeClr val="tx1">
                    <a:lumMod val="85000"/>
                    <a:lumOff val="15000"/>
                  </a:schemeClr>
                </a:solidFill>
                <a:latin typeface="Microsoft YaHei" panose="020B0503020204020204" pitchFamily="34" charset="-122"/>
                <a:ea typeface="楷体" charset="0"/>
              </a:rPr>
              <a:t>性疼痛。</a:t>
            </a:r>
            <a:endParaRPr lang="en-US" altLang="zh-CN" sz="3200" b="1" dirty="0" smtClean="0">
              <a:solidFill>
                <a:schemeClr val="tx1">
                  <a:lumMod val="85000"/>
                  <a:lumOff val="15000"/>
                </a:schemeClr>
              </a:solidFill>
              <a:latin typeface="Microsoft YaHei" panose="020B0503020204020204" pitchFamily="34" charset="-122"/>
              <a:ea typeface="楷体" charset="0"/>
            </a:endParaRPr>
          </a:p>
          <a:p>
            <a:pPr marL="0" indent="0" algn="just" defTabSz="508000" fontAlgn="auto">
              <a:lnSpc>
                <a:spcPct val="100000"/>
              </a:lnSpc>
              <a:spcBef>
                <a:spcPts val="0"/>
              </a:spcBef>
              <a:spcAft>
                <a:spcPts val="0"/>
              </a:spcAft>
              <a:buFontTx/>
              <a:buNone/>
            </a:pPr>
            <a:r>
              <a:rPr lang="zh-CN" altLang="en-US" sz="3200" b="1" strike="noStrike" cap="none" dirty="0" smtClean="0">
                <a:solidFill>
                  <a:schemeClr val="accent1"/>
                </a:solidFill>
                <a:effectLst>
                  <a:outerShdw blurRad="38100" dist="38100" dir="2700000" algn="tl">
                    <a:srgbClr val="000000">
                      <a:alpha val="43137"/>
                    </a:srgbClr>
                  </a:outerShdw>
                </a:effectLst>
                <a:latin typeface="Microsoft YaHei" panose="020B0503020204020204" pitchFamily="34" charset="-122"/>
                <a:ea typeface="楷体" charset="0"/>
              </a:rPr>
              <a:t>鼻窦炎</a:t>
            </a:r>
            <a:r>
              <a:rPr lang="zh-CN" altLang="en-US" sz="3200" b="1" strike="noStrike" cap="none" dirty="0" smtClean="0">
                <a:solidFill>
                  <a:schemeClr val="tx1">
                    <a:lumMod val="85000"/>
                    <a:lumOff val="15000"/>
                  </a:schemeClr>
                </a:solidFill>
                <a:latin typeface="Microsoft YaHei" panose="020B0503020204020204" pitchFamily="34" charset="-122"/>
                <a:ea typeface="楷体" charset="0"/>
              </a:rPr>
              <a:t>的头痛常发生于清晨或上午。</a:t>
            </a:r>
            <a:endParaRPr lang="ko-KR" altLang="en-US" sz="3200" b="1" strike="noStrike" cap="none" dirty="0">
              <a:solidFill>
                <a:schemeClr val="bg2">
                  <a:lumMod val="50000"/>
                </a:schemeClr>
              </a:solidFill>
              <a:latin typeface="Microsoft YaHei" panose="020B0503020204020204" pitchFamily="34" charset="-122"/>
              <a:ea typeface="楷体"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68651" y="3947933"/>
            <a:ext cx="2158166" cy="2526035"/>
          </a:xfrm>
          <a:prstGeom prst="rect">
            <a:avLst/>
          </a:prstGeom>
        </p:spPr>
      </p:pic>
    </p:spTree>
    <p:extLst>
      <p:ext uri="{BB962C8B-B14F-4D97-AF65-F5344CB8AC3E}">
        <p14:creationId xmlns:p14="http://schemas.microsoft.com/office/powerpoint/2010/main" val="389729979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9">
            <a:extLst>
              <a:ext uri="{FF2B5EF4-FFF2-40B4-BE49-F238E27FC236}">
                <a16:creationId xmlns="" xmlns:a16="http://schemas.microsoft.com/office/drawing/2014/main" id="{8BADC70B-FDF3-3E40-8F8D-8959087615D1}"/>
              </a:ext>
            </a:extLst>
          </p:cNvPr>
          <p:cNvSpPr>
            <a:spLocks noGrp="1"/>
          </p:cNvSpPr>
          <p:nvPr>
            <p:ph type="sldNum" sz="quarter" idx="12"/>
          </p:nvPr>
        </p:nvSpPr>
        <p:spPr>
          <a:xfrm>
            <a:off x="8610044" y="6358219"/>
            <a:ext cx="2742091" cy="364359"/>
          </a:xfrm>
        </p:spPr>
        <p:txBody>
          <a:bodyPr/>
          <a:lstStyle/>
          <a:p>
            <a:fld id="{2F34C2B8-B519-4620-9BF5-835074449E9C}" type="slidenum">
              <a:rPr lang="zh-CN" altLang="en-US" smtClean="0"/>
              <a:pPr/>
              <a:t>80</a:t>
            </a:fld>
            <a:endParaRPr lang="zh-CN" altLang="en-US" dirty="0"/>
          </a:p>
        </p:txBody>
      </p:sp>
      <p:sp>
        <p:nvSpPr>
          <p:cNvPr id="38" name="文本框 92">
            <a:extLst>
              <a:ext uri="{FF2B5EF4-FFF2-40B4-BE49-F238E27FC236}">
                <a16:creationId xmlns="" xmlns:a16="http://schemas.microsoft.com/office/drawing/2014/main" id="{C340928B-AB52-EE4F-9A7D-5399736D4F7E}"/>
              </a:ext>
            </a:extLst>
          </p:cNvPr>
          <p:cNvSpPr txBox="1"/>
          <p:nvPr/>
        </p:nvSpPr>
        <p:spPr>
          <a:xfrm rot="21172913">
            <a:off x="33685" y="106754"/>
            <a:ext cx="2627967"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常见传染病</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5" name="Title 1">
            <a:extLst>
              <a:ext uri="{FF2B5EF4-FFF2-40B4-BE49-F238E27FC236}">
                <a16:creationId xmlns="" xmlns:a16="http://schemas.microsoft.com/office/drawing/2014/main" id="{F0C2730E-A8DE-8E45-87F7-AC087706B0F2}"/>
              </a:ext>
            </a:extLst>
          </p:cNvPr>
          <p:cNvSpPr txBox="1"/>
          <p:nvPr/>
        </p:nvSpPr>
        <p:spPr>
          <a:xfrm>
            <a:off x="2263308" y="711846"/>
            <a:ext cx="7663796" cy="609684"/>
          </a:xfrm>
          <a:prstGeom prst="rect">
            <a:avLst/>
          </a:prstGeom>
        </p:spPr>
        <p:txBody>
          <a:bodyPr wrap="square" anchor="ctr" anchorCtr="0">
            <a:noAutofit/>
          </a:bodyPr>
          <a:lstStyle>
            <a:lvl1pPr algn="l" defTabSz="914400" rtl="0" eaLnBrk="1" latinLnBrk="0" hangingPunct="1">
              <a:lnSpc>
                <a:spcPct val="90000"/>
              </a:lnSpc>
              <a:spcBef>
                <a:spcPct val="0"/>
              </a:spcBef>
              <a:buNone/>
              <a:defRPr sz="4400" b="0" i="0" kern="1200">
                <a:solidFill>
                  <a:schemeClr val="bg1">
                    <a:lumMod val="50000"/>
                  </a:schemeClr>
                </a:solidFill>
                <a:latin typeface="Neris Thin" panose="00000300000000000000" pitchFamily="50" charset="0"/>
                <a:ea typeface="Gulim" pitchFamily="34" charset="-127"/>
                <a:cs typeface="+mj-cs"/>
              </a:defRPr>
            </a:lvl1pPr>
          </a:lstStyle>
          <a:p>
            <a:pPr algn="ctr">
              <a:lnSpc>
                <a:spcPct val="150000"/>
              </a:lnSpc>
            </a:pPr>
            <a:r>
              <a:rPr lang="zh-CN" altLang="en-US" sz="3200" b="1" dirty="0" smtClean="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rPr>
              <a:t>艾滋病临床分期</a:t>
            </a:r>
            <a:endParaRPr lang="zh-CN" altLang="en-US" sz="3200" b="1" dirty="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327425163"/>
              </p:ext>
            </p:extLst>
          </p:nvPr>
        </p:nvGraphicFramePr>
        <p:xfrm>
          <a:off x="118543" y="1346530"/>
          <a:ext cx="7488831" cy="5011689"/>
        </p:xfrm>
        <a:graphic>
          <a:graphicData uri="http://schemas.openxmlformats.org/drawingml/2006/table">
            <a:tbl>
              <a:tblPr/>
              <a:tblGrid>
                <a:gridCol w="2126391"/>
                <a:gridCol w="5362440"/>
              </a:tblGrid>
              <a:tr h="3301349">
                <a:tc>
                  <a:txBody>
                    <a:bodyPr/>
                    <a:lstStyle>
                      <a:lvl1pPr>
                        <a:spcBef>
                          <a:spcPct val="20000"/>
                        </a:spcBef>
                        <a:defRPr sz="2400">
                          <a:solidFill>
                            <a:schemeClr val="tx1"/>
                          </a:solidFill>
                          <a:latin typeface="宋体" panose="02010600030101010101" pitchFamily="2" charset="-122"/>
                          <a:ea typeface="宋体" panose="02010600030101010101" pitchFamily="2" charset="-122"/>
                        </a:defRPr>
                      </a:lvl1pPr>
                      <a:lvl2pPr marL="742950" indent="-285750">
                        <a:spcBef>
                          <a:spcPct val="20000"/>
                        </a:spcBef>
                        <a:defRPr sz="2000">
                          <a:solidFill>
                            <a:schemeClr val="tx1"/>
                          </a:solidFill>
                          <a:latin typeface="宋体" panose="02010600030101010101" pitchFamily="2" charset="-122"/>
                          <a:ea typeface="宋体" panose="02010600030101010101" pitchFamily="2" charset="-122"/>
                        </a:defRPr>
                      </a:lvl2pPr>
                      <a:lvl3pPr marL="1143000" indent="-228600">
                        <a:spcBef>
                          <a:spcPct val="20000"/>
                        </a:spcBef>
                        <a:defRPr>
                          <a:solidFill>
                            <a:schemeClr val="tx1"/>
                          </a:solidFill>
                          <a:latin typeface="宋体" panose="02010600030101010101" pitchFamily="2" charset="-122"/>
                          <a:ea typeface="宋体" panose="02010600030101010101" pitchFamily="2" charset="-122"/>
                        </a:defRPr>
                      </a:lvl3pPr>
                      <a:lvl4pPr marL="1600200" indent="-228600">
                        <a:spcBef>
                          <a:spcPct val="20000"/>
                        </a:spcBef>
                        <a:defRPr sz="1600">
                          <a:solidFill>
                            <a:schemeClr val="tx1"/>
                          </a:solidFill>
                          <a:latin typeface="宋体" panose="02010600030101010101" pitchFamily="2" charset="-122"/>
                          <a:ea typeface="宋体" panose="02010600030101010101" pitchFamily="2" charset="-122"/>
                        </a:defRPr>
                      </a:lvl4pPr>
                      <a:lvl5pPr marL="2057400" indent="-228600">
                        <a:spcBef>
                          <a:spcPct val="20000"/>
                        </a:spcBef>
                        <a:defRPr sz="1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400" b="1" i="0" u="none" strike="noStrike" cap="none" normalizeH="0" baseline="0" dirty="0" smtClean="0">
                        <a:ln>
                          <a:noFill/>
                        </a:ln>
                        <a:solidFill>
                          <a:schemeClr val="accent2"/>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急性感染期（</a:t>
                      </a:r>
                      <a:r>
                        <a:rPr kumimoji="0" lang="en-US" altLang="zh-CN" sz="24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1</a:t>
                      </a:r>
                      <a:r>
                        <a:rPr kumimoji="0" lang="zh-CN" altLang="en-US" sz="24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期）</a:t>
                      </a:r>
                    </a:p>
                  </a:txBody>
                  <a:tcPr marL="91445" marR="91445" marT="45723" marB="4572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4">
                        <a:lumMod val="40000"/>
                        <a:lumOff val="60000"/>
                      </a:schemeClr>
                    </a:solidFill>
                  </a:tcPr>
                </a:tc>
                <a:tc>
                  <a:txBody>
                    <a:bodyPr/>
                    <a:lstStyle>
                      <a:lvl1pPr>
                        <a:spcBef>
                          <a:spcPct val="20000"/>
                        </a:spcBef>
                        <a:defRPr sz="2400">
                          <a:solidFill>
                            <a:schemeClr val="tx1"/>
                          </a:solidFill>
                          <a:latin typeface="宋体" panose="02010600030101010101" pitchFamily="2" charset="-122"/>
                          <a:ea typeface="宋体" panose="02010600030101010101" pitchFamily="2" charset="-122"/>
                        </a:defRPr>
                      </a:lvl1pPr>
                      <a:lvl2pPr marL="742950" indent="-285750">
                        <a:spcBef>
                          <a:spcPct val="20000"/>
                        </a:spcBef>
                        <a:defRPr sz="2000">
                          <a:solidFill>
                            <a:schemeClr val="tx1"/>
                          </a:solidFill>
                          <a:latin typeface="宋体" panose="02010600030101010101" pitchFamily="2" charset="-122"/>
                          <a:ea typeface="宋体" panose="02010600030101010101" pitchFamily="2" charset="-122"/>
                        </a:defRPr>
                      </a:lvl2pPr>
                      <a:lvl3pPr marL="1143000" indent="-228600">
                        <a:spcBef>
                          <a:spcPct val="20000"/>
                        </a:spcBef>
                        <a:defRPr>
                          <a:solidFill>
                            <a:schemeClr val="tx1"/>
                          </a:solidFill>
                          <a:latin typeface="宋体" panose="02010600030101010101" pitchFamily="2" charset="-122"/>
                          <a:ea typeface="宋体" panose="02010600030101010101" pitchFamily="2" charset="-122"/>
                        </a:defRPr>
                      </a:lvl3pPr>
                      <a:lvl4pPr marL="1600200" indent="-228600">
                        <a:spcBef>
                          <a:spcPct val="20000"/>
                        </a:spcBef>
                        <a:defRPr sz="1600">
                          <a:solidFill>
                            <a:schemeClr val="tx1"/>
                          </a:solidFill>
                          <a:latin typeface="宋体" panose="02010600030101010101" pitchFamily="2" charset="-122"/>
                          <a:ea typeface="宋体" panose="02010600030101010101" pitchFamily="2" charset="-122"/>
                        </a:defRPr>
                      </a:lvl4pPr>
                      <a:lvl5pPr marL="2057400" indent="-228600">
                        <a:spcBef>
                          <a:spcPct val="20000"/>
                        </a:spcBef>
                        <a:defRPr sz="1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➣感染</a:t>
                      </a:r>
                      <a:r>
                        <a:rPr kumimoji="0" lang="en-US" altLang="zh-CN" sz="24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HIV</a:t>
                      </a:r>
                      <a:r>
                        <a:rPr kumimoji="0" lang="zh-CN" altLang="en-US" sz="24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后</a:t>
                      </a:r>
                      <a:r>
                        <a:rPr kumimoji="0" lang="en-US" altLang="zh-CN" sz="24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2-6</a:t>
                      </a:r>
                      <a:r>
                        <a:rPr kumimoji="0" lang="zh-CN" altLang="en-US" sz="24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周</a:t>
                      </a:r>
                      <a:endParaRPr kumimoji="0" lang="en-US" altLang="zh-CN" sz="24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➣部分感染者出现发热、全身不适、头痛、关节疼痛、淋巴结肿大等病毒血症和免疫系统症状</a:t>
                      </a:r>
                      <a:endParaRPr kumimoji="0" lang="en-US" altLang="zh-CN" sz="24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➣窗口期：从感染到检测出抗</a:t>
                      </a:r>
                      <a:r>
                        <a:rPr kumimoji="0" lang="en-US" altLang="zh-CN" sz="24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HIV</a:t>
                      </a:r>
                      <a:r>
                        <a:rPr kumimoji="0" lang="zh-CN" altLang="en-US" sz="24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前的一段时间，此期抗</a:t>
                      </a:r>
                      <a:r>
                        <a:rPr kumimoji="0" lang="en-US" altLang="zh-CN" sz="24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HIV</a:t>
                      </a:r>
                      <a:r>
                        <a:rPr kumimoji="0" lang="zh-CN" altLang="en-US" sz="24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常呈阴性，但在血液、精液、阴道分泌物等体液中已含有大量的</a:t>
                      </a:r>
                      <a:r>
                        <a:rPr kumimoji="0" lang="en-US" altLang="zh-CN" sz="24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HIV</a:t>
                      </a:r>
                      <a:r>
                        <a:rPr kumimoji="0" lang="zh-CN" altLang="en-US" sz="24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病毒，</a:t>
                      </a:r>
                      <a:r>
                        <a:rPr kumimoji="0" lang="en-US" altLang="zh-CN" sz="24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HIV</a:t>
                      </a:r>
                      <a:r>
                        <a:rPr kumimoji="0" lang="zh-CN" altLang="en-US" sz="24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抗体阳性</a:t>
                      </a:r>
                    </a:p>
                  </a:txBody>
                  <a:tcPr marL="91445" marR="91445" marT="45723" marB="4572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4">
                        <a:lumMod val="40000"/>
                        <a:lumOff val="60000"/>
                      </a:schemeClr>
                    </a:solidFill>
                  </a:tcPr>
                </a:tc>
              </a:tr>
              <a:tr h="1710340">
                <a:tc>
                  <a:txBody>
                    <a:bodyPr/>
                    <a:lstStyle>
                      <a:lvl1pPr>
                        <a:spcBef>
                          <a:spcPct val="20000"/>
                        </a:spcBef>
                        <a:defRPr sz="2400">
                          <a:solidFill>
                            <a:schemeClr val="tx1"/>
                          </a:solidFill>
                          <a:latin typeface="宋体" panose="02010600030101010101" pitchFamily="2" charset="-122"/>
                          <a:ea typeface="宋体" panose="02010600030101010101" pitchFamily="2" charset="-122"/>
                        </a:defRPr>
                      </a:lvl1pPr>
                      <a:lvl2pPr marL="742950" indent="-285750">
                        <a:spcBef>
                          <a:spcPct val="20000"/>
                        </a:spcBef>
                        <a:defRPr sz="2000">
                          <a:solidFill>
                            <a:schemeClr val="tx1"/>
                          </a:solidFill>
                          <a:latin typeface="宋体" panose="02010600030101010101" pitchFamily="2" charset="-122"/>
                          <a:ea typeface="宋体" panose="02010600030101010101" pitchFamily="2" charset="-122"/>
                        </a:defRPr>
                      </a:lvl2pPr>
                      <a:lvl3pPr marL="1143000" indent="-228600">
                        <a:spcBef>
                          <a:spcPct val="20000"/>
                        </a:spcBef>
                        <a:defRPr>
                          <a:solidFill>
                            <a:schemeClr val="tx1"/>
                          </a:solidFill>
                          <a:latin typeface="宋体" panose="02010600030101010101" pitchFamily="2" charset="-122"/>
                          <a:ea typeface="宋体" panose="02010600030101010101" pitchFamily="2" charset="-122"/>
                        </a:defRPr>
                      </a:lvl3pPr>
                      <a:lvl4pPr marL="1600200" indent="-228600">
                        <a:spcBef>
                          <a:spcPct val="20000"/>
                        </a:spcBef>
                        <a:defRPr sz="1600">
                          <a:solidFill>
                            <a:schemeClr val="tx1"/>
                          </a:solidFill>
                          <a:latin typeface="宋体" panose="02010600030101010101" pitchFamily="2" charset="-122"/>
                          <a:ea typeface="宋体" panose="02010600030101010101" pitchFamily="2" charset="-122"/>
                        </a:defRPr>
                      </a:lvl4pPr>
                      <a:lvl5pPr marL="2057400" indent="-228600">
                        <a:spcBef>
                          <a:spcPct val="20000"/>
                        </a:spcBef>
                        <a:defRPr sz="1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无症状感染期（</a:t>
                      </a:r>
                      <a:r>
                        <a:rPr kumimoji="0" lang="en-US" altLang="zh-CN" sz="24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2</a:t>
                      </a:r>
                      <a:r>
                        <a:rPr kumimoji="0" lang="zh-CN" altLang="en-US" sz="24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期）</a:t>
                      </a:r>
                    </a:p>
                  </a:txBody>
                  <a:tcPr marL="91445" marR="91445" marT="45723" marB="4572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4">
                        <a:lumMod val="75000"/>
                      </a:schemeClr>
                    </a:solidFill>
                  </a:tcPr>
                </a:tc>
                <a:tc>
                  <a:txBody>
                    <a:bodyPr/>
                    <a:lstStyle>
                      <a:lvl1pPr>
                        <a:spcBef>
                          <a:spcPct val="20000"/>
                        </a:spcBef>
                        <a:defRPr sz="2400">
                          <a:solidFill>
                            <a:schemeClr val="tx1"/>
                          </a:solidFill>
                          <a:latin typeface="宋体" panose="02010600030101010101" pitchFamily="2" charset="-122"/>
                          <a:ea typeface="宋体" panose="02010600030101010101" pitchFamily="2" charset="-122"/>
                        </a:defRPr>
                      </a:lvl1pPr>
                      <a:lvl2pPr marL="742950" indent="-285750">
                        <a:spcBef>
                          <a:spcPct val="20000"/>
                        </a:spcBef>
                        <a:defRPr sz="2000">
                          <a:solidFill>
                            <a:schemeClr val="tx1"/>
                          </a:solidFill>
                          <a:latin typeface="宋体" panose="02010600030101010101" pitchFamily="2" charset="-122"/>
                          <a:ea typeface="宋体" panose="02010600030101010101" pitchFamily="2" charset="-122"/>
                        </a:defRPr>
                      </a:lvl2pPr>
                      <a:lvl3pPr marL="1143000" indent="-228600">
                        <a:spcBef>
                          <a:spcPct val="20000"/>
                        </a:spcBef>
                        <a:defRPr>
                          <a:solidFill>
                            <a:schemeClr val="tx1"/>
                          </a:solidFill>
                          <a:latin typeface="宋体" panose="02010600030101010101" pitchFamily="2" charset="-122"/>
                          <a:ea typeface="宋体" panose="02010600030101010101" pitchFamily="2" charset="-122"/>
                        </a:defRPr>
                      </a:lvl3pPr>
                      <a:lvl4pPr marL="1600200" indent="-228600">
                        <a:spcBef>
                          <a:spcPct val="20000"/>
                        </a:spcBef>
                        <a:defRPr sz="1600">
                          <a:solidFill>
                            <a:schemeClr val="tx1"/>
                          </a:solidFill>
                          <a:latin typeface="宋体" panose="02010600030101010101" pitchFamily="2" charset="-122"/>
                          <a:ea typeface="宋体" panose="02010600030101010101" pitchFamily="2" charset="-122"/>
                        </a:defRPr>
                      </a:lvl4pPr>
                      <a:lvl5pPr marL="2057400" indent="-228600">
                        <a:spcBef>
                          <a:spcPct val="20000"/>
                        </a:spcBef>
                        <a:defRPr sz="1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➣急性感染期症状消失后进入无症状感染期，部分人直接进入无症状期</a:t>
                      </a:r>
                      <a:endParaRPr kumimoji="0" lang="en-US" altLang="zh-CN" sz="2400" b="1"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➣此期除</a:t>
                      </a:r>
                      <a:r>
                        <a:rPr kumimoji="0" lang="en-US" altLang="zh-CN" sz="2400" b="1"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HIV</a:t>
                      </a:r>
                      <a:r>
                        <a:rPr kumimoji="0" lang="zh-CN" altLang="en-US" sz="2400" b="1"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抗体阳性外，无任何症状，但有传染性</a:t>
                      </a:r>
                    </a:p>
                  </a:txBody>
                  <a:tcPr marL="91445" marR="91445" marT="45723" marB="4572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4">
                        <a:lumMod val="75000"/>
                      </a:schemeClr>
                    </a:solidFill>
                  </a:tcPr>
                </a:tc>
              </a:tr>
            </a:tbl>
          </a:graphicData>
        </a:graphic>
      </p:graphicFrame>
      <p:pic>
        <p:nvPicPr>
          <p:cNvPr id="7" name="Picture 3" descr="3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7607374" y="1701602"/>
            <a:ext cx="4986691" cy="3456384"/>
          </a:xfrm>
          <a:prstGeom prst="rect">
            <a:avLst/>
          </a:prstGeom>
          <a:noFill/>
        </p:spPr>
      </p:pic>
    </p:spTree>
    <p:extLst>
      <p:ext uri="{BB962C8B-B14F-4D97-AF65-F5344CB8AC3E}">
        <p14:creationId xmlns:p14="http://schemas.microsoft.com/office/powerpoint/2010/main" val="525235576"/>
      </p:ext>
    </p:extLst>
  </p:cSld>
  <p:clrMapOvr>
    <a:masterClrMapping/>
  </p:clrMapOvr>
  <p:transition spd="slow" advTm="4000">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9">
            <a:extLst>
              <a:ext uri="{FF2B5EF4-FFF2-40B4-BE49-F238E27FC236}">
                <a16:creationId xmlns="" xmlns:a16="http://schemas.microsoft.com/office/drawing/2014/main" id="{8BADC70B-FDF3-3E40-8F8D-8959087615D1}"/>
              </a:ext>
            </a:extLst>
          </p:cNvPr>
          <p:cNvSpPr>
            <a:spLocks noGrp="1"/>
          </p:cNvSpPr>
          <p:nvPr>
            <p:ph type="sldNum" sz="quarter" idx="12"/>
          </p:nvPr>
        </p:nvSpPr>
        <p:spPr>
          <a:xfrm>
            <a:off x="8610044" y="6358219"/>
            <a:ext cx="2742091" cy="364359"/>
          </a:xfrm>
        </p:spPr>
        <p:txBody>
          <a:bodyPr/>
          <a:lstStyle/>
          <a:p>
            <a:fld id="{2F34C2B8-B519-4620-9BF5-835074449E9C}" type="slidenum">
              <a:rPr lang="zh-CN" altLang="en-US" smtClean="0"/>
              <a:pPr/>
              <a:t>81</a:t>
            </a:fld>
            <a:endParaRPr lang="zh-CN" altLang="en-US" dirty="0"/>
          </a:p>
        </p:txBody>
      </p:sp>
      <p:sp>
        <p:nvSpPr>
          <p:cNvPr id="38" name="文本框 92">
            <a:extLst>
              <a:ext uri="{FF2B5EF4-FFF2-40B4-BE49-F238E27FC236}">
                <a16:creationId xmlns="" xmlns:a16="http://schemas.microsoft.com/office/drawing/2014/main" id="{C340928B-AB52-EE4F-9A7D-5399736D4F7E}"/>
              </a:ext>
            </a:extLst>
          </p:cNvPr>
          <p:cNvSpPr txBox="1"/>
          <p:nvPr/>
        </p:nvSpPr>
        <p:spPr>
          <a:xfrm rot="21172913">
            <a:off x="33685" y="106754"/>
            <a:ext cx="2627967"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常见传染病</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5" name="Title 1">
            <a:extLst>
              <a:ext uri="{FF2B5EF4-FFF2-40B4-BE49-F238E27FC236}">
                <a16:creationId xmlns="" xmlns:a16="http://schemas.microsoft.com/office/drawing/2014/main" id="{F0C2730E-A8DE-8E45-87F7-AC087706B0F2}"/>
              </a:ext>
            </a:extLst>
          </p:cNvPr>
          <p:cNvSpPr txBox="1"/>
          <p:nvPr/>
        </p:nvSpPr>
        <p:spPr>
          <a:xfrm>
            <a:off x="2263308" y="711846"/>
            <a:ext cx="7663796" cy="609684"/>
          </a:xfrm>
          <a:prstGeom prst="rect">
            <a:avLst/>
          </a:prstGeom>
        </p:spPr>
        <p:txBody>
          <a:bodyPr wrap="square" anchor="ctr" anchorCtr="0">
            <a:noAutofit/>
          </a:bodyPr>
          <a:lstStyle>
            <a:lvl1pPr algn="l" defTabSz="914400" rtl="0" eaLnBrk="1" latinLnBrk="0" hangingPunct="1">
              <a:lnSpc>
                <a:spcPct val="90000"/>
              </a:lnSpc>
              <a:spcBef>
                <a:spcPct val="0"/>
              </a:spcBef>
              <a:buNone/>
              <a:defRPr sz="4400" b="0" i="0" kern="1200">
                <a:solidFill>
                  <a:schemeClr val="bg1">
                    <a:lumMod val="50000"/>
                  </a:schemeClr>
                </a:solidFill>
                <a:latin typeface="Neris Thin" panose="00000300000000000000" pitchFamily="50" charset="0"/>
                <a:ea typeface="Gulim" pitchFamily="34" charset="-127"/>
                <a:cs typeface="+mj-cs"/>
              </a:defRPr>
            </a:lvl1pPr>
          </a:lstStyle>
          <a:p>
            <a:pPr algn="ctr">
              <a:lnSpc>
                <a:spcPct val="150000"/>
              </a:lnSpc>
            </a:pPr>
            <a:r>
              <a:rPr lang="zh-CN" altLang="en-US" sz="3200" b="1" dirty="0" smtClean="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rPr>
              <a:t>艾滋病临床分期</a:t>
            </a:r>
            <a:endParaRPr lang="zh-CN" altLang="en-US" sz="3200" b="1" dirty="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54181350"/>
              </p:ext>
            </p:extLst>
          </p:nvPr>
        </p:nvGraphicFramePr>
        <p:xfrm>
          <a:off x="666168" y="1321530"/>
          <a:ext cx="10713308" cy="5157986"/>
        </p:xfrm>
        <a:graphic>
          <a:graphicData uri="http://schemas.openxmlformats.org/drawingml/2006/table">
            <a:tbl>
              <a:tblPr/>
              <a:tblGrid>
                <a:gridCol w="2143562"/>
                <a:gridCol w="8569746"/>
              </a:tblGrid>
              <a:tr h="5157986">
                <a:tc>
                  <a:txBody>
                    <a:bodyPr/>
                    <a:lstStyle>
                      <a:lvl1pPr>
                        <a:spcBef>
                          <a:spcPct val="20000"/>
                        </a:spcBef>
                        <a:defRPr sz="2400">
                          <a:solidFill>
                            <a:schemeClr val="tx1"/>
                          </a:solidFill>
                          <a:latin typeface="宋体" panose="02010600030101010101" pitchFamily="2" charset="-122"/>
                          <a:ea typeface="宋体" panose="02010600030101010101" pitchFamily="2" charset="-122"/>
                        </a:defRPr>
                      </a:lvl1pPr>
                      <a:lvl2pPr marL="742950" indent="-285750">
                        <a:spcBef>
                          <a:spcPct val="20000"/>
                        </a:spcBef>
                        <a:defRPr sz="2000">
                          <a:solidFill>
                            <a:schemeClr val="tx1"/>
                          </a:solidFill>
                          <a:latin typeface="宋体" panose="02010600030101010101" pitchFamily="2" charset="-122"/>
                          <a:ea typeface="宋体" panose="02010600030101010101" pitchFamily="2" charset="-122"/>
                        </a:defRPr>
                      </a:lvl2pPr>
                      <a:lvl3pPr marL="1143000" indent="-228600">
                        <a:spcBef>
                          <a:spcPct val="20000"/>
                        </a:spcBef>
                        <a:defRPr>
                          <a:solidFill>
                            <a:schemeClr val="tx1"/>
                          </a:solidFill>
                          <a:latin typeface="宋体" panose="02010600030101010101" pitchFamily="2" charset="-122"/>
                          <a:ea typeface="宋体" panose="02010600030101010101" pitchFamily="2" charset="-122"/>
                        </a:defRPr>
                      </a:lvl3pPr>
                      <a:lvl4pPr marL="1600200" indent="-228600">
                        <a:spcBef>
                          <a:spcPct val="20000"/>
                        </a:spcBef>
                        <a:defRPr sz="1600">
                          <a:solidFill>
                            <a:schemeClr val="tx1"/>
                          </a:solidFill>
                          <a:latin typeface="宋体" panose="02010600030101010101" pitchFamily="2" charset="-122"/>
                          <a:ea typeface="宋体" panose="02010600030101010101" pitchFamily="2" charset="-122"/>
                        </a:defRPr>
                      </a:lvl4pPr>
                      <a:lvl5pPr marL="2057400" indent="-228600">
                        <a:spcBef>
                          <a:spcPct val="20000"/>
                        </a:spcBef>
                        <a:defRPr sz="1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32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艾滋病期</a:t>
                      </a:r>
                      <a:endParaRPr kumimoji="0" lang="en-US" altLang="zh-CN" sz="32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32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a:t>
                      </a:r>
                      <a:r>
                        <a:rPr kumimoji="0" lang="en-US" altLang="zh-CN" sz="32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3</a:t>
                      </a:r>
                      <a:r>
                        <a:rPr kumimoji="0" lang="zh-CN" altLang="en-US" sz="32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期）</a:t>
                      </a:r>
                    </a:p>
                  </a:txBody>
                  <a:tcPr marL="91445" marR="91445" marT="45723" marB="4572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5">
                        <a:lumMod val="40000"/>
                        <a:lumOff val="60000"/>
                      </a:schemeClr>
                    </a:solidFill>
                  </a:tcPr>
                </a:tc>
                <a:tc>
                  <a:txBody>
                    <a:bodyPr/>
                    <a:lstStyle>
                      <a:lvl1pPr>
                        <a:spcBef>
                          <a:spcPct val="20000"/>
                        </a:spcBef>
                        <a:defRPr sz="2400">
                          <a:solidFill>
                            <a:schemeClr val="tx1"/>
                          </a:solidFill>
                          <a:latin typeface="宋体" panose="02010600030101010101" pitchFamily="2" charset="-122"/>
                          <a:ea typeface="宋体" panose="02010600030101010101" pitchFamily="2" charset="-122"/>
                        </a:defRPr>
                      </a:lvl1pPr>
                      <a:lvl2pPr marL="742950" indent="-285750">
                        <a:spcBef>
                          <a:spcPct val="20000"/>
                        </a:spcBef>
                        <a:defRPr sz="2000">
                          <a:solidFill>
                            <a:schemeClr val="tx1"/>
                          </a:solidFill>
                          <a:latin typeface="宋体" panose="02010600030101010101" pitchFamily="2" charset="-122"/>
                          <a:ea typeface="宋体" panose="02010600030101010101" pitchFamily="2" charset="-122"/>
                        </a:defRPr>
                      </a:lvl2pPr>
                      <a:lvl3pPr marL="1143000" indent="-228600">
                        <a:spcBef>
                          <a:spcPct val="20000"/>
                        </a:spcBef>
                        <a:defRPr>
                          <a:solidFill>
                            <a:schemeClr val="tx1"/>
                          </a:solidFill>
                          <a:latin typeface="宋体" panose="02010600030101010101" pitchFamily="2" charset="-122"/>
                          <a:ea typeface="宋体" panose="02010600030101010101" pitchFamily="2" charset="-122"/>
                        </a:defRPr>
                      </a:lvl3pPr>
                      <a:lvl4pPr marL="1600200" indent="-228600">
                        <a:spcBef>
                          <a:spcPct val="20000"/>
                        </a:spcBef>
                        <a:defRPr sz="1600">
                          <a:solidFill>
                            <a:schemeClr val="tx1"/>
                          </a:solidFill>
                          <a:latin typeface="宋体" panose="02010600030101010101" pitchFamily="2" charset="-122"/>
                          <a:ea typeface="宋体" panose="02010600030101010101" pitchFamily="2" charset="-122"/>
                        </a:defRPr>
                      </a:lvl4pPr>
                      <a:lvl5pPr marL="2057400" indent="-228600">
                        <a:spcBef>
                          <a:spcPct val="20000"/>
                        </a:spcBef>
                        <a:defRPr sz="1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a:t>
                      </a:r>
                      <a:r>
                        <a:rPr kumimoji="0" lang="en-US" altLang="zh-CN"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1</a:t>
                      </a:r>
                      <a:r>
                        <a:rPr kumimoji="0" lang="zh-CN" altLang="en-US"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a:t>
                      </a:r>
                      <a:r>
                        <a:rPr kumimoji="0" lang="en-US" altLang="zh-CN"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HIV</a:t>
                      </a:r>
                      <a:r>
                        <a:rPr kumimoji="0" lang="zh-CN" altLang="en-US"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相关症状：早期表现发热、盗汗、消瘦乏力和腹泻等前驱症状，部分患者表现为神经精神症状，出现持续性全身性淋巴结肿大</a:t>
                      </a:r>
                      <a:endParaRPr kumimoji="0" lang="en-US" altLang="zh-CN"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a:t>
                      </a:r>
                      <a:r>
                        <a:rPr kumimoji="0" lang="en-US" altLang="zh-CN"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2</a:t>
                      </a:r>
                      <a:r>
                        <a:rPr kumimoji="0" lang="zh-CN" altLang="en-US"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）机会性感染：原虫、真菌、抗酸菌和病毒感染</a:t>
                      </a:r>
                      <a:endParaRPr kumimoji="0" lang="en-US" altLang="zh-CN"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肺部：肺孢子虫肺炎最为常见</a:t>
                      </a:r>
                      <a:endParaRPr kumimoji="0" lang="en-US" altLang="zh-CN"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胃肠系统：念珠菌、疱疹和巨细胞病毒引起口腔和食管炎症或</a:t>
                      </a:r>
                      <a:r>
                        <a:rPr kumimoji="0" lang="zh-CN" altLang="en-US"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溃疡</a:t>
                      </a: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皮肤黏膜：带状疱疹、疣、鹅口疮、脓肿、疖等</a:t>
                      </a:r>
                      <a:endParaRPr kumimoji="0" lang="en-US" altLang="zh-CN"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眼部：卡波西肉瘤</a:t>
                      </a:r>
                      <a:endParaRPr kumimoji="0" lang="en-US" altLang="zh-CN"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a:t>
                      </a:r>
                      <a:r>
                        <a:rPr kumimoji="0" lang="en-US" altLang="zh-CN"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3</a:t>
                      </a:r>
                      <a:r>
                        <a:rPr kumimoji="0" lang="zh-CN" altLang="en-US"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）恶性肿瘤卡波西肉瘤、浸润性宫颈癌</a:t>
                      </a:r>
                      <a:endParaRPr kumimoji="0" lang="en-US" altLang="zh-CN"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a:t>
                      </a:r>
                      <a:r>
                        <a:rPr kumimoji="0" lang="en-US" altLang="zh-CN"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4</a:t>
                      </a:r>
                      <a:r>
                        <a:rPr kumimoji="0" lang="zh-CN" altLang="en-US" sz="28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）中枢神经系统：急性脑炎、脑膜炎等</a:t>
                      </a:r>
                      <a:endParaRPr kumimoji="0" lang="zh-CN" altLang="en-US" sz="28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endParaRPr>
                    </a:p>
                  </a:txBody>
                  <a:tcPr marL="91445" marR="91445" marT="45723" marB="45723"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accent2">
                        <a:lumMod val="40000"/>
                        <a:lumOff val="60000"/>
                      </a:schemeClr>
                    </a:solidFill>
                  </a:tcPr>
                </a:tc>
              </a:tr>
            </a:tbl>
          </a:graphicData>
        </a:graphic>
      </p:graphicFrame>
    </p:spTree>
    <p:extLst>
      <p:ext uri="{BB962C8B-B14F-4D97-AF65-F5344CB8AC3E}">
        <p14:creationId xmlns:p14="http://schemas.microsoft.com/office/powerpoint/2010/main" val="3352149822"/>
      </p:ext>
    </p:extLst>
  </p:cSld>
  <p:clrMapOvr>
    <a:masterClrMapping/>
  </p:clrMapOvr>
  <p:transition spd="slow" advTm="4000">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9">
            <a:extLst>
              <a:ext uri="{FF2B5EF4-FFF2-40B4-BE49-F238E27FC236}">
                <a16:creationId xmlns="" xmlns:a16="http://schemas.microsoft.com/office/drawing/2014/main" id="{8BADC70B-FDF3-3E40-8F8D-8959087615D1}"/>
              </a:ext>
            </a:extLst>
          </p:cNvPr>
          <p:cNvSpPr>
            <a:spLocks noGrp="1"/>
          </p:cNvSpPr>
          <p:nvPr>
            <p:ph type="sldNum" sz="quarter" idx="12"/>
          </p:nvPr>
        </p:nvSpPr>
        <p:spPr>
          <a:xfrm>
            <a:off x="8610044" y="6358219"/>
            <a:ext cx="2742091" cy="364359"/>
          </a:xfrm>
        </p:spPr>
        <p:txBody>
          <a:bodyPr/>
          <a:lstStyle/>
          <a:p>
            <a:fld id="{2F34C2B8-B519-4620-9BF5-835074449E9C}" type="slidenum">
              <a:rPr lang="zh-CN" altLang="en-US" smtClean="0"/>
              <a:pPr/>
              <a:t>82</a:t>
            </a:fld>
            <a:endParaRPr lang="zh-CN" altLang="en-US" dirty="0"/>
          </a:p>
        </p:txBody>
      </p:sp>
      <p:sp>
        <p:nvSpPr>
          <p:cNvPr id="38" name="文本框 92">
            <a:extLst>
              <a:ext uri="{FF2B5EF4-FFF2-40B4-BE49-F238E27FC236}">
                <a16:creationId xmlns="" xmlns:a16="http://schemas.microsoft.com/office/drawing/2014/main" id="{C340928B-AB52-EE4F-9A7D-5399736D4F7E}"/>
              </a:ext>
            </a:extLst>
          </p:cNvPr>
          <p:cNvSpPr txBox="1"/>
          <p:nvPr/>
        </p:nvSpPr>
        <p:spPr>
          <a:xfrm rot="21172913">
            <a:off x="33685" y="106754"/>
            <a:ext cx="2627967"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常见传染病</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pic>
        <p:nvPicPr>
          <p:cNvPr id="6"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71576" y="423889"/>
            <a:ext cx="4319588" cy="329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83238" y="423890"/>
            <a:ext cx="4029075" cy="329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4"/>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52731" y="3613247"/>
            <a:ext cx="4325938"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6"/>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15289" y="3564052"/>
            <a:ext cx="4211637"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0748580"/>
      </p:ext>
    </p:extLst>
  </p:cSld>
  <p:clrMapOvr>
    <a:masterClrMapping/>
  </p:clrMapOvr>
  <p:transition spd="slow" advTm="4000">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9">
            <a:extLst>
              <a:ext uri="{FF2B5EF4-FFF2-40B4-BE49-F238E27FC236}">
                <a16:creationId xmlns="" xmlns:a16="http://schemas.microsoft.com/office/drawing/2014/main" id="{8BADC70B-FDF3-3E40-8F8D-8959087615D1}"/>
              </a:ext>
            </a:extLst>
          </p:cNvPr>
          <p:cNvSpPr>
            <a:spLocks noGrp="1"/>
          </p:cNvSpPr>
          <p:nvPr>
            <p:ph type="sldNum" sz="quarter" idx="12"/>
          </p:nvPr>
        </p:nvSpPr>
        <p:spPr>
          <a:xfrm>
            <a:off x="8610044" y="6358219"/>
            <a:ext cx="2742091" cy="364359"/>
          </a:xfrm>
        </p:spPr>
        <p:txBody>
          <a:bodyPr/>
          <a:lstStyle/>
          <a:p>
            <a:fld id="{2F34C2B8-B519-4620-9BF5-835074449E9C}" type="slidenum">
              <a:rPr lang="zh-CN" altLang="en-US" smtClean="0"/>
              <a:pPr/>
              <a:t>83</a:t>
            </a:fld>
            <a:endParaRPr lang="zh-CN" altLang="en-US" dirty="0"/>
          </a:p>
        </p:txBody>
      </p:sp>
      <p:sp>
        <p:nvSpPr>
          <p:cNvPr id="38" name="文本框 92">
            <a:extLst>
              <a:ext uri="{FF2B5EF4-FFF2-40B4-BE49-F238E27FC236}">
                <a16:creationId xmlns="" xmlns:a16="http://schemas.microsoft.com/office/drawing/2014/main" id="{C340928B-AB52-EE4F-9A7D-5399736D4F7E}"/>
              </a:ext>
            </a:extLst>
          </p:cNvPr>
          <p:cNvSpPr txBox="1"/>
          <p:nvPr/>
        </p:nvSpPr>
        <p:spPr>
          <a:xfrm rot="21172913">
            <a:off x="33685" y="106754"/>
            <a:ext cx="2627967"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常见传染病</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pic>
        <p:nvPicPr>
          <p:cNvPr id="6"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19795" y="601513"/>
            <a:ext cx="4176713"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67865" y="601512"/>
            <a:ext cx="4248150"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2"/>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26762" y="3553928"/>
            <a:ext cx="4176713"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3"/>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67865" y="3589813"/>
            <a:ext cx="4248150"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6054275"/>
      </p:ext>
    </p:extLst>
  </p:cSld>
  <p:clrMapOvr>
    <a:masterClrMapping/>
  </p:clrMapOvr>
  <p:transition spd="slow" advTm="4000">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9">
            <a:extLst>
              <a:ext uri="{FF2B5EF4-FFF2-40B4-BE49-F238E27FC236}">
                <a16:creationId xmlns="" xmlns:a16="http://schemas.microsoft.com/office/drawing/2014/main" id="{8BADC70B-FDF3-3E40-8F8D-8959087615D1}"/>
              </a:ext>
            </a:extLst>
          </p:cNvPr>
          <p:cNvSpPr>
            <a:spLocks noGrp="1"/>
          </p:cNvSpPr>
          <p:nvPr>
            <p:ph type="sldNum" sz="quarter" idx="12"/>
          </p:nvPr>
        </p:nvSpPr>
        <p:spPr>
          <a:xfrm>
            <a:off x="8610044" y="6358219"/>
            <a:ext cx="2742091" cy="364359"/>
          </a:xfrm>
        </p:spPr>
        <p:txBody>
          <a:bodyPr/>
          <a:lstStyle/>
          <a:p>
            <a:fld id="{2F34C2B8-B519-4620-9BF5-835074449E9C}" type="slidenum">
              <a:rPr lang="zh-CN" altLang="en-US" smtClean="0"/>
              <a:pPr/>
              <a:t>84</a:t>
            </a:fld>
            <a:endParaRPr lang="zh-CN" altLang="en-US" dirty="0"/>
          </a:p>
        </p:txBody>
      </p:sp>
      <p:sp>
        <p:nvSpPr>
          <p:cNvPr id="38" name="文本框 92">
            <a:extLst>
              <a:ext uri="{FF2B5EF4-FFF2-40B4-BE49-F238E27FC236}">
                <a16:creationId xmlns="" xmlns:a16="http://schemas.microsoft.com/office/drawing/2014/main" id="{C340928B-AB52-EE4F-9A7D-5399736D4F7E}"/>
              </a:ext>
            </a:extLst>
          </p:cNvPr>
          <p:cNvSpPr txBox="1"/>
          <p:nvPr/>
        </p:nvSpPr>
        <p:spPr>
          <a:xfrm rot="21172913">
            <a:off x="33685" y="106754"/>
            <a:ext cx="2627967"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常见传染病</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graphicFrame>
        <p:nvGraphicFramePr>
          <p:cNvPr id="2" name="表格 1"/>
          <p:cNvGraphicFramePr>
            <a:graphicFrameLocks noGrp="1"/>
          </p:cNvGraphicFramePr>
          <p:nvPr>
            <p:extLst>
              <p:ext uri="{D42A27DB-BD31-4B8C-83A1-F6EECF244321}">
                <p14:modId xmlns:p14="http://schemas.microsoft.com/office/powerpoint/2010/main" val="1811177360"/>
              </p:ext>
            </p:extLst>
          </p:nvPr>
        </p:nvGraphicFramePr>
        <p:xfrm>
          <a:off x="3934966" y="693490"/>
          <a:ext cx="6769422" cy="6513928"/>
        </p:xfrm>
        <a:graphic>
          <a:graphicData uri="http://schemas.openxmlformats.org/drawingml/2006/table">
            <a:tbl>
              <a:tblPr/>
              <a:tblGrid>
                <a:gridCol w="819988"/>
                <a:gridCol w="5949434"/>
              </a:tblGrid>
              <a:tr h="6513928">
                <a:tc>
                  <a:txBody>
                    <a:bodyPr/>
                    <a:lstStyle>
                      <a:lvl1pPr>
                        <a:spcBef>
                          <a:spcPct val="20000"/>
                        </a:spcBef>
                        <a:defRPr sz="2400">
                          <a:solidFill>
                            <a:schemeClr val="tx1"/>
                          </a:solidFill>
                          <a:latin typeface="宋体" panose="02010600030101010101" pitchFamily="2" charset="-122"/>
                          <a:ea typeface="宋体" panose="02010600030101010101" pitchFamily="2" charset="-122"/>
                        </a:defRPr>
                      </a:lvl1pPr>
                      <a:lvl2pPr marL="742950" indent="-285750">
                        <a:spcBef>
                          <a:spcPct val="20000"/>
                        </a:spcBef>
                        <a:defRPr sz="2000">
                          <a:solidFill>
                            <a:schemeClr val="tx1"/>
                          </a:solidFill>
                          <a:latin typeface="宋体" panose="02010600030101010101" pitchFamily="2" charset="-122"/>
                          <a:ea typeface="宋体" panose="02010600030101010101" pitchFamily="2" charset="-122"/>
                        </a:defRPr>
                      </a:lvl2pPr>
                      <a:lvl3pPr marL="1143000" indent="-228600">
                        <a:spcBef>
                          <a:spcPct val="20000"/>
                        </a:spcBef>
                        <a:defRPr>
                          <a:solidFill>
                            <a:schemeClr val="tx1"/>
                          </a:solidFill>
                          <a:latin typeface="宋体" panose="02010600030101010101" pitchFamily="2" charset="-122"/>
                          <a:ea typeface="宋体" panose="02010600030101010101" pitchFamily="2" charset="-122"/>
                        </a:defRPr>
                      </a:lvl3pPr>
                      <a:lvl4pPr marL="1600200" indent="-228600">
                        <a:spcBef>
                          <a:spcPct val="20000"/>
                        </a:spcBef>
                        <a:defRPr sz="1600">
                          <a:solidFill>
                            <a:schemeClr val="tx1"/>
                          </a:solidFill>
                          <a:latin typeface="宋体" panose="02010600030101010101" pitchFamily="2" charset="-122"/>
                          <a:ea typeface="宋体" panose="02010600030101010101" pitchFamily="2" charset="-122"/>
                        </a:defRPr>
                      </a:lvl4pPr>
                      <a:lvl5pPr marL="2057400" indent="-228600">
                        <a:spcBef>
                          <a:spcPct val="20000"/>
                        </a:spcBef>
                        <a:defRPr sz="1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1800" b="1" i="0" u="none" strike="noStrike" cap="none" normalizeH="0" baseline="0" dirty="0" smtClean="0">
                        <a:ln>
                          <a:noFill/>
                        </a:ln>
                        <a:solidFill>
                          <a:srgbClr val="FFFFFF"/>
                        </a:solidFill>
                        <a:effectLst/>
                        <a:latin typeface="宋体" panose="02010600030101010101" pitchFamily="2" charset="-122"/>
                        <a:ea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1800" b="1" i="0" u="none" strike="noStrike" cap="none" normalizeH="0" baseline="0" dirty="0" smtClean="0">
                        <a:ln>
                          <a:noFill/>
                        </a:ln>
                        <a:solidFill>
                          <a:srgbClr val="FFFFFF"/>
                        </a:solidFill>
                        <a:effectLst/>
                        <a:latin typeface="宋体" panose="02010600030101010101" pitchFamily="2" charset="-122"/>
                        <a:ea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1800" b="1" i="0" u="none" strike="noStrike" cap="none" normalizeH="0" baseline="0" dirty="0" smtClean="0">
                        <a:ln>
                          <a:noFill/>
                        </a:ln>
                        <a:solidFill>
                          <a:srgbClr val="FFFFFF"/>
                        </a:solidFill>
                        <a:effectLst/>
                        <a:latin typeface="宋体" panose="02010600030101010101" pitchFamily="2" charset="-122"/>
                        <a:ea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1800" b="1" i="0" u="none" strike="noStrike" cap="none" normalizeH="0" baseline="0" dirty="0" smtClean="0">
                        <a:ln>
                          <a:noFill/>
                        </a:ln>
                        <a:solidFill>
                          <a:srgbClr val="FFFFFF"/>
                        </a:solidFill>
                        <a:effectLst/>
                        <a:latin typeface="宋体" panose="02010600030101010101" pitchFamily="2" charset="-122"/>
                        <a:ea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1800" b="1" i="0" u="none" strike="noStrike" cap="none" normalizeH="0" baseline="0" dirty="0" smtClean="0">
                        <a:ln>
                          <a:noFill/>
                        </a:ln>
                        <a:solidFill>
                          <a:srgbClr val="FFFFFF"/>
                        </a:solidFill>
                        <a:effectLst/>
                        <a:latin typeface="宋体" panose="02010600030101010101" pitchFamily="2" charset="-122"/>
                        <a:ea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1800" b="1" i="0" u="none" strike="noStrike" cap="none" normalizeH="0" baseline="0" dirty="0" smtClean="0">
                        <a:ln>
                          <a:noFill/>
                        </a:ln>
                        <a:solidFill>
                          <a:srgbClr val="FFFFFF"/>
                        </a:solidFill>
                        <a:effectLst/>
                        <a:latin typeface="宋体" panose="02010600030101010101" pitchFamily="2" charset="-122"/>
                        <a:ea typeface="宋体" panose="02010600030101010101" pitchFamily="2" charset="-122"/>
                      </a:endParaRP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1800" b="1" i="0" u="none" strike="noStrike" cap="none" normalizeH="0" baseline="0" dirty="0" smtClean="0">
                        <a:ln>
                          <a:noFill/>
                        </a:ln>
                        <a:solidFill>
                          <a:srgbClr val="FFFFFF"/>
                        </a:solidFill>
                        <a:effectLst/>
                        <a:latin typeface="宋体" panose="02010600030101010101" pitchFamily="2" charset="-122"/>
                        <a:ea typeface="宋体" panose="02010600030101010101" pitchFamily="2" charset="-122"/>
                      </a:endParaRPr>
                    </a:p>
                  </a:txBody>
                  <a:tcPr marL="91449" marR="91449" marT="45712" marB="4571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宋体" panose="02010600030101010101" pitchFamily="2" charset="-122"/>
                          <a:ea typeface="宋体" panose="02010600030101010101" pitchFamily="2" charset="-122"/>
                        </a:defRPr>
                      </a:lvl1pPr>
                      <a:lvl2pPr marL="742950" indent="-285750">
                        <a:spcBef>
                          <a:spcPct val="20000"/>
                        </a:spcBef>
                        <a:defRPr sz="2000">
                          <a:solidFill>
                            <a:schemeClr val="tx1"/>
                          </a:solidFill>
                          <a:latin typeface="宋体" panose="02010600030101010101" pitchFamily="2" charset="-122"/>
                          <a:ea typeface="宋体" panose="02010600030101010101" pitchFamily="2" charset="-122"/>
                        </a:defRPr>
                      </a:lvl2pPr>
                      <a:lvl3pPr marL="1143000" indent="-228600">
                        <a:spcBef>
                          <a:spcPct val="20000"/>
                        </a:spcBef>
                        <a:defRPr>
                          <a:solidFill>
                            <a:schemeClr val="tx1"/>
                          </a:solidFill>
                          <a:latin typeface="宋体" panose="02010600030101010101" pitchFamily="2" charset="-122"/>
                          <a:ea typeface="宋体" panose="02010600030101010101" pitchFamily="2" charset="-122"/>
                        </a:defRPr>
                      </a:lvl3pPr>
                      <a:lvl4pPr marL="1600200" indent="-228600">
                        <a:spcBef>
                          <a:spcPct val="20000"/>
                        </a:spcBef>
                        <a:defRPr sz="1600">
                          <a:solidFill>
                            <a:schemeClr val="tx1"/>
                          </a:solidFill>
                          <a:latin typeface="宋体" panose="02010600030101010101" pitchFamily="2" charset="-122"/>
                          <a:ea typeface="宋体" panose="02010600030101010101" pitchFamily="2" charset="-122"/>
                        </a:defRPr>
                      </a:lvl4pPr>
                      <a:lvl5pPr marL="2057400" indent="-228600">
                        <a:spcBef>
                          <a:spcPct val="20000"/>
                        </a:spcBef>
                        <a:defRPr sz="14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20000"/>
                        </a:spcBef>
                        <a:spcAft>
                          <a:spcPct val="0"/>
                        </a:spcAft>
                        <a:defRPr sz="1400">
                          <a:solidFill>
                            <a:schemeClr val="tx1"/>
                          </a:solidFill>
                          <a:latin typeface="宋体" panose="02010600030101010101" pitchFamily="2" charset="-122"/>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4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  </a:t>
                      </a:r>
                      <a:r>
                        <a:rPr lang="zh-CN" altLang="en-US" sz="2400" b="0" i="0" kern="1200" dirty="0" smtClean="0">
                          <a:solidFill>
                            <a:schemeClr val="tx1"/>
                          </a:solidFill>
                          <a:effectLst/>
                          <a:latin typeface="宋体" panose="02010600030101010101" pitchFamily="2" charset="-122"/>
                          <a:ea typeface="宋体" panose="02010600030101010101" pitchFamily="2" charset="-122"/>
                          <a:cs typeface="+mn-cs"/>
                        </a:rPr>
                        <a:t>目前艾滋病还不能治愈，但还是可以治疗。</a:t>
                      </a:r>
                      <a:r>
                        <a:rPr lang="zh-CN" altLang="en-US" sz="2400" b="1" i="0" kern="1200" dirty="0" smtClean="0">
                          <a:solidFill>
                            <a:schemeClr val="tx1"/>
                          </a:solidFill>
                          <a:effectLst/>
                          <a:latin typeface="宋体" panose="02010600030101010101" pitchFamily="2" charset="-122"/>
                          <a:ea typeface="宋体" panose="02010600030101010101" pitchFamily="2" charset="-122"/>
                          <a:cs typeface="+mn-cs"/>
                        </a:rPr>
                        <a:t>目前已有抗病毒疗法</a:t>
                      </a:r>
                      <a:r>
                        <a:rPr lang="zh-CN" altLang="en-US" sz="2400" b="0" i="0" kern="1200" dirty="0" smtClean="0">
                          <a:solidFill>
                            <a:schemeClr val="tx1"/>
                          </a:solidFill>
                          <a:effectLst/>
                          <a:latin typeface="宋体" panose="02010600030101010101" pitchFamily="2" charset="-122"/>
                          <a:ea typeface="宋体" panose="02010600030101010101" pitchFamily="2" charset="-122"/>
                          <a:cs typeface="+mn-cs"/>
                        </a:rPr>
                        <a:t>，尽管不能完全消灭体内的艾滋病病毒，但</a:t>
                      </a:r>
                      <a:r>
                        <a:rPr lang="zh-CN" altLang="en-US" sz="2400" b="1" i="0" kern="1200" dirty="0" smtClean="0">
                          <a:solidFill>
                            <a:schemeClr val="tx1"/>
                          </a:solidFill>
                          <a:effectLst/>
                          <a:latin typeface="宋体" panose="02010600030101010101" pitchFamily="2" charset="-122"/>
                          <a:ea typeface="宋体" panose="02010600030101010101" pitchFamily="2" charset="-122"/>
                          <a:cs typeface="+mn-cs"/>
                        </a:rPr>
                        <a:t>可以有效抑制它的繁殖，延长艾滋病病毒感染者的寿命</a:t>
                      </a:r>
                      <a:r>
                        <a:rPr kumimoji="0" lang="zh-CN" altLang="en-US" sz="2400" b="0" i="0" u="none" strike="noStrike" kern="1200" cap="none" normalizeH="0" baseline="0" dirty="0" smtClean="0">
                          <a:ln>
                            <a:noFill/>
                          </a:ln>
                          <a:solidFill>
                            <a:schemeClr val="tx1"/>
                          </a:solidFill>
                          <a:effectLst/>
                          <a:latin typeface="宋体" panose="02010600030101010101" pitchFamily="2" charset="-122"/>
                          <a:ea typeface="宋体" panose="02010600030101010101" pitchFamily="2" charset="-122"/>
                          <a:cs typeface="+mn-cs"/>
                        </a:rPr>
                        <a:t>。</a:t>
                      </a:r>
                      <a:endParaRPr kumimoji="0" lang="en-US" altLang="zh-CN" sz="2400" b="0" i="0" u="none" strike="noStrike" kern="1200" cap="none" normalizeH="0" baseline="0" dirty="0" smtClean="0">
                        <a:ln>
                          <a:noFill/>
                        </a:ln>
                        <a:solidFill>
                          <a:schemeClr val="tx1"/>
                        </a:solidFill>
                        <a:effectLst/>
                        <a:latin typeface="宋体" panose="02010600030101010101" pitchFamily="2" charset="-122"/>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➣重在预防，开展以学校为中心的全民卫生宣教，是预防艾滋病在我国蔓延的最有效手段。</a:t>
                      </a:r>
                      <a:br>
                        <a:rPr kumimoji="0" lang="zh-CN" altLang="en-US" sz="24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br>
                      <a:r>
                        <a:rPr kumimoji="0" lang="zh-CN" altLang="en-US" sz="24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  严禁吸毒，加强血制品的管理，严禁</a:t>
                      </a:r>
                      <a:r>
                        <a:rPr kumimoji="0" lang="en-US" altLang="zh-CN" sz="24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HIV</a:t>
                      </a:r>
                      <a:r>
                        <a:rPr kumimoji="0" lang="zh-CN" altLang="en-US" sz="24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感染者献血、血浆和捐献器官、组织和精液。使用一次性医疗器材和用品，医疗器械严格消毒，加强健康教育，减少母婴传播</a:t>
                      </a:r>
                      <a:endParaRPr kumimoji="0" lang="en-US" altLang="zh-CN" sz="24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  疫苗正在研制过程中，对接触过或将接触感染者的人，做好自身防护</a:t>
                      </a:r>
                      <a:r>
                        <a:rPr kumimoji="0" lang="zh-CN" altLang="en-US" sz="24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rPr>
                        <a:t>。</a:t>
                      </a:r>
                    </a:p>
                  </a:txBody>
                  <a:tcPr marL="91449" marR="91449" marT="45712" marB="45712"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tx2">
                        <a:lumMod val="20000"/>
                        <a:lumOff val="80000"/>
                      </a:schemeClr>
                    </a:solidFill>
                  </a:tcPr>
                </a:tc>
              </a:tr>
            </a:tbl>
          </a:graphicData>
        </a:graphic>
      </p:graphicFrame>
      <p:sp>
        <p:nvSpPr>
          <p:cNvPr id="6" name="矩形 5"/>
          <p:cNvSpPr/>
          <p:nvPr/>
        </p:nvSpPr>
        <p:spPr>
          <a:xfrm>
            <a:off x="3718942" y="2781722"/>
            <a:ext cx="986408" cy="17064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smtClean="0"/>
              <a:t>预</a:t>
            </a:r>
            <a:endParaRPr lang="en-US" altLang="zh-CN" sz="3200" dirty="0" smtClean="0"/>
          </a:p>
          <a:p>
            <a:pPr algn="ctr"/>
            <a:r>
              <a:rPr lang="zh-CN" altLang="en-US" sz="3200" dirty="0" smtClean="0"/>
              <a:t>防</a:t>
            </a:r>
            <a:endParaRPr lang="zh-CN" altLang="en-US" sz="3200" dirty="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178771"/>
            <a:ext cx="3680817" cy="3680817"/>
          </a:xfrm>
          <a:prstGeom prst="rect">
            <a:avLst/>
          </a:prstGeom>
        </p:spPr>
      </p:pic>
    </p:spTree>
    <p:extLst>
      <p:ext uri="{BB962C8B-B14F-4D97-AF65-F5344CB8AC3E}">
        <p14:creationId xmlns:p14="http://schemas.microsoft.com/office/powerpoint/2010/main" val="666246970"/>
      </p:ext>
    </p:extLst>
  </p:cSld>
  <p:clrMapOvr>
    <a:masterClrMapping/>
  </p:clrMapOvr>
  <p:transition spd="slow" advTm="4000">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9">
            <a:extLst>
              <a:ext uri="{FF2B5EF4-FFF2-40B4-BE49-F238E27FC236}">
                <a16:creationId xmlns="" xmlns:a16="http://schemas.microsoft.com/office/drawing/2014/main" id="{8BADC70B-FDF3-3E40-8F8D-8959087615D1}"/>
              </a:ext>
            </a:extLst>
          </p:cNvPr>
          <p:cNvSpPr>
            <a:spLocks noGrp="1"/>
          </p:cNvSpPr>
          <p:nvPr>
            <p:ph type="sldNum" sz="quarter" idx="12"/>
          </p:nvPr>
        </p:nvSpPr>
        <p:spPr>
          <a:xfrm>
            <a:off x="8610044" y="6358219"/>
            <a:ext cx="2742091" cy="364359"/>
          </a:xfrm>
        </p:spPr>
        <p:txBody>
          <a:bodyPr/>
          <a:lstStyle/>
          <a:p>
            <a:fld id="{2F34C2B8-B519-4620-9BF5-835074449E9C}" type="slidenum">
              <a:rPr lang="zh-CN" altLang="en-US" smtClean="0"/>
              <a:pPr/>
              <a:t>85</a:t>
            </a:fld>
            <a:endParaRPr lang="zh-CN" altLang="en-US" dirty="0"/>
          </a:p>
        </p:txBody>
      </p:sp>
      <p:sp>
        <p:nvSpPr>
          <p:cNvPr id="38" name="文本框 92">
            <a:extLst>
              <a:ext uri="{FF2B5EF4-FFF2-40B4-BE49-F238E27FC236}">
                <a16:creationId xmlns="" xmlns:a16="http://schemas.microsoft.com/office/drawing/2014/main" id="{C340928B-AB52-EE4F-9A7D-5399736D4F7E}"/>
              </a:ext>
            </a:extLst>
          </p:cNvPr>
          <p:cNvSpPr txBox="1"/>
          <p:nvPr/>
        </p:nvSpPr>
        <p:spPr>
          <a:xfrm rot="21172913">
            <a:off x="33685" y="106754"/>
            <a:ext cx="2627967"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常见传染病</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pic>
        <p:nvPicPr>
          <p:cNvPr id="6" name="图片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50790" y="735864"/>
            <a:ext cx="8129295" cy="5862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557" y="4572130"/>
            <a:ext cx="3128437" cy="2088232"/>
          </a:xfrm>
          <a:prstGeom prst="rect">
            <a:avLst/>
          </a:prstGeom>
        </p:spPr>
      </p:pic>
    </p:spTree>
    <p:extLst>
      <p:ext uri="{BB962C8B-B14F-4D97-AF65-F5344CB8AC3E}">
        <p14:creationId xmlns:p14="http://schemas.microsoft.com/office/powerpoint/2010/main" val="3731419755"/>
      </p:ext>
    </p:extLst>
  </p:cSld>
  <p:clrMapOvr>
    <a:masterClrMapping/>
  </p:clrMapOvr>
  <p:transition spd="slow" advTm="4000">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9">
            <a:extLst>
              <a:ext uri="{FF2B5EF4-FFF2-40B4-BE49-F238E27FC236}">
                <a16:creationId xmlns="" xmlns:a16="http://schemas.microsoft.com/office/drawing/2014/main" id="{8BADC70B-FDF3-3E40-8F8D-8959087615D1}"/>
              </a:ext>
            </a:extLst>
          </p:cNvPr>
          <p:cNvSpPr>
            <a:spLocks noGrp="1"/>
          </p:cNvSpPr>
          <p:nvPr>
            <p:ph type="sldNum" sz="quarter" idx="12"/>
          </p:nvPr>
        </p:nvSpPr>
        <p:spPr>
          <a:xfrm>
            <a:off x="8610044" y="6358219"/>
            <a:ext cx="2742091" cy="364359"/>
          </a:xfrm>
        </p:spPr>
        <p:txBody>
          <a:bodyPr/>
          <a:lstStyle/>
          <a:p>
            <a:fld id="{2F34C2B8-B519-4620-9BF5-835074449E9C}" type="slidenum">
              <a:rPr lang="zh-CN" altLang="en-US" smtClean="0"/>
              <a:pPr/>
              <a:t>86</a:t>
            </a:fld>
            <a:endParaRPr lang="zh-CN" altLang="en-US" dirty="0"/>
          </a:p>
        </p:txBody>
      </p:sp>
      <p:sp>
        <p:nvSpPr>
          <p:cNvPr id="38" name="文本框 92">
            <a:extLst>
              <a:ext uri="{FF2B5EF4-FFF2-40B4-BE49-F238E27FC236}">
                <a16:creationId xmlns="" xmlns:a16="http://schemas.microsoft.com/office/drawing/2014/main" id="{C340928B-AB52-EE4F-9A7D-5399736D4F7E}"/>
              </a:ext>
            </a:extLst>
          </p:cNvPr>
          <p:cNvSpPr txBox="1"/>
          <p:nvPr/>
        </p:nvSpPr>
        <p:spPr>
          <a:xfrm rot="21172913">
            <a:off x="33685" y="106754"/>
            <a:ext cx="2627967"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常见传染病</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3" name="矩形 2"/>
          <p:cNvSpPr/>
          <p:nvPr/>
        </p:nvSpPr>
        <p:spPr>
          <a:xfrm>
            <a:off x="4439022" y="1819924"/>
            <a:ext cx="6092825" cy="3539430"/>
          </a:xfrm>
          <a:prstGeom prst="rect">
            <a:avLst/>
          </a:prstGeom>
        </p:spPr>
        <p:txBody>
          <a:bodyPr>
            <a:spAutoFit/>
          </a:bodyPr>
          <a:lstStyle/>
          <a:p>
            <a:r>
              <a:rPr lang="en-US" altLang="zh-CN" sz="2800" b="1" dirty="0"/>
              <a:t>➢</a:t>
            </a:r>
            <a:r>
              <a:rPr lang="zh-CN" altLang="en-US" sz="2800" b="1" dirty="0"/>
              <a:t>珍爱生命，远离毒品。</a:t>
            </a:r>
            <a:br>
              <a:rPr lang="zh-CN" altLang="en-US" sz="2800" b="1" dirty="0"/>
            </a:br>
            <a:r>
              <a:rPr lang="en-US" altLang="zh-CN" sz="2800" b="1" dirty="0"/>
              <a:t>➢</a:t>
            </a:r>
            <a:r>
              <a:rPr lang="zh-CN" altLang="en-US" sz="2800" b="1" dirty="0"/>
              <a:t>避免不必要的输血和注射。必要时，要使用经过</a:t>
            </a:r>
            <a:r>
              <a:rPr lang="en-US" altLang="zh-CN" sz="2800" b="1" dirty="0"/>
              <a:t>HIV</a:t>
            </a:r>
            <a:r>
              <a:rPr lang="zh-CN" altLang="en-US" sz="2800" b="1" dirty="0"/>
              <a:t>抗体检测的血液和血液制品，或尽量使用血浆代用品和自身血液。</a:t>
            </a:r>
            <a:br>
              <a:rPr lang="zh-CN" altLang="en-US" sz="2800" b="1" dirty="0"/>
            </a:br>
            <a:r>
              <a:rPr lang="en-US" altLang="zh-CN" sz="2800" b="1" dirty="0"/>
              <a:t>➢</a:t>
            </a:r>
            <a:r>
              <a:rPr lang="zh-CN" altLang="en-US" sz="2800" b="1" dirty="0">
                <a:solidFill>
                  <a:srgbClr val="FF0000"/>
                </a:solidFill>
              </a:rPr>
              <a:t>不去消毒不严格的医疗机构或其</a:t>
            </a:r>
            <a:r>
              <a:rPr lang="en-US" altLang="zh-CN" sz="2800" b="1" dirty="0">
                <a:solidFill>
                  <a:srgbClr val="FF0000"/>
                </a:solidFill>
              </a:rPr>
              <a:t/>
            </a:r>
            <a:br>
              <a:rPr lang="en-US" altLang="zh-CN" sz="2800" b="1" dirty="0">
                <a:solidFill>
                  <a:srgbClr val="FF0000"/>
                </a:solidFill>
              </a:rPr>
            </a:br>
            <a:r>
              <a:rPr lang="zh-CN" altLang="en-US" sz="2800" b="1" dirty="0">
                <a:solidFill>
                  <a:srgbClr val="FF0000"/>
                </a:solidFill>
              </a:rPr>
              <a:t>他场所打针、拔牙、穿耳洞、纹身、</a:t>
            </a:r>
            <a:r>
              <a:rPr lang="en-US" altLang="zh-CN" sz="2800" b="1" dirty="0">
                <a:solidFill>
                  <a:srgbClr val="FF0000"/>
                </a:solidFill>
              </a:rPr>
              <a:t/>
            </a:r>
            <a:br>
              <a:rPr lang="en-US" altLang="zh-CN" sz="2800" b="1" dirty="0">
                <a:solidFill>
                  <a:srgbClr val="FF0000"/>
                </a:solidFill>
              </a:rPr>
            </a:br>
            <a:r>
              <a:rPr lang="zh-CN" altLang="en-US" sz="2800" b="1" dirty="0">
                <a:solidFill>
                  <a:srgbClr val="FF0000"/>
                </a:solidFill>
              </a:rPr>
              <a:t>纹眉等。</a:t>
            </a:r>
          </a:p>
        </p:txBody>
      </p:sp>
      <p:pic>
        <p:nvPicPr>
          <p:cNvPr id="7" name="图片 1" descr="timg"/>
          <p:cNvPicPr>
            <a:picLocks noChangeAspect="1"/>
          </p:cNvPicPr>
          <p:nvPr/>
        </p:nvPicPr>
        <p:blipFill>
          <a:blip r:embed="rId3" cstate="print">
            <a:clrChange>
              <a:clrFrom>
                <a:srgbClr val="FFFFFF">
                  <a:alpha val="100000"/>
                </a:srgbClr>
              </a:clrFrom>
              <a:clrTo>
                <a:srgbClr val="FFFFFF">
                  <a:alpha val="100000"/>
                  <a:alpha val="0"/>
                </a:srgbClr>
              </a:clrTo>
            </a:clrChange>
          </a:blip>
          <a:stretch>
            <a:fillRect/>
          </a:stretch>
        </p:blipFill>
        <p:spPr>
          <a:xfrm>
            <a:off x="552304" y="1819924"/>
            <a:ext cx="3406398" cy="4283710"/>
          </a:xfrm>
          <a:prstGeom prst="rect">
            <a:avLst/>
          </a:prstGeom>
          <a:noFill/>
          <a:ln w="9525">
            <a:noFill/>
          </a:ln>
        </p:spPr>
      </p:pic>
    </p:spTree>
    <p:extLst>
      <p:ext uri="{BB962C8B-B14F-4D97-AF65-F5344CB8AC3E}">
        <p14:creationId xmlns:p14="http://schemas.microsoft.com/office/powerpoint/2010/main" val="133101529"/>
      </p:ext>
    </p:extLst>
  </p:cSld>
  <p:clrMapOvr>
    <a:masterClrMapping/>
  </p:clrMapOvr>
  <p:transition spd="slow" advTm="4000">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9">
            <a:extLst>
              <a:ext uri="{FF2B5EF4-FFF2-40B4-BE49-F238E27FC236}">
                <a16:creationId xmlns="" xmlns:a16="http://schemas.microsoft.com/office/drawing/2014/main" id="{8BADC70B-FDF3-3E40-8F8D-8959087615D1}"/>
              </a:ext>
            </a:extLst>
          </p:cNvPr>
          <p:cNvSpPr>
            <a:spLocks noGrp="1"/>
          </p:cNvSpPr>
          <p:nvPr>
            <p:ph type="sldNum" sz="quarter" idx="12"/>
          </p:nvPr>
        </p:nvSpPr>
        <p:spPr>
          <a:xfrm>
            <a:off x="8610044" y="6358219"/>
            <a:ext cx="2742091" cy="364359"/>
          </a:xfrm>
        </p:spPr>
        <p:txBody>
          <a:bodyPr/>
          <a:lstStyle/>
          <a:p>
            <a:fld id="{2F34C2B8-B519-4620-9BF5-835074449E9C}" type="slidenum">
              <a:rPr lang="zh-CN" altLang="en-US" smtClean="0"/>
              <a:pPr/>
              <a:t>87</a:t>
            </a:fld>
            <a:endParaRPr lang="zh-CN" altLang="en-US" dirty="0"/>
          </a:p>
        </p:txBody>
      </p:sp>
      <p:sp>
        <p:nvSpPr>
          <p:cNvPr id="38" name="文本框 92">
            <a:extLst>
              <a:ext uri="{FF2B5EF4-FFF2-40B4-BE49-F238E27FC236}">
                <a16:creationId xmlns="" xmlns:a16="http://schemas.microsoft.com/office/drawing/2014/main" id="{C340928B-AB52-EE4F-9A7D-5399736D4F7E}"/>
              </a:ext>
            </a:extLst>
          </p:cNvPr>
          <p:cNvSpPr txBox="1"/>
          <p:nvPr/>
        </p:nvSpPr>
        <p:spPr>
          <a:xfrm rot="21172913">
            <a:off x="33685" y="106754"/>
            <a:ext cx="2627967"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常见传染病</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2" name="矩形 1"/>
          <p:cNvSpPr/>
          <p:nvPr/>
        </p:nvSpPr>
        <p:spPr>
          <a:xfrm>
            <a:off x="5563631" y="1557586"/>
            <a:ext cx="6092825" cy="4401205"/>
          </a:xfrm>
          <a:prstGeom prst="rect">
            <a:avLst/>
          </a:prstGeom>
        </p:spPr>
        <p:txBody>
          <a:bodyPr>
            <a:spAutoFit/>
          </a:bodyPr>
          <a:lstStyle/>
          <a:p>
            <a:r>
              <a:rPr lang="zh-CN" altLang="en-US" sz="2800" b="1" dirty="0"/>
              <a:t>不会感染艾滋病的途径</a:t>
            </a:r>
            <a:br>
              <a:rPr lang="zh-CN" altLang="en-US" sz="2800" b="1" dirty="0"/>
            </a:br>
            <a:r>
              <a:rPr lang="zh-CN" altLang="en-US" sz="2800" b="1" dirty="0"/>
              <a:t>（</a:t>
            </a:r>
            <a:r>
              <a:rPr lang="en-US" altLang="zh-CN" sz="2800" dirty="0"/>
              <a:t>1</a:t>
            </a:r>
            <a:r>
              <a:rPr lang="zh-CN" altLang="en-US" sz="2800" dirty="0"/>
              <a:t>）食物、饮水、空气；</a:t>
            </a:r>
            <a:br>
              <a:rPr lang="zh-CN" altLang="en-US" sz="2800" dirty="0"/>
            </a:br>
            <a:r>
              <a:rPr lang="zh-CN" altLang="en-US" sz="2800" dirty="0"/>
              <a:t>（</a:t>
            </a:r>
            <a:r>
              <a:rPr lang="en-US" altLang="zh-CN" sz="2800" dirty="0"/>
              <a:t>2</a:t>
            </a:r>
            <a:r>
              <a:rPr lang="zh-CN" altLang="en-US" sz="2800" dirty="0"/>
              <a:t>）公共场所的日常生活接触，上课、公共交通、办公室办公、以及影剧院、商场等一般接触；</a:t>
            </a:r>
            <a:br>
              <a:rPr lang="zh-CN" altLang="en-US" sz="2800" dirty="0"/>
            </a:br>
            <a:r>
              <a:rPr lang="zh-CN" altLang="en-US" sz="2800" dirty="0"/>
              <a:t>（</a:t>
            </a:r>
            <a:r>
              <a:rPr lang="en-US" altLang="zh-CN" sz="2800" dirty="0"/>
              <a:t>3</a:t>
            </a:r>
            <a:r>
              <a:rPr lang="zh-CN" altLang="en-US" sz="2800" dirty="0"/>
              <a:t>）礼节性亲吻；</a:t>
            </a:r>
            <a:br>
              <a:rPr lang="zh-CN" altLang="en-US" sz="2800" dirty="0"/>
            </a:br>
            <a:r>
              <a:rPr lang="zh-CN" altLang="en-US" sz="2800" dirty="0"/>
              <a:t>（</a:t>
            </a:r>
            <a:r>
              <a:rPr lang="en-US" altLang="zh-CN" sz="2800" dirty="0"/>
              <a:t>4</a:t>
            </a:r>
            <a:r>
              <a:rPr lang="zh-CN" altLang="en-US" sz="2800" dirty="0"/>
              <a:t>）礼节性拥抱；</a:t>
            </a:r>
            <a:br>
              <a:rPr lang="zh-CN" altLang="en-US" sz="2800" dirty="0"/>
            </a:br>
            <a:r>
              <a:rPr lang="zh-CN" altLang="en-US" sz="2800" dirty="0"/>
              <a:t>（</a:t>
            </a:r>
            <a:r>
              <a:rPr lang="en-US" altLang="zh-CN" sz="2800" dirty="0"/>
              <a:t>5</a:t>
            </a:r>
            <a:r>
              <a:rPr lang="zh-CN" altLang="en-US" sz="2800" dirty="0"/>
              <a:t>）公用马桶；</a:t>
            </a:r>
            <a:r>
              <a:rPr lang="en-US" altLang="zh-CN" sz="2800" dirty="0"/>
              <a:t/>
            </a:r>
            <a:br>
              <a:rPr lang="en-US" altLang="zh-CN" sz="2800" dirty="0"/>
            </a:br>
            <a:r>
              <a:rPr lang="zh-CN" altLang="en-US" sz="2800" dirty="0"/>
              <a:t>（</a:t>
            </a:r>
            <a:r>
              <a:rPr lang="en-US" altLang="zh-CN" sz="2800" dirty="0"/>
              <a:t>6</a:t>
            </a:r>
            <a:r>
              <a:rPr lang="zh-CN" altLang="en-US" sz="2800" dirty="0"/>
              <a:t>）蚊虫叮咬；</a:t>
            </a:r>
            <a:br>
              <a:rPr lang="zh-CN" altLang="en-US" sz="2800" dirty="0"/>
            </a:br>
            <a:r>
              <a:rPr lang="zh-CN" altLang="en-US" sz="2800" dirty="0"/>
              <a:t>（</a:t>
            </a:r>
            <a:r>
              <a:rPr lang="en-US" altLang="zh-CN" sz="2800" dirty="0"/>
              <a:t>7</a:t>
            </a:r>
            <a:r>
              <a:rPr lang="zh-CN" altLang="en-US" sz="2800" dirty="0"/>
              <a:t>）纸币、硬币、票证。</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060" y="2205658"/>
            <a:ext cx="5420944" cy="3432481"/>
          </a:xfrm>
          <a:prstGeom prst="rect">
            <a:avLst/>
          </a:prstGeom>
        </p:spPr>
      </p:pic>
    </p:spTree>
    <p:extLst>
      <p:ext uri="{BB962C8B-B14F-4D97-AF65-F5344CB8AC3E}">
        <p14:creationId xmlns:p14="http://schemas.microsoft.com/office/powerpoint/2010/main" val="3224013289"/>
      </p:ext>
    </p:extLst>
  </p:cSld>
  <p:clrMapOvr>
    <a:masterClrMapping/>
  </p:clrMapOvr>
  <p:transition spd="slow" advTm="4000">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9">
            <a:extLst>
              <a:ext uri="{FF2B5EF4-FFF2-40B4-BE49-F238E27FC236}">
                <a16:creationId xmlns="" xmlns:a16="http://schemas.microsoft.com/office/drawing/2014/main" id="{8BADC70B-FDF3-3E40-8F8D-8959087615D1}"/>
              </a:ext>
            </a:extLst>
          </p:cNvPr>
          <p:cNvSpPr>
            <a:spLocks noGrp="1"/>
          </p:cNvSpPr>
          <p:nvPr>
            <p:ph type="sldNum" sz="quarter" idx="12"/>
          </p:nvPr>
        </p:nvSpPr>
        <p:spPr>
          <a:xfrm>
            <a:off x="8610044" y="6358219"/>
            <a:ext cx="2742091" cy="364359"/>
          </a:xfrm>
        </p:spPr>
        <p:txBody>
          <a:bodyPr/>
          <a:lstStyle/>
          <a:p>
            <a:fld id="{2F34C2B8-B519-4620-9BF5-835074449E9C}" type="slidenum">
              <a:rPr lang="zh-CN" altLang="en-US" smtClean="0"/>
              <a:pPr/>
              <a:t>88</a:t>
            </a:fld>
            <a:endParaRPr lang="zh-CN" altLang="en-US" dirty="0"/>
          </a:p>
        </p:txBody>
      </p:sp>
      <p:sp>
        <p:nvSpPr>
          <p:cNvPr id="38" name="文本框 92">
            <a:extLst>
              <a:ext uri="{FF2B5EF4-FFF2-40B4-BE49-F238E27FC236}">
                <a16:creationId xmlns="" xmlns:a16="http://schemas.microsoft.com/office/drawing/2014/main" id="{C340928B-AB52-EE4F-9A7D-5399736D4F7E}"/>
              </a:ext>
            </a:extLst>
          </p:cNvPr>
          <p:cNvSpPr txBox="1"/>
          <p:nvPr/>
        </p:nvSpPr>
        <p:spPr>
          <a:xfrm rot="21172913">
            <a:off x="33685" y="106754"/>
            <a:ext cx="2627967"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常见传染病</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3" name="矩形 2"/>
          <p:cNvSpPr/>
          <p:nvPr/>
        </p:nvSpPr>
        <p:spPr>
          <a:xfrm>
            <a:off x="5231109" y="1237408"/>
            <a:ext cx="6121025" cy="5262979"/>
          </a:xfrm>
          <a:prstGeom prst="rect">
            <a:avLst/>
          </a:prstGeom>
        </p:spPr>
        <p:txBody>
          <a:bodyPr wrap="square">
            <a:spAutoFit/>
          </a:bodyPr>
          <a:lstStyle/>
          <a:p>
            <a:r>
              <a:rPr lang="zh-CN" altLang="zh-CN" sz="2400" b="1" dirty="0" smtClean="0">
                <a:solidFill>
                  <a:srgbClr val="FF0000"/>
                </a:solidFill>
              </a:rPr>
              <a:t>怀疑自己得了艾滋病，到哪里去检测</a:t>
            </a:r>
            <a:r>
              <a:rPr lang="en-US" altLang="zh-CN" sz="2400" b="1" dirty="0" smtClean="0">
                <a:solidFill>
                  <a:srgbClr val="FF0000"/>
                </a:solidFill>
              </a:rPr>
              <a:t>?</a:t>
            </a:r>
            <a:r>
              <a:rPr lang="zh-CN" altLang="zh-CN" sz="2400" b="1" dirty="0" smtClean="0">
                <a:solidFill>
                  <a:srgbClr val="FF0000"/>
                </a:solidFill>
              </a:rPr>
              <a:t/>
            </a:r>
            <a:br>
              <a:rPr lang="zh-CN" altLang="zh-CN" sz="2400" b="1" dirty="0" smtClean="0">
                <a:solidFill>
                  <a:srgbClr val="FF0000"/>
                </a:solidFill>
              </a:rPr>
            </a:br>
            <a:r>
              <a:rPr lang="zh-CN" altLang="en-US" sz="2400" b="1" dirty="0" smtClean="0">
                <a:solidFill>
                  <a:srgbClr val="FF0000"/>
                </a:solidFill>
              </a:rPr>
              <a:t>   </a:t>
            </a:r>
            <a:r>
              <a:rPr lang="zh-CN" altLang="zh-CN" sz="2400" b="1" dirty="0" smtClean="0"/>
              <a:t>一般来说，可到具有初筛资格的县以上医院和卫生防疫站做</a:t>
            </a:r>
            <a:r>
              <a:rPr lang="en-US" altLang="zh-CN" sz="2400" b="1" dirty="0" smtClean="0"/>
              <a:t>HIV</a:t>
            </a:r>
            <a:r>
              <a:rPr lang="zh-CN" altLang="zh-CN" sz="2400" b="1" dirty="0" smtClean="0"/>
              <a:t>抗体检测，确诊须到省疾病预防控制中心（</a:t>
            </a:r>
            <a:r>
              <a:rPr lang="en-US" altLang="zh-CN" sz="2400" b="1" dirty="0" smtClean="0"/>
              <a:t>CDC</a:t>
            </a:r>
            <a:r>
              <a:rPr lang="zh-CN" altLang="zh-CN" sz="2400" b="1" dirty="0" smtClean="0"/>
              <a:t>）检测</a:t>
            </a:r>
            <a:r>
              <a:rPr lang="zh-CN" altLang="zh-CN" sz="2400" b="1" dirty="0" smtClean="0"/>
              <a:t>。</a:t>
            </a:r>
            <a:endParaRPr lang="en-US" altLang="zh-CN" sz="2400" b="1" dirty="0" smtClean="0"/>
          </a:p>
          <a:p>
            <a:r>
              <a:rPr lang="en-US" altLang="zh-CN" sz="2400" dirty="0" smtClean="0"/>
              <a:t/>
            </a:r>
            <a:br>
              <a:rPr lang="en-US" altLang="zh-CN" sz="2400" dirty="0" smtClean="0"/>
            </a:br>
            <a:r>
              <a:rPr lang="zh-CN" altLang="zh-CN" sz="2400" b="1" dirty="0" smtClean="0">
                <a:solidFill>
                  <a:srgbClr val="FF0000"/>
                </a:solidFill>
              </a:rPr>
              <a:t>什么时间去做检测</a:t>
            </a:r>
            <a:r>
              <a:rPr lang="en-US" altLang="zh-CN" sz="2400" b="1" dirty="0" smtClean="0">
                <a:solidFill>
                  <a:srgbClr val="FF0000"/>
                </a:solidFill>
              </a:rPr>
              <a:t>?</a:t>
            </a:r>
            <a:r>
              <a:rPr lang="zh-CN" altLang="zh-CN" sz="2400" b="1" dirty="0" smtClean="0">
                <a:solidFill>
                  <a:srgbClr val="FF0000"/>
                </a:solidFill>
              </a:rPr>
              <a:t/>
            </a:r>
            <a:br>
              <a:rPr lang="zh-CN" altLang="zh-CN" sz="2400" b="1" dirty="0" smtClean="0">
                <a:solidFill>
                  <a:srgbClr val="FF0000"/>
                </a:solidFill>
              </a:rPr>
            </a:br>
            <a:r>
              <a:rPr lang="en-US" altLang="zh-CN" sz="2400" b="1" dirty="0" smtClean="0">
                <a:solidFill>
                  <a:srgbClr val="FF0000"/>
                </a:solidFill>
              </a:rPr>
              <a:t>   </a:t>
            </a:r>
            <a:r>
              <a:rPr lang="zh-CN" altLang="zh-CN" sz="2400" b="1" dirty="0" smtClean="0"/>
              <a:t>感染艾滋病病毒的头三个月叫</a:t>
            </a:r>
            <a:r>
              <a:rPr lang="en-US" altLang="zh-CN" sz="2400" b="1" dirty="0" smtClean="0"/>
              <a:t>"</a:t>
            </a:r>
            <a:r>
              <a:rPr lang="zh-CN" altLang="zh-CN" sz="2400" b="1" dirty="0" smtClean="0"/>
              <a:t>窗口期</a:t>
            </a:r>
            <a:r>
              <a:rPr lang="en-US" altLang="zh-CN" sz="2400" b="1" dirty="0" smtClean="0"/>
              <a:t>"</a:t>
            </a:r>
            <a:r>
              <a:rPr lang="zh-CN" altLang="zh-CN" sz="2400" b="1" dirty="0" smtClean="0"/>
              <a:t>，</a:t>
            </a:r>
            <a:r>
              <a:rPr lang="en-US" altLang="zh-CN" sz="2400" b="1" dirty="0" smtClean="0"/>
              <a:t/>
            </a:r>
            <a:br>
              <a:rPr lang="en-US" altLang="zh-CN" sz="2400" b="1" dirty="0" smtClean="0"/>
            </a:br>
            <a:r>
              <a:rPr lang="zh-CN" altLang="zh-CN" sz="2400" b="1" dirty="0" smtClean="0"/>
              <a:t>虽然</a:t>
            </a:r>
            <a:r>
              <a:rPr lang="en-US" altLang="zh-CN" sz="2400" b="1" dirty="0" smtClean="0"/>
              <a:t>HIV</a:t>
            </a:r>
            <a:r>
              <a:rPr lang="zh-CN" altLang="zh-CN" sz="2400" b="1" dirty="0" smtClean="0"/>
              <a:t>抗体在感染</a:t>
            </a:r>
            <a:r>
              <a:rPr lang="en-US" altLang="zh-CN" sz="2400" b="1" dirty="0" smtClean="0"/>
              <a:t>2</a:t>
            </a:r>
            <a:r>
              <a:rPr lang="zh-CN" altLang="zh-CN" sz="2400" b="1" dirty="0" smtClean="0"/>
              <a:t>周后就可以出现，</a:t>
            </a:r>
            <a:r>
              <a:rPr lang="en-US" altLang="zh-CN" sz="2400" b="1" dirty="0" smtClean="0"/>
              <a:t/>
            </a:r>
            <a:br>
              <a:rPr lang="en-US" altLang="zh-CN" sz="2400" b="1" dirty="0" smtClean="0"/>
            </a:br>
            <a:r>
              <a:rPr lang="zh-CN" altLang="zh-CN" sz="2400" b="1" dirty="0" smtClean="0"/>
              <a:t>但这时身体里还没有产生足够量的抗体，</a:t>
            </a:r>
            <a:r>
              <a:rPr lang="en-US" altLang="zh-CN" sz="2400" b="1" dirty="0" smtClean="0"/>
              <a:t/>
            </a:r>
            <a:br>
              <a:rPr lang="en-US" altLang="zh-CN" sz="2400" b="1" dirty="0" smtClean="0"/>
            </a:br>
            <a:r>
              <a:rPr lang="zh-CN" altLang="zh-CN" sz="2400" b="1" dirty="0" smtClean="0"/>
              <a:t>可能无法检测出是否已经受感染。</a:t>
            </a:r>
            <a:endParaRPr lang="en-US" altLang="zh-CN" sz="2400" b="1" dirty="0" smtClean="0"/>
          </a:p>
          <a:p>
            <a:r>
              <a:rPr lang="en-US" altLang="zh-CN" sz="2400" dirty="0" smtClean="0"/>
              <a:t>    </a:t>
            </a:r>
            <a:r>
              <a:rPr lang="zh-CN" altLang="zh-CN" sz="2400" b="1" dirty="0" smtClean="0"/>
              <a:t>应</a:t>
            </a:r>
            <a:r>
              <a:rPr lang="zh-CN" altLang="zh-CN" sz="2400" b="1" dirty="0"/>
              <a:t>在高危行为后的</a:t>
            </a:r>
            <a:r>
              <a:rPr lang="en-US" altLang="zh-CN" sz="2400" b="1" dirty="0"/>
              <a:t>0</a:t>
            </a:r>
            <a:r>
              <a:rPr lang="zh-CN" altLang="zh-CN" sz="2400" b="1" dirty="0"/>
              <a:t>、</a:t>
            </a:r>
            <a:r>
              <a:rPr lang="en-US" altLang="zh-CN" sz="2400" b="1" dirty="0"/>
              <a:t>6</a:t>
            </a:r>
            <a:r>
              <a:rPr lang="zh-CN" altLang="zh-CN" sz="2400" b="1" dirty="0"/>
              <a:t>、</a:t>
            </a:r>
            <a:r>
              <a:rPr lang="en-US" altLang="zh-CN" sz="2400" b="1" dirty="0"/>
              <a:t>12</a:t>
            </a:r>
            <a:r>
              <a:rPr lang="zh-CN" altLang="zh-CN" sz="2400" b="1" dirty="0"/>
              <a:t>周、</a:t>
            </a:r>
            <a:r>
              <a:rPr lang="en-US" altLang="zh-CN" sz="2400" b="1" dirty="0"/>
              <a:t>6</a:t>
            </a:r>
            <a:r>
              <a:rPr lang="zh-CN" altLang="en-US" sz="2400" b="1" dirty="0"/>
              <a:t>个月</a:t>
            </a:r>
            <a:r>
              <a:rPr lang="zh-CN" altLang="zh-CN" sz="2400" b="1" dirty="0"/>
              <a:t>时检测</a:t>
            </a:r>
            <a:r>
              <a:rPr lang="en-US" altLang="zh-CN" sz="2400" b="1" dirty="0"/>
              <a:t>HIV</a:t>
            </a:r>
            <a:r>
              <a:rPr lang="zh-CN" altLang="zh-CN" sz="2400" b="1" dirty="0"/>
              <a:t>抗体，</a:t>
            </a:r>
            <a:r>
              <a:rPr lang="en-US" altLang="zh-CN" sz="2400" b="1" dirty="0"/>
              <a:t>6</a:t>
            </a:r>
            <a:r>
              <a:rPr lang="zh-CN" altLang="en-US" sz="2400" b="1" dirty="0"/>
              <a:t>个月</a:t>
            </a:r>
            <a:r>
              <a:rPr lang="zh-CN" altLang="zh-CN" sz="2400" b="1" dirty="0"/>
              <a:t>以后</a:t>
            </a:r>
            <a:r>
              <a:rPr lang="zh-CN" altLang="en-US" sz="2400" b="1" dirty="0"/>
              <a:t>若</a:t>
            </a:r>
            <a:r>
              <a:rPr lang="zh-CN" altLang="zh-CN" sz="2400" b="1" dirty="0"/>
              <a:t>仍未检测到</a:t>
            </a:r>
            <a:r>
              <a:rPr lang="en-US" altLang="zh-CN" sz="2400" b="1" dirty="0"/>
              <a:t>HIV</a:t>
            </a:r>
            <a:r>
              <a:rPr lang="zh-CN" altLang="zh-CN" sz="2400" b="1" dirty="0"/>
              <a:t>抗体，则认为未感染艾滋病病毒。</a:t>
            </a:r>
            <a:endParaRPr lang="zh-CN" altLang="en-US" sz="2400" b="1" dirty="0"/>
          </a:p>
          <a:p>
            <a:endParaRPr lang="zh-CN" altLang="en-US" sz="2400"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09" y="1485578"/>
            <a:ext cx="4700295" cy="4872641"/>
          </a:xfrm>
          <a:prstGeom prst="rect">
            <a:avLst/>
          </a:prstGeom>
        </p:spPr>
      </p:pic>
    </p:spTree>
    <p:extLst>
      <p:ext uri="{BB962C8B-B14F-4D97-AF65-F5344CB8AC3E}">
        <p14:creationId xmlns:p14="http://schemas.microsoft.com/office/powerpoint/2010/main" val="2153815691"/>
      </p:ext>
    </p:extLst>
  </p:cSld>
  <p:clrMapOvr>
    <a:masterClrMapping/>
  </p:clrMapOvr>
  <p:transition spd="slow" advTm="4000">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9">
            <a:extLst>
              <a:ext uri="{FF2B5EF4-FFF2-40B4-BE49-F238E27FC236}">
                <a16:creationId xmlns="" xmlns:a16="http://schemas.microsoft.com/office/drawing/2014/main" id="{8BADC70B-FDF3-3E40-8F8D-8959087615D1}"/>
              </a:ext>
            </a:extLst>
          </p:cNvPr>
          <p:cNvSpPr>
            <a:spLocks noGrp="1"/>
          </p:cNvSpPr>
          <p:nvPr>
            <p:ph type="sldNum" sz="quarter" idx="12"/>
          </p:nvPr>
        </p:nvSpPr>
        <p:spPr>
          <a:xfrm>
            <a:off x="8610044" y="6358219"/>
            <a:ext cx="2742091" cy="364359"/>
          </a:xfrm>
        </p:spPr>
        <p:txBody>
          <a:bodyPr/>
          <a:lstStyle/>
          <a:p>
            <a:fld id="{2F34C2B8-B519-4620-9BF5-835074449E9C}" type="slidenum">
              <a:rPr lang="zh-CN" altLang="en-US" smtClean="0"/>
              <a:pPr/>
              <a:t>89</a:t>
            </a:fld>
            <a:endParaRPr lang="zh-CN" altLang="en-US" dirty="0"/>
          </a:p>
        </p:txBody>
      </p:sp>
      <p:sp>
        <p:nvSpPr>
          <p:cNvPr id="38" name="文本框 92">
            <a:extLst>
              <a:ext uri="{FF2B5EF4-FFF2-40B4-BE49-F238E27FC236}">
                <a16:creationId xmlns="" xmlns:a16="http://schemas.microsoft.com/office/drawing/2014/main" id="{C340928B-AB52-EE4F-9A7D-5399736D4F7E}"/>
              </a:ext>
            </a:extLst>
          </p:cNvPr>
          <p:cNvSpPr txBox="1"/>
          <p:nvPr/>
        </p:nvSpPr>
        <p:spPr>
          <a:xfrm rot="21172913">
            <a:off x="33685" y="106754"/>
            <a:ext cx="2627967"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常见传染病</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6694" y="1197546"/>
            <a:ext cx="4742276" cy="2664296"/>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3918" y="4102167"/>
            <a:ext cx="4695052" cy="237100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7934" y="4072448"/>
            <a:ext cx="4184220" cy="2510531"/>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83383" y="1197546"/>
            <a:ext cx="4253322" cy="2736304"/>
          </a:xfrm>
          <a:prstGeom prst="rect">
            <a:avLst/>
          </a:prstGeom>
        </p:spPr>
      </p:pic>
    </p:spTree>
    <p:extLst>
      <p:ext uri="{BB962C8B-B14F-4D97-AF65-F5344CB8AC3E}">
        <p14:creationId xmlns:p14="http://schemas.microsoft.com/office/powerpoint/2010/main" val="4151991277"/>
      </p:ext>
    </p:extLst>
  </p:cSld>
  <p:clrMapOvr>
    <a:masterClrMapping/>
  </p:clrMapOvr>
  <p:transition spd="slow" advTm="4000">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92">
            <a:extLst>
              <a:ext uri="{FF2B5EF4-FFF2-40B4-BE49-F238E27FC236}">
                <a16:creationId xmlns="" xmlns:a16="http://schemas.microsoft.com/office/drawing/2014/main" id="{ADA3F542-D817-CF42-A609-912ACC9F96B3}"/>
              </a:ext>
            </a:extLst>
          </p:cNvPr>
          <p:cNvSpPr txBox="1"/>
          <p:nvPr/>
        </p:nvSpPr>
        <p:spPr>
          <a:xfrm rot="21172913">
            <a:off x="70244" y="203897"/>
            <a:ext cx="2329921" cy="646319"/>
          </a:xfrm>
          <a:prstGeom prst="rect">
            <a:avLst/>
          </a:prstGeom>
          <a:noFill/>
        </p:spPr>
        <p:txBody>
          <a:bodyPr wrap="square" lIns="91430" tIns="45714" rIns="91430" bIns="45714" rtlCol="0">
            <a:spAutoFit/>
          </a:bodyPr>
          <a:lstStyle/>
          <a:p>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常见疾病</a:t>
            </a:r>
            <a:endParaRPr lang="en-US" altLang="zh-CN"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28" name="TextBox 33">
            <a:extLst>
              <a:ext uri="{FF2B5EF4-FFF2-40B4-BE49-F238E27FC236}">
                <a16:creationId xmlns="" xmlns:a16="http://schemas.microsoft.com/office/drawing/2014/main" id="{DF1739A2-10B6-4D46-85BD-C5008609C7BC}"/>
              </a:ext>
            </a:extLst>
          </p:cNvPr>
          <p:cNvSpPr txBox="1"/>
          <p:nvPr/>
        </p:nvSpPr>
        <p:spPr>
          <a:xfrm>
            <a:off x="4014263" y="837506"/>
            <a:ext cx="4161887" cy="699787"/>
          </a:xfrm>
          <a:prstGeom prst="rect">
            <a:avLst/>
          </a:prstGeom>
          <a:noFill/>
        </p:spPr>
        <p:txBody>
          <a:bodyPr wrap="square" lIns="91419" tIns="45710" rIns="91419" bIns="45710" rtlCol="0">
            <a:spAutoFit/>
          </a:bodyPr>
          <a:lstStyle/>
          <a:p>
            <a:pPr algn="ctr">
              <a:lnSpc>
                <a:spcPct val="120000"/>
              </a:lnSpc>
            </a:pPr>
            <a:r>
              <a:rPr lang="zh-CN" altLang="en-US" sz="3600" b="1" dirty="0" smtClean="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rPr>
              <a:t>头痛</a:t>
            </a:r>
            <a:endParaRPr lang="en-US" altLang="zh-CN" sz="3600" b="1" dirty="0">
              <a:gradFill>
                <a:gsLst>
                  <a:gs pos="0">
                    <a:srgbClr val="000082"/>
                  </a:gs>
                  <a:gs pos="30000">
                    <a:srgbClr val="66008F"/>
                  </a:gs>
                  <a:gs pos="64999">
                    <a:srgbClr val="BA0066"/>
                  </a:gs>
                  <a:gs pos="89999">
                    <a:srgbClr val="FF0000"/>
                  </a:gs>
                  <a:gs pos="100000">
                    <a:srgbClr val="FF8200"/>
                  </a:gs>
                </a:gsLst>
                <a:lin ang="13500000" scaled="0"/>
              </a:gra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灯片编号占位符 5">
            <a:extLst>
              <a:ext uri="{FF2B5EF4-FFF2-40B4-BE49-F238E27FC236}">
                <a16:creationId xmlns="" xmlns:a16="http://schemas.microsoft.com/office/drawing/2014/main" id="{79240C64-A5E7-4448-921A-8A0FF9ACBCCD}"/>
              </a:ext>
            </a:extLst>
          </p:cNvPr>
          <p:cNvSpPr>
            <a:spLocks noGrp="1"/>
          </p:cNvSpPr>
          <p:nvPr>
            <p:ph type="sldNum" sz="quarter" idx="12"/>
          </p:nvPr>
        </p:nvSpPr>
        <p:spPr/>
        <p:txBody>
          <a:bodyPr/>
          <a:lstStyle/>
          <a:p>
            <a:fld id="{118D5ACA-62CA-46DB-AD6B-12EDD6D51A23}" type="slidenum">
              <a:rPr lang="zh-CN" altLang="en-US" smtClean="0"/>
              <a:pPr/>
              <a:t>9</a:t>
            </a:fld>
            <a:endParaRPr lang="zh-CN" altLang="en-US" dirty="0"/>
          </a:p>
        </p:txBody>
      </p:sp>
      <p:sp>
        <p:nvSpPr>
          <p:cNvPr id="8" name="矩形 7"/>
          <p:cNvSpPr/>
          <p:nvPr/>
        </p:nvSpPr>
        <p:spPr>
          <a:xfrm>
            <a:off x="372562" y="1537293"/>
            <a:ext cx="2986339" cy="720680"/>
          </a:xfrm>
          <a:prstGeom prst="rect">
            <a:avLst/>
          </a:prstGeom>
          <a:solidFill>
            <a:srgbClr val="7E0C6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89852" tIns="44927" rIns="89852" bIns="44927" rtlCol="0" anchor="ctr"/>
          <a:lstStyle/>
          <a:p>
            <a:pPr algn="ctr"/>
            <a:r>
              <a:rPr lang="zh-CN" altLang="en-US" sz="3200" dirty="0" smtClean="0">
                <a:ea typeface="微软雅黑" panose="020B0503020204020204" pitchFamily="34" charset="-122"/>
              </a:rPr>
              <a:t>伴随症状</a:t>
            </a:r>
            <a:endParaRPr lang="zh-CN" altLang="en-US" sz="3200" dirty="0">
              <a:ea typeface="微软雅黑" panose="020B0503020204020204" pitchFamily="34" charset="-122"/>
            </a:endParaRPr>
          </a:p>
        </p:txBody>
      </p:sp>
      <p:sp>
        <p:nvSpPr>
          <p:cNvPr id="10" name="文本框 15"/>
          <p:cNvSpPr txBox="1"/>
          <p:nvPr/>
        </p:nvSpPr>
        <p:spPr>
          <a:xfrm>
            <a:off x="1342678" y="2167489"/>
            <a:ext cx="9289032" cy="4485839"/>
          </a:xfrm>
          <a:prstGeom prst="rect">
            <a:avLst/>
          </a:prstGeom>
          <a:noFill/>
        </p:spPr>
        <p:txBody>
          <a:bodyPr wrap="square" lIns="121917" tIns="60958" rIns="121917" bIns="60958" rtlCol="0" anchor="t">
            <a:spAutoFit/>
          </a:bodyPr>
          <a:lstStyle/>
          <a:p>
            <a:pPr>
              <a:defRPr/>
            </a:pPr>
            <a:r>
              <a:rPr lang="en-US" altLang="zh-CN" sz="2400" dirty="0">
                <a:latin typeface="华文新魏" panose="02010800040101010101" pitchFamily="2" charset="-122"/>
                <a:ea typeface="华文新魏" panose="02010800040101010101" pitchFamily="2" charset="-122"/>
              </a:rPr>
              <a:t/>
            </a:r>
            <a:br>
              <a:rPr lang="en-US" altLang="zh-CN" sz="2400" dirty="0">
                <a:latin typeface="华文新魏" panose="02010800040101010101" pitchFamily="2" charset="-122"/>
                <a:ea typeface="华文新魏" panose="02010800040101010101" pitchFamily="2" charset="-122"/>
              </a:rPr>
            </a:br>
            <a:r>
              <a:rPr kumimoji="1" lang="en-US" altLang="zh-CN" sz="3600" dirty="0">
                <a:latin typeface="华文新魏" panose="02010800040101010101" pitchFamily="2" charset="-122"/>
                <a:ea typeface="华文新魏" panose="02010800040101010101" pitchFamily="2" charset="-122"/>
              </a:rPr>
              <a:t>1</a:t>
            </a:r>
            <a:r>
              <a:rPr kumimoji="1" lang="zh-CN" altLang="en-US" sz="3600" dirty="0">
                <a:latin typeface="华文新魏" panose="02010800040101010101" pitchFamily="2" charset="-122"/>
                <a:ea typeface="华文新魏" panose="02010800040101010101" pitchFamily="2" charset="-122"/>
              </a:rPr>
              <a:t>、伴喷射性呕吐者为颅内压增高</a:t>
            </a:r>
            <a:endParaRPr kumimoji="1" lang="en-US" altLang="zh-CN" sz="3600" dirty="0">
              <a:latin typeface="华文新魏" panose="02010800040101010101" pitchFamily="2" charset="-122"/>
              <a:ea typeface="华文新魏" panose="02010800040101010101" pitchFamily="2" charset="-122"/>
            </a:endParaRPr>
          </a:p>
          <a:p>
            <a:pPr>
              <a:defRPr/>
            </a:pPr>
            <a:r>
              <a:rPr kumimoji="1" lang="en-US" altLang="zh-CN" sz="3600" dirty="0">
                <a:latin typeface="华文新魏" panose="02010800040101010101" pitchFamily="2" charset="-122"/>
                <a:ea typeface="华文新魏" panose="02010800040101010101" pitchFamily="2" charset="-122"/>
              </a:rPr>
              <a:t>2</a:t>
            </a:r>
            <a:r>
              <a:rPr kumimoji="1" lang="zh-CN" altLang="en-US" sz="3600" dirty="0">
                <a:latin typeface="华文新魏" panose="02010800040101010101" pitchFamily="2" charset="-122"/>
                <a:ea typeface="华文新魏" panose="02010800040101010101" pitchFamily="2" charset="-122"/>
              </a:rPr>
              <a:t>、伴眩晕者见于小脑肿瘤、椎</a:t>
            </a:r>
            <a:r>
              <a:rPr kumimoji="1" lang="en-US" altLang="zh-CN" sz="3600" dirty="0">
                <a:latin typeface="华文新魏" panose="02010800040101010101" pitchFamily="2" charset="-122"/>
                <a:ea typeface="华文新魏" panose="02010800040101010101" pitchFamily="2" charset="-122"/>
              </a:rPr>
              <a:t>-</a:t>
            </a:r>
            <a:r>
              <a:rPr kumimoji="1" lang="zh-CN" altLang="en-US" sz="3600" dirty="0">
                <a:latin typeface="华文新魏" panose="02010800040101010101" pitchFamily="2" charset="-122"/>
                <a:ea typeface="华文新魏" panose="02010800040101010101" pitchFamily="2" charset="-122"/>
              </a:rPr>
              <a:t>基底动</a:t>
            </a:r>
            <a:r>
              <a:rPr kumimoji="1" lang="zh-CN" altLang="en-US" sz="3600" dirty="0" smtClean="0">
                <a:latin typeface="华文新魏" panose="02010800040101010101" pitchFamily="2" charset="-122"/>
                <a:ea typeface="华文新魏" panose="02010800040101010101" pitchFamily="2" charset="-122"/>
              </a:rPr>
              <a:t>脉供</a:t>
            </a:r>
            <a:r>
              <a:rPr kumimoji="1" lang="zh-CN" altLang="en-US" sz="3600" dirty="0">
                <a:latin typeface="华文新魏" panose="02010800040101010101" pitchFamily="2" charset="-122"/>
                <a:ea typeface="华文新魏" panose="02010800040101010101" pitchFamily="2" charset="-122"/>
              </a:rPr>
              <a:t>血不足、高血压</a:t>
            </a:r>
            <a:endParaRPr kumimoji="1" lang="en-US" altLang="zh-CN" sz="3600" dirty="0">
              <a:latin typeface="华文新魏" panose="02010800040101010101" pitchFamily="2" charset="-122"/>
              <a:ea typeface="华文新魏" panose="02010800040101010101" pitchFamily="2" charset="-122"/>
            </a:endParaRPr>
          </a:p>
          <a:p>
            <a:pPr>
              <a:defRPr/>
            </a:pPr>
            <a:r>
              <a:rPr kumimoji="1" lang="en-US" altLang="zh-CN" sz="3600" dirty="0">
                <a:latin typeface="华文新魏" panose="02010800040101010101" pitchFamily="2" charset="-122"/>
                <a:ea typeface="华文新魏" panose="02010800040101010101" pitchFamily="2" charset="-122"/>
              </a:rPr>
              <a:t>3</a:t>
            </a:r>
            <a:r>
              <a:rPr kumimoji="1" lang="zh-CN" altLang="en-US" sz="3600" dirty="0">
                <a:latin typeface="华文新魏" panose="02010800040101010101" pitchFamily="2" charset="-122"/>
                <a:ea typeface="华文新魏" panose="02010800040101010101" pitchFamily="2" charset="-122"/>
              </a:rPr>
              <a:t>、伴发热者常见于感染性疾病</a:t>
            </a:r>
            <a:endParaRPr kumimoji="1" lang="en-US" altLang="zh-CN" sz="3600" dirty="0">
              <a:latin typeface="华文新魏" panose="02010800040101010101" pitchFamily="2" charset="-122"/>
              <a:ea typeface="华文新魏" panose="02010800040101010101" pitchFamily="2" charset="-122"/>
            </a:endParaRPr>
          </a:p>
          <a:p>
            <a:pPr>
              <a:defRPr/>
            </a:pPr>
            <a:r>
              <a:rPr kumimoji="1" lang="en-US" altLang="zh-CN" sz="3600" dirty="0">
                <a:latin typeface="华文新魏" panose="02010800040101010101" pitchFamily="2" charset="-122"/>
                <a:ea typeface="华文新魏" panose="02010800040101010101" pitchFamily="2" charset="-122"/>
              </a:rPr>
              <a:t>4</a:t>
            </a:r>
            <a:r>
              <a:rPr kumimoji="1" lang="zh-CN" altLang="en-US" sz="3600" dirty="0">
                <a:latin typeface="华文新魏" panose="02010800040101010101" pitchFamily="2" charset="-122"/>
                <a:ea typeface="华文新魏" panose="02010800040101010101" pitchFamily="2" charset="-122"/>
              </a:rPr>
              <a:t>、伴视力障碍者可见于青光眼</a:t>
            </a:r>
            <a:endParaRPr kumimoji="1" lang="en-US" altLang="zh-CN" sz="3600" dirty="0">
              <a:latin typeface="华文新魏" panose="02010800040101010101" pitchFamily="2" charset="-122"/>
              <a:ea typeface="华文新魏" panose="02010800040101010101" pitchFamily="2" charset="-122"/>
            </a:endParaRPr>
          </a:p>
          <a:p>
            <a:pPr>
              <a:defRPr/>
            </a:pPr>
            <a:r>
              <a:rPr kumimoji="1" lang="en-US" altLang="zh-CN" sz="3600" dirty="0">
                <a:latin typeface="华文新魏" panose="02010800040101010101" pitchFamily="2" charset="-122"/>
                <a:ea typeface="华文新魏" panose="02010800040101010101" pitchFamily="2" charset="-122"/>
              </a:rPr>
              <a:t>5</a:t>
            </a:r>
            <a:r>
              <a:rPr kumimoji="1" lang="zh-CN" altLang="en-US" sz="3600" dirty="0">
                <a:latin typeface="华文新魏" panose="02010800040101010101" pitchFamily="2" charset="-122"/>
                <a:ea typeface="华文新魏" panose="02010800040101010101" pitchFamily="2" charset="-122"/>
              </a:rPr>
              <a:t>、伴癫痫发作者可见于脑血管</a:t>
            </a:r>
            <a:r>
              <a:rPr kumimoji="1" lang="zh-CN" altLang="en-US" sz="3600" dirty="0" smtClean="0">
                <a:latin typeface="华文新魏" panose="02010800040101010101" pitchFamily="2" charset="-122"/>
                <a:ea typeface="华文新魏" panose="02010800040101010101" pitchFamily="2" charset="-122"/>
              </a:rPr>
              <a:t>畸形</a:t>
            </a:r>
            <a:r>
              <a:rPr kumimoji="1" lang="zh-CN" altLang="en-US" sz="3600" dirty="0">
                <a:latin typeface="华文新魏" panose="02010800040101010101" pitchFamily="2" charset="-122"/>
                <a:ea typeface="华文新魏" panose="02010800040101010101" pitchFamily="2" charset="-122"/>
              </a:rPr>
              <a:t>、脑肿瘤</a:t>
            </a:r>
          </a:p>
          <a:p>
            <a:pPr>
              <a:lnSpc>
                <a:spcPct val="150000"/>
              </a:lnSpc>
              <a:spcBef>
                <a:spcPts val="865"/>
              </a:spcBef>
              <a:spcAft>
                <a:spcPts val="865"/>
              </a:spcAft>
              <a:buFont typeface="Wingdings" panose="05000000000000000000" pitchFamily="2" charset="2"/>
              <a:buChar char="Ø"/>
              <a:defRPr/>
            </a:pPr>
            <a:endParaRPr lang="zh-CN" altLang="en-US" sz="2400" dirty="0">
              <a:solidFill>
                <a:schemeClr val="accent1"/>
              </a:solidFill>
              <a:latin typeface="微软雅黑" panose="020B0503020204020204" pitchFamily="34" charset="-122"/>
              <a:ea typeface="微软雅黑" panose="020B0503020204020204" pitchFamily="34" charset="-122"/>
              <a:sym typeface="+mn-ea"/>
            </a:endParaRPr>
          </a:p>
        </p:txBody>
      </p:sp>
    </p:spTree>
    <p:extLst>
      <p:ext uri="{BB962C8B-B14F-4D97-AF65-F5344CB8AC3E}">
        <p14:creationId xmlns:p14="http://schemas.microsoft.com/office/powerpoint/2010/main" val="318848515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9"/>
          <p:cNvSpPr>
            <a:spLocks noGrp="1"/>
          </p:cNvSpPr>
          <p:nvPr>
            <p:ph type="sldNum" sz="quarter" idx="4"/>
          </p:nvPr>
        </p:nvSpPr>
        <p:spPr/>
        <p:txBody>
          <a:bodyPr/>
          <a:lstStyle/>
          <a:p>
            <a:fld id="{118D5ACA-62CA-46DB-AD6B-12EDD6D51A23}" type="slidenum">
              <a:rPr lang="zh-CN" altLang="en-US" smtClean="0"/>
              <a:pPr/>
              <a:t>90</a:t>
            </a:fld>
            <a:endParaRPr lang="zh-CN" altLang="en-US" dirty="0"/>
          </a:p>
        </p:txBody>
      </p:sp>
      <p:pic>
        <p:nvPicPr>
          <p:cNvPr id="22" name="图片 21">
            <a:extLst>
              <a:ext uri="{FF2B5EF4-FFF2-40B4-BE49-F238E27FC236}">
                <a16:creationId xmlns="" xmlns:a16="http://schemas.microsoft.com/office/drawing/2014/main" id="{0884D811-B5E9-6046-BA53-CD55C13CEC04}"/>
              </a:ext>
            </a:extLst>
          </p:cNvPr>
          <p:cNvPicPr>
            <a:picLocks noChangeAspect="1"/>
          </p:cNvPicPr>
          <p:nvPr/>
        </p:nvPicPr>
        <p:blipFill>
          <a:blip r:embed="rId3" cstate="print"/>
          <a:stretch>
            <a:fillRect/>
          </a:stretch>
        </p:blipFill>
        <p:spPr>
          <a:xfrm>
            <a:off x="190550" y="117426"/>
            <a:ext cx="1599939" cy="549474"/>
          </a:xfrm>
          <a:prstGeom prst="rect">
            <a:avLst/>
          </a:prstGeom>
        </p:spPr>
      </p:pic>
      <p:sp>
        <p:nvSpPr>
          <p:cNvPr id="15" name="矩形 14">
            <a:extLst>
              <a:ext uri="{FF2B5EF4-FFF2-40B4-BE49-F238E27FC236}">
                <a16:creationId xmlns="" xmlns:a16="http://schemas.microsoft.com/office/drawing/2014/main" id="{24B503C1-5733-CC41-8BEB-2D0FE9BFBDF0}"/>
              </a:ext>
            </a:extLst>
          </p:cNvPr>
          <p:cNvSpPr/>
          <p:nvPr/>
        </p:nvSpPr>
        <p:spPr>
          <a:xfrm>
            <a:off x="2092154" y="3429794"/>
            <a:ext cx="8035500" cy="45719"/>
          </a:xfrm>
          <a:prstGeom prst="rect">
            <a:avLst/>
          </a:prstGeom>
          <a:gradFill>
            <a:gsLst>
              <a:gs pos="0">
                <a:srgbClr val="000082"/>
              </a:gs>
              <a:gs pos="30000">
                <a:srgbClr val="66008F"/>
              </a:gs>
              <a:gs pos="64999">
                <a:srgbClr val="BA0066"/>
              </a:gs>
              <a:gs pos="89999">
                <a:srgbClr val="FF0000"/>
              </a:gs>
              <a:gs pos="100000">
                <a:srgbClr val="FF8200"/>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7C2C6D"/>
              </a:solidFill>
            </a:endParaRPr>
          </a:p>
        </p:txBody>
      </p:sp>
      <p:sp>
        <p:nvSpPr>
          <p:cNvPr id="17" name="Rectangle 2">
            <a:extLst>
              <a:ext uri="{FF2B5EF4-FFF2-40B4-BE49-F238E27FC236}">
                <a16:creationId xmlns="" xmlns:a16="http://schemas.microsoft.com/office/drawing/2014/main" id="{34838D13-23F5-6849-BF39-ADD7FE61C664}"/>
              </a:ext>
            </a:extLst>
          </p:cNvPr>
          <p:cNvSpPr txBox="1">
            <a:spLocks noChangeArrowheads="1"/>
          </p:cNvSpPr>
          <p:nvPr/>
        </p:nvSpPr>
        <p:spPr>
          <a:xfrm>
            <a:off x="1970062" y="1989634"/>
            <a:ext cx="8229600" cy="1368152"/>
          </a:xfrm>
          <a:prstGeom prst="rect">
            <a:avLst/>
          </a:prstGeom>
        </p:spPr>
        <p:txBody>
          <a:bodyPr>
            <a:normAutofit fontScale="97500" lnSpcReduction="10000"/>
          </a:bodyPr>
          <a:lstStyle>
            <a:lvl1pPr algn="l" defTabSz="866775" rtl="0" eaLnBrk="1" latinLnBrk="0" hangingPunct="1">
              <a:lnSpc>
                <a:spcPct val="90000"/>
              </a:lnSpc>
              <a:spcBef>
                <a:spcPct val="0"/>
              </a:spcBef>
              <a:buNone/>
              <a:defRPr sz="4100" kern="1200">
                <a:solidFill>
                  <a:schemeClr val="tx1"/>
                </a:solidFill>
                <a:latin typeface="+mj-lt"/>
                <a:ea typeface="+mj-ea"/>
                <a:cs typeface="+mj-cs"/>
              </a:defRPr>
            </a:lvl1pPr>
          </a:lstStyle>
          <a:p>
            <a:pPr algn="ctr" fontAlgn="auto">
              <a:lnSpc>
                <a:spcPct val="150000"/>
              </a:lnSpc>
              <a:spcAft>
                <a:spcPts val="0"/>
              </a:spcAft>
            </a:pPr>
            <a:r>
              <a:rPr lang="zh-CN" altLang="en-US" sz="6000" b="1" dirty="0" smtClean="0">
                <a:gradFill>
                  <a:gsLst>
                    <a:gs pos="0">
                      <a:srgbClr val="000082"/>
                    </a:gs>
                    <a:gs pos="30000">
                      <a:srgbClr val="66008F"/>
                    </a:gs>
                    <a:gs pos="64999">
                      <a:srgbClr val="BA0066"/>
                    </a:gs>
                    <a:gs pos="89999">
                      <a:srgbClr val="FF0000"/>
                    </a:gs>
                    <a:gs pos="100000">
                      <a:srgbClr val="FF8200"/>
                    </a:gs>
                  </a:gsLst>
                  <a:lin ang="2700000" scaled="0"/>
                </a:gradFill>
                <a:latin typeface="微软雅黑" panose="020B0503020204020204" pitchFamily="34" charset="-122"/>
                <a:ea typeface="微软雅黑" panose="020B0503020204020204" pitchFamily="34" charset="-122"/>
              </a:rPr>
              <a:t>慢性疾病防治</a:t>
            </a:r>
            <a:endParaRPr lang="zh-TW" altLang="en-US" sz="6000" b="1" dirty="0">
              <a:gradFill>
                <a:gsLst>
                  <a:gs pos="0">
                    <a:srgbClr val="000082"/>
                  </a:gs>
                  <a:gs pos="30000">
                    <a:srgbClr val="66008F"/>
                  </a:gs>
                  <a:gs pos="64999">
                    <a:srgbClr val="BA0066"/>
                  </a:gs>
                  <a:gs pos="89999">
                    <a:srgbClr val="FF0000"/>
                  </a:gs>
                  <a:gs pos="100000">
                    <a:srgbClr val="FF8200"/>
                  </a:gs>
                </a:gsLst>
                <a:lin ang="2700000" scaled="0"/>
              </a:gradFill>
              <a:latin typeface="微软雅黑" panose="020B0503020204020204" pitchFamily="34" charset="-122"/>
              <a:ea typeface="微软雅黑" panose="020B0503020204020204" pitchFamily="34" charset="-122"/>
            </a:endParaRPr>
          </a:p>
        </p:txBody>
      </p:sp>
      <p:sp>
        <p:nvSpPr>
          <p:cNvPr id="20" name="TextBox 16">
            <a:extLst>
              <a:ext uri="{FF2B5EF4-FFF2-40B4-BE49-F238E27FC236}">
                <a16:creationId xmlns="" xmlns:a16="http://schemas.microsoft.com/office/drawing/2014/main" id="{ED274A82-FFB1-754B-8CDE-348BE417ECDF}"/>
              </a:ext>
            </a:extLst>
          </p:cNvPr>
          <p:cNvSpPr txBox="1"/>
          <p:nvPr/>
        </p:nvSpPr>
        <p:spPr>
          <a:xfrm>
            <a:off x="5087094" y="1413570"/>
            <a:ext cx="2016224" cy="769441"/>
          </a:xfrm>
          <a:prstGeom prst="rect">
            <a:avLst/>
          </a:prstGeom>
          <a:noFill/>
        </p:spPr>
        <p:txBody>
          <a:bodyPr wrap="square" rtlCol="0">
            <a:spAutoFit/>
          </a:bodyPr>
          <a:lstStyle/>
          <a:p>
            <a:pPr algn="ctr"/>
            <a:r>
              <a:rPr lang="en-US" altLang="zh-CN" sz="4400" b="1" dirty="0">
                <a:gradFill>
                  <a:gsLst>
                    <a:gs pos="0">
                      <a:srgbClr val="000082"/>
                    </a:gs>
                    <a:gs pos="30000">
                      <a:srgbClr val="66008F"/>
                    </a:gs>
                    <a:gs pos="64999">
                      <a:srgbClr val="BA0066"/>
                    </a:gs>
                    <a:gs pos="89999">
                      <a:srgbClr val="FF0000"/>
                    </a:gs>
                    <a:gs pos="100000">
                      <a:srgbClr val="FF8200"/>
                    </a:gs>
                  </a:gsLst>
                  <a:lin ang="5400000" scaled="0"/>
                </a:gradFill>
                <a:latin typeface="Lucida Calligraphy" pitchFamily="66" charset="0"/>
              </a:rPr>
              <a:t>No.3</a:t>
            </a:r>
            <a:endParaRPr lang="zh-CN" altLang="en-US" sz="4400" b="1" dirty="0">
              <a:gradFill>
                <a:gsLst>
                  <a:gs pos="0">
                    <a:srgbClr val="000082"/>
                  </a:gs>
                  <a:gs pos="30000">
                    <a:srgbClr val="66008F"/>
                  </a:gs>
                  <a:gs pos="64999">
                    <a:srgbClr val="BA0066"/>
                  </a:gs>
                  <a:gs pos="89999">
                    <a:srgbClr val="FF0000"/>
                  </a:gs>
                  <a:gs pos="100000">
                    <a:srgbClr val="FF8200"/>
                  </a:gs>
                </a:gsLst>
                <a:lin ang="5400000" scaled="0"/>
              </a:gradFill>
              <a:latin typeface="Lucida Calligraphy" pitchFamily="66" charset="0"/>
            </a:endParaRPr>
          </a:p>
        </p:txBody>
      </p:sp>
      <p:pic>
        <p:nvPicPr>
          <p:cNvPr id="23" name="图片 22">
            <a:extLst>
              <a:ext uri="{FF2B5EF4-FFF2-40B4-BE49-F238E27FC236}">
                <a16:creationId xmlns="" xmlns:a16="http://schemas.microsoft.com/office/drawing/2014/main" id="{9B5B6E89-8FA7-AE48-8149-F1E5019E1F7D}"/>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0" y="4869954"/>
            <a:ext cx="2067153" cy="1989634"/>
          </a:xfrm>
          <a:prstGeom prst="rect">
            <a:avLst/>
          </a:prstGeom>
        </p:spPr>
      </p:pic>
      <p:sp>
        <p:nvSpPr>
          <p:cNvPr id="2" name="文本框 1">
            <a:extLst>
              <a:ext uri="{FF2B5EF4-FFF2-40B4-BE49-F238E27FC236}">
                <a16:creationId xmlns="" xmlns:a16="http://schemas.microsoft.com/office/drawing/2014/main" id="{8F82A7EC-7D0F-784F-9B61-74949B2466AE}"/>
              </a:ext>
            </a:extLst>
          </p:cNvPr>
          <p:cNvSpPr txBox="1"/>
          <p:nvPr/>
        </p:nvSpPr>
        <p:spPr>
          <a:xfrm>
            <a:off x="2092154" y="3789834"/>
            <a:ext cx="1499128" cy="400110"/>
          </a:xfrm>
          <a:prstGeom prst="rect">
            <a:avLst/>
          </a:prstGeom>
          <a:noFill/>
        </p:spPr>
        <p:txBody>
          <a:bodyPr wrap="none" rtlCol="0">
            <a:spAutoFit/>
          </a:bodyPr>
          <a:lstStyle/>
          <a:p>
            <a:pPr marL="285750" indent="-285750">
              <a:buFont typeface="Wingdings" pitchFamily="2" charset="2"/>
              <a:buChar char="n"/>
            </a:pPr>
            <a:r>
              <a:rPr kumimoji="1" lang="zh-CN" altLang="en-US" sz="2000" dirty="0" smtClean="0">
                <a:latin typeface="Microsoft YaHei" panose="020B0503020204020204" pitchFamily="34" charset="-122"/>
                <a:ea typeface="Microsoft YaHei" panose="020B0503020204020204" pitchFamily="34" charset="-122"/>
              </a:rPr>
              <a:t>慢病概况</a:t>
            </a:r>
            <a:endParaRPr kumimoji="1" lang="zh-CN" altLang="en-US" sz="2000" dirty="0">
              <a:latin typeface="Microsoft YaHei" panose="020B0503020204020204" pitchFamily="34" charset="-122"/>
              <a:ea typeface="Microsoft YaHei" panose="020B0503020204020204" pitchFamily="34" charset="-122"/>
            </a:endParaRPr>
          </a:p>
        </p:txBody>
      </p:sp>
      <p:sp>
        <p:nvSpPr>
          <p:cNvPr id="4" name="文本框 3">
            <a:extLst>
              <a:ext uri="{FF2B5EF4-FFF2-40B4-BE49-F238E27FC236}">
                <a16:creationId xmlns="" xmlns:a16="http://schemas.microsoft.com/office/drawing/2014/main" id="{C2C65ABE-342D-EB48-ABC6-39A3A2D9FA5A}"/>
              </a:ext>
            </a:extLst>
          </p:cNvPr>
          <p:cNvSpPr txBox="1"/>
          <p:nvPr/>
        </p:nvSpPr>
        <p:spPr>
          <a:xfrm>
            <a:off x="4337530" y="3806363"/>
            <a:ext cx="1499128" cy="400110"/>
          </a:xfrm>
          <a:prstGeom prst="rect">
            <a:avLst/>
          </a:prstGeom>
          <a:noFill/>
        </p:spPr>
        <p:txBody>
          <a:bodyPr wrap="none" rtlCol="0">
            <a:spAutoFit/>
          </a:bodyPr>
          <a:lstStyle/>
          <a:p>
            <a:pPr marL="285750" indent="-285750">
              <a:buFont typeface="Wingdings" pitchFamily="2" charset="2"/>
              <a:buChar char="n"/>
            </a:pPr>
            <a:r>
              <a:rPr kumimoji="1" lang="zh-CN" altLang="en-US" sz="2000" dirty="0" smtClean="0">
                <a:latin typeface="Microsoft YaHei" panose="020B0503020204020204" pitchFamily="34" charset="-122"/>
                <a:ea typeface="Microsoft YaHei" panose="020B0503020204020204" pitchFamily="34" charset="-122"/>
              </a:rPr>
              <a:t>慢病病因</a:t>
            </a:r>
            <a:endParaRPr kumimoji="1" lang="zh-CN" altLang="en-US" sz="2000" dirty="0">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 xmlns:a16="http://schemas.microsoft.com/office/drawing/2014/main" id="{6D3CFB69-0D0B-3C4A-8BFC-A2D9B73259CA}"/>
              </a:ext>
            </a:extLst>
          </p:cNvPr>
          <p:cNvSpPr txBox="1"/>
          <p:nvPr/>
        </p:nvSpPr>
        <p:spPr>
          <a:xfrm>
            <a:off x="6671270" y="3806363"/>
            <a:ext cx="1499128" cy="400110"/>
          </a:xfrm>
          <a:prstGeom prst="rect">
            <a:avLst/>
          </a:prstGeom>
          <a:noFill/>
        </p:spPr>
        <p:txBody>
          <a:bodyPr wrap="none" rtlCol="0">
            <a:spAutoFit/>
          </a:bodyPr>
          <a:lstStyle/>
          <a:p>
            <a:pPr marL="285750" indent="-285750">
              <a:buFont typeface="Wingdings" pitchFamily="2" charset="2"/>
              <a:buChar char="n"/>
            </a:pPr>
            <a:r>
              <a:rPr kumimoji="1" lang="zh-CN" altLang="en-US" sz="2000" dirty="0" smtClean="0">
                <a:latin typeface="Microsoft YaHei" panose="020B0503020204020204" pitchFamily="34" charset="-122"/>
                <a:ea typeface="Microsoft YaHei" panose="020B0503020204020204" pitchFamily="34" charset="-122"/>
              </a:rPr>
              <a:t>慢病危害</a:t>
            </a:r>
            <a:endParaRPr kumimoji="1" lang="zh-CN" altLang="en-US" sz="2000"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 xmlns:a16="http://schemas.microsoft.com/office/drawing/2014/main" id="{3FB21E34-980C-534B-9B79-64188A04FE2B}"/>
              </a:ext>
            </a:extLst>
          </p:cNvPr>
          <p:cNvSpPr txBox="1"/>
          <p:nvPr/>
        </p:nvSpPr>
        <p:spPr>
          <a:xfrm>
            <a:off x="8521151" y="3806363"/>
            <a:ext cx="1499128" cy="400110"/>
          </a:xfrm>
          <a:prstGeom prst="rect">
            <a:avLst/>
          </a:prstGeom>
          <a:noFill/>
        </p:spPr>
        <p:txBody>
          <a:bodyPr wrap="none" rtlCol="0">
            <a:spAutoFit/>
          </a:bodyPr>
          <a:lstStyle/>
          <a:p>
            <a:pPr marL="285750" indent="-285750">
              <a:buFont typeface="Wingdings" pitchFamily="2" charset="2"/>
              <a:buChar char="n"/>
            </a:pPr>
            <a:r>
              <a:rPr kumimoji="1" lang="zh-CN" altLang="en-US" sz="2000" dirty="0" smtClean="0">
                <a:latin typeface="Microsoft YaHei" panose="020B0503020204020204" pitchFamily="34" charset="-122"/>
                <a:ea typeface="Microsoft YaHei" panose="020B0503020204020204" pitchFamily="34" charset="-122"/>
              </a:rPr>
              <a:t>慢病预防</a:t>
            </a:r>
            <a:endParaRPr kumimoji="1" lang="zh-CN" alt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834225168"/>
      </p:ext>
    </p:extLst>
  </p:cSld>
  <p:clrMapOvr>
    <a:masterClrMapping/>
  </p:clrMapOvr>
  <p:transition spd="slow" advTm="4000">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9">
            <a:extLst>
              <a:ext uri="{FF2B5EF4-FFF2-40B4-BE49-F238E27FC236}">
                <a16:creationId xmlns="" xmlns:a16="http://schemas.microsoft.com/office/drawing/2014/main" id="{8BADC70B-FDF3-3E40-8F8D-8959087615D1}"/>
              </a:ext>
            </a:extLst>
          </p:cNvPr>
          <p:cNvSpPr>
            <a:spLocks noGrp="1"/>
          </p:cNvSpPr>
          <p:nvPr>
            <p:ph type="sldNum" sz="quarter" idx="12"/>
          </p:nvPr>
        </p:nvSpPr>
        <p:spPr>
          <a:xfrm>
            <a:off x="8610044" y="6358219"/>
            <a:ext cx="2742091" cy="364359"/>
          </a:xfrm>
        </p:spPr>
        <p:txBody>
          <a:bodyPr/>
          <a:lstStyle/>
          <a:p>
            <a:fld id="{2F34C2B8-B519-4620-9BF5-835074449E9C}" type="slidenum">
              <a:rPr lang="zh-CN" altLang="en-US" smtClean="0"/>
              <a:pPr/>
              <a:t>91</a:t>
            </a:fld>
            <a:endParaRPr lang="zh-CN" altLang="en-US" dirty="0"/>
          </a:p>
        </p:txBody>
      </p:sp>
      <p:sp>
        <p:nvSpPr>
          <p:cNvPr id="38" name="文本框 92">
            <a:extLst>
              <a:ext uri="{FF2B5EF4-FFF2-40B4-BE49-F238E27FC236}">
                <a16:creationId xmlns="" xmlns:a16="http://schemas.microsoft.com/office/drawing/2014/main" id="{C340928B-AB52-EE4F-9A7D-5399736D4F7E}"/>
              </a:ext>
            </a:extLst>
          </p:cNvPr>
          <p:cNvSpPr txBox="1"/>
          <p:nvPr/>
        </p:nvSpPr>
        <p:spPr>
          <a:xfrm rot="21172913">
            <a:off x="33685" y="106754"/>
            <a:ext cx="2627967" cy="646319"/>
          </a:xfrm>
          <a:prstGeom prst="rect">
            <a:avLst/>
          </a:prstGeom>
          <a:noFill/>
        </p:spPr>
        <p:txBody>
          <a:bodyPr wrap="square" lIns="91430" tIns="45714" rIns="91430" bIns="45714" rtlCol="0">
            <a:spAutoFit/>
          </a:bodyPr>
          <a:lstStyle/>
          <a:p>
            <a:r>
              <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rPr>
              <a:t>慢</a:t>
            </a:r>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病防治</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3" name="矩形 2"/>
          <p:cNvSpPr/>
          <p:nvPr/>
        </p:nvSpPr>
        <p:spPr>
          <a:xfrm>
            <a:off x="4511030" y="916865"/>
            <a:ext cx="2954656" cy="923330"/>
          </a:xfrm>
          <a:prstGeom prst="rect">
            <a:avLst/>
          </a:prstGeom>
        </p:spPr>
        <p:txBody>
          <a:bodyPr wrap="none">
            <a:spAutoFit/>
          </a:bodyPr>
          <a:lstStyle/>
          <a:p>
            <a:pPr algn="ctr">
              <a:lnSpc>
                <a:spcPct val="150000"/>
              </a:lnSpc>
            </a:pPr>
            <a:r>
              <a:rPr lang="zh-CN" altLang="en-US" sz="3600" b="1" dirty="0" smtClean="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rPr>
              <a:t>慢性疾病概况</a:t>
            </a:r>
            <a:endParaRPr lang="zh-CN" altLang="en-US" sz="3600" b="1" dirty="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endParaRPr>
          </a:p>
        </p:txBody>
      </p:sp>
      <p:sp>
        <p:nvSpPr>
          <p:cNvPr id="4" name="矩形 3"/>
          <p:cNvSpPr/>
          <p:nvPr/>
        </p:nvSpPr>
        <p:spPr>
          <a:xfrm>
            <a:off x="5879182" y="2277666"/>
            <a:ext cx="3793026" cy="3970318"/>
          </a:xfrm>
          <a:prstGeom prst="rect">
            <a:avLst/>
          </a:prstGeom>
        </p:spPr>
        <p:txBody>
          <a:bodyPr wrap="none">
            <a:spAutoFit/>
          </a:bodyPr>
          <a:lstStyle/>
          <a:p>
            <a:pPr eaLnBrk="1" hangingPunct="1"/>
            <a:r>
              <a:rPr lang="en-US" altLang="zh-CN" sz="3600" b="1" dirty="0" smtClean="0">
                <a:latin typeface="华文新魏" panose="02010800040101010101" pitchFamily="2" charset="-122"/>
                <a:ea typeface="华文新魏" panose="02010800040101010101" pitchFamily="2" charset="-122"/>
              </a:rPr>
              <a:t>1</a:t>
            </a:r>
            <a:r>
              <a:rPr lang="zh-CN" altLang="en-US" sz="3600" b="1" dirty="0" smtClean="0">
                <a:latin typeface="华文新魏" panose="02010800040101010101" pitchFamily="2" charset="-122"/>
                <a:ea typeface="华文新魏" panose="02010800040101010101" pitchFamily="2" charset="-122"/>
              </a:rPr>
              <a:t>、</a:t>
            </a:r>
            <a:r>
              <a:rPr lang="zh-CN" altLang="zh-CN" sz="3600" b="1" dirty="0" smtClean="0">
                <a:latin typeface="华文新魏" panose="02010800040101010101" pitchFamily="2" charset="-122"/>
                <a:ea typeface="华文新魏" panose="02010800040101010101" pitchFamily="2" charset="-122"/>
              </a:rPr>
              <a:t>慢</a:t>
            </a:r>
            <a:r>
              <a:rPr lang="zh-CN" altLang="en-US" sz="3600" b="1" dirty="0" smtClean="0">
                <a:latin typeface="华文新魏" panose="02010800040101010101" pitchFamily="2" charset="-122"/>
                <a:ea typeface="华文新魏" panose="02010800040101010101" pitchFamily="2" charset="-122"/>
              </a:rPr>
              <a:t>性疾</a:t>
            </a:r>
            <a:r>
              <a:rPr lang="zh-CN" altLang="zh-CN" sz="3600" b="1" dirty="0" smtClean="0">
                <a:latin typeface="华文新魏" panose="02010800040101010101" pitchFamily="2" charset="-122"/>
                <a:ea typeface="华文新魏" panose="02010800040101010101" pitchFamily="2" charset="-122"/>
              </a:rPr>
              <a:t>病定义</a:t>
            </a:r>
            <a:endParaRPr lang="en-US" altLang="zh-CN" sz="3600" b="1" dirty="0" smtClean="0">
              <a:latin typeface="华文新魏" panose="02010800040101010101" pitchFamily="2" charset="-122"/>
              <a:ea typeface="华文新魏" panose="02010800040101010101" pitchFamily="2" charset="-122"/>
            </a:endParaRPr>
          </a:p>
          <a:p>
            <a:pPr eaLnBrk="1" hangingPunct="1"/>
            <a:endParaRPr lang="en-US" altLang="zh-CN" sz="3600" b="1" dirty="0" smtClean="0">
              <a:latin typeface="华文新魏" panose="02010800040101010101" pitchFamily="2" charset="-122"/>
              <a:ea typeface="华文新魏" panose="02010800040101010101" pitchFamily="2" charset="-122"/>
            </a:endParaRPr>
          </a:p>
          <a:p>
            <a:r>
              <a:rPr lang="en-US" altLang="zh-CN" sz="3600" b="1" dirty="0" smtClean="0">
                <a:latin typeface="华文新魏" panose="02010800040101010101" pitchFamily="2" charset="-122"/>
                <a:ea typeface="华文新魏" panose="02010800040101010101" pitchFamily="2" charset="-122"/>
              </a:rPr>
              <a:t>2</a:t>
            </a:r>
            <a:r>
              <a:rPr lang="zh-CN" altLang="en-US" sz="3600" b="1" dirty="0" smtClean="0">
                <a:latin typeface="华文新魏" panose="02010800040101010101" pitchFamily="2" charset="-122"/>
                <a:ea typeface="华文新魏" panose="02010800040101010101" pitchFamily="2" charset="-122"/>
              </a:rPr>
              <a:t>、</a:t>
            </a:r>
            <a:r>
              <a:rPr lang="zh-CN" altLang="zh-CN" sz="3600" b="1" dirty="0" smtClean="0">
                <a:latin typeface="华文新魏" panose="02010800040101010101" pitchFamily="2" charset="-122"/>
                <a:ea typeface="华文新魏" panose="02010800040101010101" pitchFamily="2" charset="-122"/>
              </a:rPr>
              <a:t>慢</a:t>
            </a:r>
            <a:r>
              <a:rPr lang="zh-CN" altLang="en-US" sz="3600" b="1" dirty="0" smtClean="0">
                <a:latin typeface="华文新魏" panose="02010800040101010101" pitchFamily="2" charset="-122"/>
                <a:ea typeface="华文新魏" panose="02010800040101010101" pitchFamily="2" charset="-122"/>
              </a:rPr>
              <a:t>性疾</a:t>
            </a:r>
            <a:r>
              <a:rPr lang="zh-CN" altLang="zh-CN" sz="3600" b="1" dirty="0" smtClean="0">
                <a:latin typeface="华文新魏" panose="02010800040101010101" pitchFamily="2" charset="-122"/>
                <a:ea typeface="华文新魏" panose="02010800040101010101" pitchFamily="2" charset="-122"/>
              </a:rPr>
              <a:t>病分类</a:t>
            </a:r>
            <a:endParaRPr lang="en-US" altLang="zh-CN" sz="3600" b="1" dirty="0" smtClean="0">
              <a:latin typeface="华文新魏" panose="02010800040101010101" pitchFamily="2" charset="-122"/>
              <a:ea typeface="华文新魏" panose="02010800040101010101" pitchFamily="2" charset="-122"/>
            </a:endParaRPr>
          </a:p>
          <a:p>
            <a:r>
              <a:rPr lang="en-US" altLang="zh-CN" sz="3600" dirty="0" smtClean="0">
                <a:latin typeface="Verdana" panose="020B0604030504040204" pitchFamily="34" charset="0"/>
                <a:ea typeface="Gulim" panose="020B0600000101010101" pitchFamily="34" charset="-127"/>
              </a:rPr>
              <a:t> </a:t>
            </a:r>
            <a:endParaRPr lang="ko-KR" altLang="en-US" sz="3600" dirty="0">
              <a:latin typeface="Verdana" panose="020B0604030504040204" pitchFamily="34" charset="0"/>
              <a:ea typeface="Gulim" panose="020B0600000101010101" pitchFamily="34" charset="-127"/>
            </a:endParaRPr>
          </a:p>
          <a:p>
            <a:r>
              <a:rPr lang="en-US" altLang="zh-CN" sz="3600" b="1" dirty="0" smtClean="0">
                <a:latin typeface="华文新魏" panose="02010800040101010101" pitchFamily="2" charset="-122"/>
                <a:ea typeface="华文新魏" panose="02010800040101010101" pitchFamily="2" charset="-122"/>
              </a:rPr>
              <a:t>3</a:t>
            </a:r>
            <a:r>
              <a:rPr lang="zh-CN" altLang="en-US" sz="3600" b="1" dirty="0" smtClean="0">
                <a:latin typeface="华文新魏" panose="02010800040101010101" pitchFamily="2" charset="-122"/>
                <a:ea typeface="华文新魏" panose="02010800040101010101" pitchFamily="2" charset="-122"/>
              </a:rPr>
              <a:t>、</a:t>
            </a:r>
            <a:r>
              <a:rPr lang="zh-CN" altLang="zh-CN" sz="3600" b="1" dirty="0" smtClean="0">
                <a:latin typeface="华文新魏" panose="02010800040101010101" pitchFamily="2" charset="-122"/>
                <a:ea typeface="华文新魏" panose="02010800040101010101" pitchFamily="2" charset="-122"/>
              </a:rPr>
              <a:t>慢</a:t>
            </a:r>
            <a:r>
              <a:rPr lang="zh-CN" altLang="en-US" sz="3600" b="1" dirty="0" smtClean="0">
                <a:latin typeface="华文新魏" panose="02010800040101010101" pitchFamily="2" charset="-122"/>
                <a:ea typeface="华文新魏" panose="02010800040101010101" pitchFamily="2" charset="-122"/>
              </a:rPr>
              <a:t>性疾</a:t>
            </a:r>
            <a:r>
              <a:rPr lang="zh-CN" altLang="zh-CN" sz="3600" b="1" dirty="0" smtClean="0">
                <a:latin typeface="华文新魏" panose="02010800040101010101" pitchFamily="2" charset="-122"/>
                <a:ea typeface="华文新魏" panose="02010800040101010101" pitchFamily="2" charset="-122"/>
              </a:rPr>
              <a:t>病特点</a:t>
            </a:r>
            <a:endParaRPr lang="en-US" altLang="zh-CN" sz="3600" b="1" dirty="0" smtClean="0">
              <a:latin typeface="华文新魏" panose="02010800040101010101" pitchFamily="2" charset="-122"/>
              <a:ea typeface="华文新魏" panose="02010800040101010101" pitchFamily="2" charset="-122"/>
            </a:endParaRPr>
          </a:p>
          <a:p>
            <a:endParaRPr lang="en-US" altLang="zh-CN" sz="3600" b="1" dirty="0" smtClean="0">
              <a:latin typeface="华文新魏" panose="02010800040101010101" pitchFamily="2" charset="-122"/>
              <a:ea typeface="华文新魏" panose="02010800040101010101" pitchFamily="2" charset="-122"/>
            </a:endParaRPr>
          </a:p>
          <a:p>
            <a:r>
              <a:rPr lang="en-US" altLang="zh-CN" sz="3600" b="1" dirty="0" smtClean="0">
                <a:latin typeface="华文新魏" panose="02010800040101010101" pitchFamily="2" charset="-122"/>
                <a:ea typeface="华文新魏" panose="02010800040101010101" pitchFamily="2" charset="-122"/>
              </a:rPr>
              <a:t>4</a:t>
            </a:r>
            <a:r>
              <a:rPr lang="zh-CN" altLang="en-US" sz="3600" b="1" dirty="0" smtClean="0">
                <a:latin typeface="华文新魏" panose="02010800040101010101" pitchFamily="2" charset="-122"/>
                <a:ea typeface="华文新魏" panose="02010800040101010101" pitchFamily="2" charset="-122"/>
              </a:rPr>
              <a:t>、</a:t>
            </a:r>
            <a:r>
              <a:rPr lang="zh-CN" altLang="zh-CN" sz="3600" b="1" dirty="0" smtClean="0">
                <a:latin typeface="华文新魏" panose="02010800040101010101" pitchFamily="2" charset="-122"/>
                <a:ea typeface="华文新魏" panose="02010800040101010101" pitchFamily="2" charset="-122"/>
              </a:rPr>
              <a:t>慢</a:t>
            </a:r>
            <a:r>
              <a:rPr lang="zh-CN" altLang="en-US" sz="3600" b="1" dirty="0" smtClean="0">
                <a:latin typeface="华文新魏" panose="02010800040101010101" pitchFamily="2" charset="-122"/>
                <a:ea typeface="华文新魏" panose="02010800040101010101" pitchFamily="2" charset="-122"/>
              </a:rPr>
              <a:t>性疾</a:t>
            </a:r>
            <a:r>
              <a:rPr lang="zh-CN" altLang="zh-CN" sz="3600" b="1" dirty="0" smtClean="0">
                <a:latin typeface="华文新魏" panose="02010800040101010101" pitchFamily="2" charset="-122"/>
                <a:ea typeface="华文新魏" panose="02010800040101010101" pitchFamily="2" charset="-122"/>
              </a:rPr>
              <a:t>病</a:t>
            </a:r>
            <a:r>
              <a:rPr lang="zh-CN" altLang="zh-CN" sz="3600" b="1" dirty="0">
                <a:latin typeface="华文新魏" panose="02010800040101010101" pitchFamily="2" charset="-122"/>
                <a:ea typeface="华文新魏" panose="02010800040101010101" pitchFamily="2" charset="-122"/>
              </a:rPr>
              <a:t>现状</a:t>
            </a:r>
            <a:r>
              <a:rPr lang="en-US" altLang="zh-CN" sz="3600" b="1" dirty="0">
                <a:latin typeface="华文新魏" panose="02010800040101010101" pitchFamily="2" charset="-122"/>
                <a:ea typeface="华文新魏" panose="02010800040101010101" pitchFamily="2" charset="-122"/>
              </a:rPr>
              <a:t> </a:t>
            </a:r>
            <a:endParaRPr lang="ko-KR" altLang="en-US" sz="3600" b="1" dirty="0">
              <a:latin typeface="华文新魏" panose="02010800040101010101" pitchFamily="2" charset="-122"/>
              <a:ea typeface="Gulim" panose="020B0600000101010101" pitchFamily="34" charset="-127"/>
            </a:endParaRP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67" y="2948972"/>
            <a:ext cx="5096586" cy="3591426"/>
          </a:xfrm>
          <a:prstGeom prst="rect">
            <a:avLst/>
          </a:prstGeom>
        </p:spPr>
      </p:pic>
    </p:spTree>
    <p:extLst>
      <p:ext uri="{BB962C8B-B14F-4D97-AF65-F5344CB8AC3E}">
        <p14:creationId xmlns:p14="http://schemas.microsoft.com/office/powerpoint/2010/main" val="4109890026"/>
      </p:ext>
    </p:extLst>
  </p:cSld>
  <p:clrMapOvr>
    <a:masterClrMapping/>
  </p:clrMapOvr>
  <p:transition spd="slow" advTm="4000">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9">
            <a:extLst>
              <a:ext uri="{FF2B5EF4-FFF2-40B4-BE49-F238E27FC236}">
                <a16:creationId xmlns="" xmlns:a16="http://schemas.microsoft.com/office/drawing/2014/main" id="{8BADC70B-FDF3-3E40-8F8D-8959087615D1}"/>
              </a:ext>
            </a:extLst>
          </p:cNvPr>
          <p:cNvSpPr>
            <a:spLocks noGrp="1"/>
          </p:cNvSpPr>
          <p:nvPr>
            <p:ph type="sldNum" sz="quarter" idx="12"/>
          </p:nvPr>
        </p:nvSpPr>
        <p:spPr>
          <a:xfrm>
            <a:off x="8610044" y="6358219"/>
            <a:ext cx="2742091" cy="364359"/>
          </a:xfrm>
        </p:spPr>
        <p:txBody>
          <a:bodyPr/>
          <a:lstStyle/>
          <a:p>
            <a:fld id="{2F34C2B8-B519-4620-9BF5-835074449E9C}" type="slidenum">
              <a:rPr lang="zh-CN" altLang="en-US" smtClean="0"/>
              <a:pPr/>
              <a:t>92</a:t>
            </a:fld>
            <a:endParaRPr lang="zh-CN" altLang="en-US" dirty="0"/>
          </a:p>
        </p:txBody>
      </p:sp>
      <p:sp>
        <p:nvSpPr>
          <p:cNvPr id="38" name="文本框 92">
            <a:extLst>
              <a:ext uri="{FF2B5EF4-FFF2-40B4-BE49-F238E27FC236}">
                <a16:creationId xmlns="" xmlns:a16="http://schemas.microsoft.com/office/drawing/2014/main" id="{C340928B-AB52-EE4F-9A7D-5399736D4F7E}"/>
              </a:ext>
            </a:extLst>
          </p:cNvPr>
          <p:cNvSpPr txBox="1"/>
          <p:nvPr/>
        </p:nvSpPr>
        <p:spPr>
          <a:xfrm rot="21172913">
            <a:off x="33685" y="106754"/>
            <a:ext cx="2627967" cy="646319"/>
          </a:xfrm>
          <a:prstGeom prst="rect">
            <a:avLst/>
          </a:prstGeom>
          <a:noFill/>
        </p:spPr>
        <p:txBody>
          <a:bodyPr wrap="square" lIns="91430" tIns="45714" rIns="91430" bIns="45714" rtlCol="0">
            <a:spAutoFit/>
          </a:bodyPr>
          <a:lstStyle/>
          <a:p>
            <a:r>
              <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rPr>
              <a:t>慢</a:t>
            </a:r>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病概况</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3" name="矩形 2"/>
          <p:cNvSpPr/>
          <p:nvPr/>
        </p:nvSpPr>
        <p:spPr>
          <a:xfrm>
            <a:off x="4511030" y="916865"/>
            <a:ext cx="2954655" cy="825419"/>
          </a:xfrm>
          <a:prstGeom prst="rect">
            <a:avLst/>
          </a:prstGeom>
        </p:spPr>
        <p:txBody>
          <a:bodyPr wrap="none">
            <a:spAutoFit/>
          </a:bodyPr>
          <a:lstStyle/>
          <a:p>
            <a:pPr algn="ctr">
              <a:lnSpc>
                <a:spcPct val="150000"/>
              </a:lnSpc>
            </a:pPr>
            <a:r>
              <a:rPr lang="zh-CN" altLang="en-US" sz="3600" b="1" dirty="0" smtClean="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rPr>
              <a:t>慢性疾病定义</a:t>
            </a:r>
            <a:endParaRPr lang="zh-CN" altLang="en-US" sz="3600" b="1" dirty="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endParaRPr>
          </a:p>
        </p:txBody>
      </p:sp>
      <p:sp>
        <p:nvSpPr>
          <p:cNvPr id="4" name="矩形 3"/>
          <p:cNvSpPr/>
          <p:nvPr/>
        </p:nvSpPr>
        <p:spPr>
          <a:xfrm>
            <a:off x="1139615" y="1700322"/>
            <a:ext cx="10225482" cy="5127558"/>
          </a:xfrm>
          <a:prstGeom prst="rect">
            <a:avLst/>
          </a:prstGeom>
        </p:spPr>
        <p:txBody>
          <a:bodyPr wrap="square">
            <a:spAutoFit/>
          </a:bodyPr>
          <a:lstStyle/>
          <a:p>
            <a:pPr>
              <a:lnSpc>
                <a:spcPct val="130000"/>
              </a:lnSpc>
            </a:pPr>
            <a:r>
              <a:rPr lang="zh-CN" altLang="zh-CN" sz="3200" b="1" dirty="0">
                <a:latin typeface="华文新魏" panose="02010800040101010101" pitchFamily="2" charset="-122"/>
                <a:ea typeface="华文新魏" panose="02010800040101010101" pitchFamily="2" charset="-122"/>
              </a:rPr>
              <a:t>慢病是指不构成传染，具有长期积累形成疾病形态损害的疾病的总称。</a:t>
            </a:r>
          </a:p>
          <a:p>
            <a:pPr>
              <a:lnSpc>
                <a:spcPct val="130000"/>
              </a:lnSpc>
            </a:pPr>
            <a:r>
              <a:rPr lang="en-US" altLang="zh-CN" sz="3200" b="1" dirty="0">
                <a:latin typeface="华文新魏" panose="02010800040101010101" pitchFamily="2" charset="-122"/>
                <a:ea typeface="华文新魏" panose="02010800040101010101" pitchFamily="2" charset="-122"/>
              </a:rPr>
              <a:t>    </a:t>
            </a:r>
            <a:r>
              <a:rPr lang="zh-CN" altLang="zh-CN" sz="3200" b="1" dirty="0">
                <a:latin typeface="华文新魏" panose="02010800040101010101" pitchFamily="2" charset="-122"/>
                <a:ea typeface="华文新魏" panose="02010800040101010101" pitchFamily="2" charset="-122"/>
              </a:rPr>
              <a:t>根据</a:t>
            </a:r>
            <a:r>
              <a:rPr lang="en-US" altLang="zh-CN" sz="3200" b="1" dirty="0">
                <a:latin typeface="华文新魏" panose="02010800040101010101" pitchFamily="2" charset="-122"/>
                <a:ea typeface="华文新魏" panose="02010800040101010101" pitchFamily="2" charset="-122"/>
              </a:rPr>
              <a:t>WHO</a:t>
            </a:r>
            <a:r>
              <a:rPr lang="zh-CN" altLang="zh-CN" sz="3200" b="1" dirty="0">
                <a:latin typeface="华文新魏" panose="02010800040101010101" pitchFamily="2" charset="-122"/>
                <a:ea typeface="华文新魏" panose="02010800040101010101" pitchFamily="2" charset="-122"/>
              </a:rPr>
              <a:t>（</a:t>
            </a:r>
            <a:r>
              <a:rPr lang="en-US" altLang="zh-CN" sz="3200" b="1" dirty="0">
                <a:latin typeface="华文新魏" panose="02010800040101010101" pitchFamily="2" charset="-122"/>
                <a:ea typeface="华文新魏" panose="02010800040101010101" pitchFamily="2" charset="-122"/>
              </a:rPr>
              <a:t>2012</a:t>
            </a:r>
            <a:r>
              <a:rPr lang="zh-CN" altLang="zh-CN" sz="3200" b="1" dirty="0">
                <a:latin typeface="华文新魏" panose="02010800040101010101" pitchFamily="2" charset="-122"/>
                <a:ea typeface="华文新魏" panose="02010800040101010101" pitchFamily="2" charset="-122"/>
              </a:rPr>
              <a:t>）提出的慢病（</a:t>
            </a:r>
            <a:r>
              <a:rPr lang="en-US" altLang="zh-CN" sz="3200" b="1" dirty="0">
                <a:latin typeface="华文新魏" panose="02010800040101010101" pitchFamily="2" charset="-122"/>
                <a:ea typeface="华文新魏" panose="02010800040101010101" pitchFamily="2" charset="-122"/>
              </a:rPr>
              <a:t>NCD</a:t>
            </a:r>
            <a:r>
              <a:rPr lang="zh-CN" altLang="zh-CN" sz="3200" b="1" dirty="0">
                <a:latin typeface="华文新魏" panose="02010800040101010101" pitchFamily="2" charset="-122"/>
                <a:ea typeface="华文新魏" panose="02010800040101010101" pitchFamily="2" charset="-122"/>
              </a:rPr>
              <a:t>）高危密码：</a:t>
            </a:r>
            <a:r>
              <a:rPr lang="en-US" altLang="zh-CN" sz="3200" b="1" dirty="0">
                <a:latin typeface="华文新魏" panose="02010800040101010101" pitchFamily="2" charset="-122"/>
                <a:ea typeface="华文新魏" panose="02010800040101010101" pitchFamily="2" charset="-122"/>
              </a:rPr>
              <a:t>“3450”</a:t>
            </a:r>
            <a:r>
              <a:rPr lang="zh-CN" altLang="zh-CN" sz="3200" b="1" dirty="0">
                <a:latin typeface="华文新魏" panose="02010800040101010101" pitchFamily="2" charset="-122"/>
                <a:ea typeface="华文新魏" panose="02010800040101010101" pitchFamily="2" charset="-122"/>
              </a:rPr>
              <a:t>新概念，即</a:t>
            </a:r>
            <a:r>
              <a:rPr lang="en-US" altLang="zh-CN" sz="3200" b="1" dirty="0">
                <a:latin typeface="华文新魏" panose="02010800040101010101" pitchFamily="2" charset="-122"/>
                <a:ea typeface="华文新魏" panose="02010800040101010101" pitchFamily="2" charset="-122"/>
              </a:rPr>
              <a:t>3</a:t>
            </a:r>
            <a:r>
              <a:rPr lang="zh-CN" altLang="zh-CN" sz="3200" b="1" dirty="0">
                <a:latin typeface="华文新魏" panose="02010800040101010101" pitchFamily="2" charset="-122"/>
                <a:ea typeface="华文新魏" panose="02010800040101010101" pitchFamily="2" charset="-122"/>
              </a:rPr>
              <a:t>种不良的生活方式（吸烟、不合理膳食和缺乏体力活动），导致</a:t>
            </a:r>
            <a:r>
              <a:rPr lang="en-US" altLang="zh-CN" sz="3200" b="1" dirty="0">
                <a:latin typeface="华文新魏" panose="02010800040101010101" pitchFamily="2" charset="-122"/>
                <a:ea typeface="华文新魏" panose="02010800040101010101" pitchFamily="2" charset="-122"/>
              </a:rPr>
              <a:t>4</a:t>
            </a:r>
            <a:r>
              <a:rPr lang="zh-CN" altLang="zh-CN" sz="3200" b="1" dirty="0">
                <a:latin typeface="华文新魏" panose="02010800040101010101" pitchFamily="2" charset="-122"/>
                <a:ea typeface="华文新魏" panose="02010800040101010101" pitchFamily="2" charset="-122"/>
              </a:rPr>
              <a:t>种</a:t>
            </a:r>
            <a:r>
              <a:rPr lang="en-US" altLang="zh-CN" sz="3200" b="1" dirty="0">
                <a:latin typeface="华文新魏" panose="02010800040101010101" pitchFamily="2" charset="-122"/>
                <a:ea typeface="华文新魏" panose="02010800040101010101" pitchFamily="2" charset="-122"/>
              </a:rPr>
              <a:t>NCD</a:t>
            </a:r>
            <a:r>
              <a:rPr lang="zh-CN" altLang="zh-CN" sz="3200" b="1" dirty="0">
                <a:latin typeface="华文新魏" panose="02010800040101010101" pitchFamily="2" charset="-122"/>
                <a:ea typeface="华文新魏" panose="02010800040101010101" pitchFamily="2" charset="-122"/>
              </a:rPr>
              <a:t>（心脑血管病、糖尿病、恶性肿瘤和</a:t>
            </a:r>
            <a:r>
              <a:rPr lang="zh-CN" altLang="en-US" sz="3200" b="1" dirty="0">
                <a:latin typeface="华文新魏" panose="02010800040101010101" pitchFamily="2" charset="-122"/>
                <a:ea typeface="华文新魏" panose="02010800040101010101" pitchFamily="2" charset="-122"/>
              </a:rPr>
              <a:t>慢阻肺</a:t>
            </a:r>
            <a:r>
              <a:rPr lang="zh-CN" altLang="zh-CN" sz="3200" b="1" dirty="0">
                <a:latin typeface="华文新魏" panose="02010800040101010101" pitchFamily="2" charset="-122"/>
                <a:ea typeface="华文新魏" panose="02010800040101010101" pitchFamily="2" charset="-122"/>
              </a:rPr>
              <a:t>）死亡率增高，最终可使</a:t>
            </a:r>
            <a:r>
              <a:rPr lang="en-US" altLang="zh-CN" sz="3200" b="1" dirty="0">
                <a:latin typeface="华文新魏" panose="02010800040101010101" pitchFamily="2" charset="-122"/>
                <a:ea typeface="华文新魏" panose="02010800040101010101" pitchFamily="2" charset="-122"/>
              </a:rPr>
              <a:t>50%</a:t>
            </a:r>
            <a:r>
              <a:rPr lang="zh-CN" altLang="zh-CN" sz="3200" b="1" dirty="0">
                <a:latin typeface="华文新魏" panose="02010800040101010101" pitchFamily="2" charset="-122"/>
                <a:ea typeface="华文新魏" panose="02010800040101010101" pitchFamily="2" charset="-122"/>
              </a:rPr>
              <a:t>的人过早丧命。</a:t>
            </a:r>
          </a:p>
          <a:p>
            <a:pPr eaLnBrk="1" hangingPunct="1"/>
            <a:endParaRPr lang="ko-KR" altLang="en-US" sz="3600" b="1" dirty="0">
              <a:latin typeface="华文新魏" panose="02010800040101010101" pitchFamily="2" charset="-122"/>
              <a:ea typeface="Gulim" panose="020B0600000101010101" pitchFamily="34" charset="-127"/>
            </a:endParaRPr>
          </a:p>
        </p:txBody>
      </p:sp>
    </p:spTree>
    <p:extLst>
      <p:ext uri="{BB962C8B-B14F-4D97-AF65-F5344CB8AC3E}">
        <p14:creationId xmlns:p14="http://schemas.microsoft.com/office/powerpoint/2010/main" val="1218170495"/>
      </p:ext>
    </p:extLst>
  </p:cSld>
  <p:clrMapOvr>
    <a:masterClrMapping/>
  </p:clrMapOvr>
  <p:transition spd="slow" advTm="4000">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9">
            <a:extLst>
              <a:ext uri="{FF2B5EF4-FFF2-40B4-BE49-F238E27FC236}">
                <a16:creationId xmlns="" xmlns:a16="http://schemas.microsoft.com/office/drawing/2014/main" id="{8BADC70B-FDF3-3E40-8F8D-8959087615D1}"/>
              </a:ext>
            </a:extLst>
          </p:cNvPr>
          <p:cNvSpPr>
            <a:spLocks noGrp="1"/>
          </p:cNvSpPr>
          <p:nvPr>
            <p:ph type="sldNum" sz="quarter" idx="12"/>
          </p:nvPr>
        </p:nvSpPr>
        <p:spPr>
          <a:xfrm>
            <a:off x="8610044" y="6358219"/>
            <a:ext cx="2742091" cy="364359"/>
          </a:xfrm>
        </p:spPr>
        <p:txBody>
          <a:bodyPr/>
          <a:lstStyle/>
          <a:p>
            <a:fld id="{2F34C2B8-B519-4620-9BF5-835074449E9C}" type="slidenum">
              <a:rPr lang="zh-CN" altLang="en-US" smtClean="0"/>
              <a:pPr/>
              <a:t>93</a:t>
            </a:fld>
            <a:endParaRPr lang="zh-CN" altLang="en-US" dirty="0"/>
          </a:p>
        </p:txBody>
      </p:sp>
      <p:sp>
        <p:nvSpPr>
          <p:cNvPr id="38" name="文本框 92">
            <a:extLst>
              <a:ext uri="{FF2B5EF4-FFF2-40B4-BE49-F238E27FC236}">
                <a16:creationId xmlns="" xmlns:a16="http://schemas.microsoft.com/office/drawing/2014/main" id="{C340928B-AB52-EE4F-9A7D-5399736D4F7E}"/>
              </a:ext>
            </a:extLst>
          </p:cNvPr>
          <p:cNvSpPr txBox="1"/>
          <p:nvPr/>
        </p:nvSpPr>
        <p:spPr>
          <a:xfrm rot="21172913">
            <a:off x="33685" y="106754"/>
            <a:ext cx="2627967" cy="646319"/>
          </a:xfrm>
          <a:prstGeom prst="rect">
            <a:avLst/>
          </a:prstGeom>
          <a:noFill/>
        </p:spPr>
        <p:txBody>
          <a:bodyPr wrap="square" lIns="91430" tIns="45714" rIns="91430" bIns="45714" rtlCol="0">
            <a:spAutoFit/>
          </a:bodyPr>
          <a:lstStyle/>
          <a:p>
            <a:r>
              <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rPr>
              <a:t>慢</a:t>
            </a:r>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病概况</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3" name="矩形 2"/>
          <p:cNvSpPr/>
          <p:nvPr/>
        </p:nvSpPr>
        <p:spPr>
          <a:xfrm>
            <a:off x="4511029" y="916865"/>
            <a:ext cx="2954655" cy="825419"/>
          </a:xfrm>
          <a:prstGeom prst="rect">
            <a:avLst/>
          </a:prstGeom>
        </p:spPr>
        <p:txBody>
          <a:bodyPr wrap="none">
            <a:spAutoFit/>
          </a:bodyPr>
          <a:lstStyle/>
          <a:p>
            <a:pPr algn="ctr">
              <a:lnSpc>
                <a:spcPct val="150000"/>
              </a:lnSpc>
            </a:pPr>
            <a:r>
              <a:rPr lang="zh-CN" altLang="en-US" sz="3600" b="1" dirty="0" smtClean="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rPr>
              <a:t>慢性疾病分类</a:t>
            </a:r>
            <a:endParaRPr lang="zh-CN" altLang="en-US" sz="3600" b="1" dirty="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endParaRPr>
          </a:p>
        </p:txBody>
      </p:sp>
      <p:sp>
        <p:nvSpPr>
          <p:cNvPr id="4" name="矩形 3"/>
          <p:cNvSpPr/>
          <p:nvPr/>
        </p:nvSpPr>
        <p:spPr>
          <a:xfrm>
            <a:off x="550590" y="1781275"/>
            <a:ext cx="11233248" cy="5078313"/>
          </a:xfrm>
          <a:prstGeom prst="rect">
            <a:avLst/>
          </a:prstGeom>
        </p:spPr>
        <p:txBody>
          <a:bodyPr wrap="square">
            <a:spAutoFit/>
          </a:bodyPr>
          <a:lstStyle/>
          <a:p>
            <a:r>
              <a:rPr lang="en-US" altLang="ko-KR" sz="3600" b="1" dirty="0" smtClean="0">
                <a:latin typeface="华文新魏" panose="02010800040101010101" pitchFamily="2" charset="-122"/>
                <a:ea typeface="Gulim" panose="020B0600000101010101" pitchFamily="34" charset="-127"/>
              </a:rPr>
              <a:t>1</a:t>
            </a:r>
            <a:r>
              <a:rPr lang="zh-CN" altLang="en-US" sz="3600" b="1" dirty="0" smtClean="0">
                <a:latin typeface="华文新魏" panose="02010800040101010101" pitchFamily="2" charset="-122"/>
                <a:ea typeface="Gulim" panose="020B0600000101010101" pitchFamily="34" charset="-127"/>
              </a:rPr>
              <a:t>、</a:t>
            </a:r>
            <a:r>
              <a:rPr lang="zh-CN" altLang="zh-CN" sz="3600" b="1" dirty="0">
                <a:latin typeface="华文新魏" panose="02010800040101010101" pitchFamily="2" charset="-122"/>
                <a:ea typeface="华文新魏" panose="02010800040101010101" pitchFamily="2" charset="-122"/>
              </a:rPr>
              <a:t>心脑血管疾病（高血压、冠心病、</a:t>
            </a:r>
            <a:r>
              <a:rPr lang="en-US" altLang="zh-CN" sz="3600" b="1" dirty="0">
                <a:latin typeface="华文新魏" panose="02010800040101010101" pitchFamily="2" charset="-122"/>
                <a:ea typeface="华文新魏" panose="02010800040101010101" pitchFamily="2" charset="-122"/>
              </a:rPr>
              <a:t> </a:t>
            </a:r>
            <a:r>
              <a:rPr lang="zh-CN" altLang="zh-CN" sz="3600" b="1" dirty="0">
                <a:latin typeface="华文新魏" panose="02010800040101010101" pitchFamily="2" charset="-122"/>
                <a:ea typeface="华文新魏" panose="02010800040101010101" pitchFamily="2" charset="-122"/>
              </a:rPr>
              <a:t>脑卒中等</a:t>
            </a:r>
            <a:r>
              <a:rPr lang="zh-CN" altLang="zh-CN" sz="3600" b="1" dirty="0" smtClean="0">
                <a:latin typeface="华文新魏" panose="02010800040101010101" pitchFamily="2" charset="-122"/>
                <a:ea typeface="华文新魏" panose="02010800040101010101" pitchFamily="2" charset="-122"/>
              </a:rPr>
              <a:t>）</a:t>
            </a:r>
            <a:endParaRPr lang="en-US" altLang="zh-CN" sz="3600" b="1" dirty="0" smtClean="0">
              <a:latin typeface="华文新魏" panose="02010800040101010101" pitchFamily="2" charset="-122"/>
              <a:ea typeface="华文新魏" panose="02010800040101010101" pitchFamily="2" charset="-122"/>
            </a:endParaRPr>
          </a:p>
          <a:p>
            <a:endParaRPr lang="en-US" altLang="zh-CN" sz="3600" b="1" dirty="0">
              <a:latin typeface="华文新魏" panose="02010800040101010101" pitchFamily="2" charset="-122"/>
              <a:ea typeface="华文新魏" panose="02010800040101010101" pitchFamily="2" charset="-122"/>
            </a:endParaRPr>
          </a:p>
          <a:p>
            <a:r>
              <a:rPr lang="en-US" altLang="zh-CN" sz="3600" b="1" dirty="0" smtClean="0">
                <a:latin typeface="华文新魏" panose="02010800040101010101" pitchFamily="2" charset="-122"/>
                <a:ea typeface="华文新魏" panose="02010800040101010101" pitchFamily="2" charset="-122"/>
              </a:rPr>
              <a:t>2</a:t>
            </a:r>
            <a:r>
              <a:rPr lang="zh-CN" altLang="en-US" sz="3600" b="1" dirty="0" smtClean="0">
                <a:latin typeface="华文新魏" panose="02010800040101010101" pitchFamily="2" charset="-122"/>
                <a:ea typeface="华文新魏" panose="02010800040101010101" pitchFamily="2" charset="-122"/>
              </a:rPr>
              <a:t>、</a:t>
            </a:r>
            <a:r>
              <a:rPr lang="zh-CN" altLang="zh-CN" sz="3600" b="1" dirty="0">
                <a:latin typeface="华文新魏" panose="02010800040101010101" pitchFamily="2" charset="-122"/>
                <a:ea typeface="华文新魏" panose="02010800040101010101" pitchFamily="2" charset="-122"/>
              </a:rPr>
              <a:t>糖尿病</a:t>
            </a:r>
            <a:endParaRPr lang="ko-KR" altLang="en-US" sz="3600" b="1" dirty="0">
              <a:latin typeface="华文新魏" panose="02010800040101010101" pitchFamily="2" charset="-122"/>
              <a:ea typeface="Gulim" panose="020B0600000101010101" pitchFamily="34" charset="-127"/>
            </a:endParaRPr>
          </a:p>
          <a:p>
            <a:endParaRPr lang="en-US" altLang="zh-CN" sz="3600" dirty="0" smtClean="0"/>
          </a:p>
          <a:p>
            <a:r>
              <a:rPr lang="en-US" altLang="zh-CN" sz="3600" dirty="0" smtClean="0"/>
              <a:t>3</a:t>
            </a:r>
            <a:r>
              <a:rPr lang="zh-CN" altLang="en-US" sz="3600" dirty="0" smtClean="0"/>
              <a:t>、</a:t>
            </a:r>
            <a:r>
              <a:rPr lang="zh-CN" altLang="zh-CN" sz="3600" b="1" dirty="0">
                <a:latin typeface="华文新魏" panose="02010800040101010101" pitchFamily="2" charset="-122"/>
                <a:ea typeface="华文新魏" panose="02010800040101010101" pitchFamily="2" charset="-122"/>
              </a:rPr>
              <a:t>恶性肿瘤</a:t>
            </a:r>
            <a:endParaRPr lang="ko-KR" altLang="en-US" sz="3600" b="1" dirty="0">
              <a:latin typeface="华文新魏" panose="02010800040101010101" pitchFamily="2" charset="-122"/>
              <a:ea typeface="Gulim" panose="020B0600000101010101" pitchFamily="34" charset="-127"/>
            </a:endParaRPr>
          </a:p>
          <a:p>
            <a:endParaRPr lang="en-US" altLang="zh-CN" sz="3600" dirty="0" smtClean="0"/>
          </a:p>
          <a:p>
            <a:pPr>
              <a:buFont typeface="Arial" panose="020B0604020202020204" pitchFamily="34" charset="0"/>
              <a:buNone/>
            </a:pPr>
            <a:r>
              <a:rPr lang="en-US" altLang="zh-CN" sz="3600" b="1" dirty="0" smtClean="0">
                <a:latin typeface="华文新魏" panose="02010800040101010101" pitchFamily="2" charset="-122"/>
                <a:ea typeface="华文新魏" panose="02010800040101010101" pitchFamily="2" charset="-122"/>
              </a:rPr>
              <a:t>4</a:t>
            </a:r>
            <a:r>
              <a:rPr lang="zh-CN" altLang="en-US" sz="3600" b="1" dirty="0" smtClean="0">
                <a:latin typeface="华文新魏" panose="02010800040101010101" pitchFamily="2" charset="-122"/>
                <a:ea typeface="华文新魏" panose="02010800040101010101" pitchFamily="2" charset="-122"/>
              </a:rPr>
              <a:t>、</a:t>
            </a:r>
            <a:r>
              <a:rPr lang="zh-CN" altLang="zh-CN" sz="3600" b="1" dirty="0" smtClean="0">
                <a:latin typeface="华文新魏" panose="02010800040101010101" pitchFamily="2" charset="-122"/>
                <a:ea typeface="华文新魏" panose="02010800040101010101" pitchFamily="2" charset="-122"/>
              </a:rPr>
              <a:t>慢性阻塞性肺疾病</a:t>
            </a:r>
            <a:r>
              <a:rPr lang="zh-CN" altLang="zh-CN" sz="3600" b="1" dirty="0">
                <a:latin typeface="华文新魏" panose="02010800040101010101" pitchFamily="2" charset="-122"/>
                <a:ea typeface="华文新魏" panose="02010800040101010101" pitchFamily="2" charset="-122"/>
              </a:rPr>
              <a:t>（慢性气管炎、</a:t>
            </a:r>
            <a:r>
              <a:rPr lang="zh-CN" altLang="zh-CN" sz="3600" b="1" dirty="0" smtClean="0">
                <a:latin typeface="华文新魏" panose="02010800040101010101" pitchFamily="2" charset="-122"/>
                <a:ea typeface="华文新魏" panose="02010800040101010101" pitchFamily="2" charset="-122"/>
              </a:rPr>
              <a:t>肺气肿</a:t>
            </a:r>
            <a:r>
              <a:rPr lang="zh-CN" altLang="en-US" sz="3600" b="1" dirty="0" smtClean="0">
                <a:latin typeface="华文新魏" panose="02010800040101010101" pitchFamily="2" charset="-122"/>
                <a:ea typeface="华文新魏" panose="02010800040101010101" pitchFamily="2" charset="-122"/>
              </a:rPr>
              <a:t>、</a:t>
            </a:r>
            <a:r>
              <a:rPr lang="zh-CN" altLang="en-US" sz="3600" b="1" dirty="0">
                <a:latin typeface="华文新魏" panose="02010800040101010101" pitchFamily="2" charset="-122"/>
                <a:ea typeface="华文新魏" panose="02010800040101010101" pitchFamily="2" charset="-122"/>
              </a:rPr>
              <a:t>肺心病</a:t>
            </a:r>
            <a:r>
              <a:rPr lang="zh-CN" altLang="zh-CN" sz="3600" b="1" dirty="0">
                <a:latin typeface="华文新魏" panose="02010800040101010101" pitchFamily="2" charset="-122"/>
                <a:ea typeface="华文新魏" panose="02010800040101010101" pitchFamily="2" charset="-122"/>
              </a:rPr>
              <a:t>）</a:t>
            </a:r>
            <a:endParaRPr lang="ko-KR" altLang="en-US" sz="3600" b="1" dirty="0">
              <a:latin typeface="华文新魏" panose="02010800040101010101" pitchFamily="2" charset="-122"/>
              <a:ea typeface="Gulim" panose="020B0600000101010101" pitchFamily="34" charset="-127"/>
            </a:endParaRPr>
          </a:p>
          <a:p>
            <a:endParaRPr lang="zh-CN" altLang="en-US" sz="3600" dirty="0"/>
          </a:p>
          <a:p>
            <a:pPr eaLnBrk="1" hangingPunct="1"/>
            <a:endParaRPr lang="ko-KR" altLang="en-US" sz="3600" b="1" dirty="0">
              <a:latin typeface="华文新魏" panose="02010800040101010101" pitchFamily="2" charset="-122"/>
              <a:ea typeface="Gulim" panose="020B0600000101010101" pitchFamily="34" charset="-127"/>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0229" y="2401594"/>
            <a:ext cx="3741785" cy="2599556"/>
          </a:xfrm>
          <a:prstGeom prst="rect">
            <a:avLst/>
          </a:prstGeom>
        </p:spPr>
      </p:pic>
    </p:spTree>
    <p:extLst>
      <p:ext uri="{BB962C8B-B14F-4D97-AF65-F5344CB8AC3E}">
        <p14:creationId xmlns:p14="http://schemas.microsoft.com/office/powerpoint/2010/main" val="2782989433"/>
      </p:ext>
    </p:extLst>
  </p:cSld>
  <p:clrMapOvr>
    <a:masterClrMapping/>
  </p:clrMapOvr>
  <p:transition spd="slow" advTm="4000">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9">
            <a:extLst>
              <a:ext uri="{FF2B5EF4-FFF2-40B4-BE49-F238E27FC236}">
                <a16:creationId xmlns="" xmlns:a16="http://schemas.microsoft.com/office/drawing/2014/main" id="{8BADC70B-FDF3-3E40-8F8D-8959087615D1}"/>
              </a:ext>
            </a:extLst>
          </p:cNvPr>
          <p:cNvSpPr>
            <a:spLocks noGrp="1"/>
          </p:cNvSpPr>
          <p:nvPr>
            <p:ph type="sldNum" sz="quarter" idx="12"/>
          </p:nvPr>
        </p:nvSpPr>
        <p:spPr>
          <a:xfrm>
            <a:off x="8610044" y="6358219"/>
            <a:ext cx="2742091" cy="364359"/>
          </a:xfrm>
        </p:spPr>
        <p:txBody>
          <a:bodyPr/>
          <a:lstStyle/>
          <a:p>
            <a:fld id="{2F34C2B8-B519-4620-9BF5-835074449E9C}" type="slidenum">
              <a:rPr lang="zh-CN" altLang="en-US" smtClean="0"/>
              <a:pPr/>
              <a:t>94</a:t>
            </a:fld>
            <a:endParaRPr lang="zh-CN" altLang="en-US" dirty="0"/>
          </a:p>
        </p:txBody>
      </p:sp>
      <p:sp>
        <p:nvSpPr>
          <p:cNvPr id="38" name="文本框 92">
            <a:extLst>
              <a:ext uri="{FF2B5EF4-FFF2-40B4-BE49-F238E27FC236}">
                <a16:creationId xmlns="" xmlns:a16="http://schemas.microsoft.com/office/drawing/2014/main" id="{C340928B-AB52-EE4F-9A7D-5399736D4F7E}"/>
              </a:ext>
            </a:extLst>
          </p:cNvPr>
          <p:cNvSpPr txBox="1"/>
          <p:nvPr/>
        </p:nvSpPr>
        <p:spPr>
          <a:xfrm rot="21172913">
            <a:off x="33685" y="106754"/>
            <a:ext cx="2627967" cy="646319"/>
          </a:xfrm>
          <a:prstGeom prst="rect">
            <a:avLst/>
          </a:prstGeom>
          <a:noFill/>
        </p:spPr>
        <p:txBody>
          <a:bodyPr wrap="square" lIns="91430" tIns="45714" rIns="91430" bIns="45714" rtlCol="0">
            <a:spAutoFit/>
          </a:bodyPr>
          <a:lstStyle/>
          <a:p>
            <a:r>
              <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rPr>
              <a:t>慢</a:t>
            </a:r>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病概况</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3" name="矩形 2"/>
          <p:cNvSpPr/>
          <p:nvPr/>
        </p:nvSpPr>
        <p:spPr>
          <a:xfrm>
            <a:off x="4511028" y="916865"/>
            <a:ext cx="2954655" cy="825419"/>
          </a:xfrm>
          <a:prstGeom prst="rect">
            <a:avLst/>
          </a:prstGeom>
        </p:spPr>
        <p:txBody>
          <a:bodyPr wrap="none">
            <a:spAutoFit/>
          </a:bodyPr>
          <a:lstStyle/>
          <a:p>
            <a:pPr algn="ctr">
              <a:lnSpc>
                <a:spcPct val="150000"/>
              </a:lnSpc>
            </a:pPr>
            <a:r>
              <a:rPr lang="zh-CN" altLang="en-US" sz="3600" b="1" dirty="0" smtClean="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rPr>
              <a:t>慢性疾病特点</a:t>
            </a:r>
            <a:endParaRPr lang="zh-CN" altLang="en-US" sz="3600" b="1" dirty="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endParaRPr>
          </a:p>
        </p:txBody>
      </p:sp>
      <p:sp>
        <p:nvSpPr>
          <p:cNvPr id="4" name="矩形 3"/>
          <p:cNvSpPr/>
          <p:nvPr/>
        </p:nvSpPr>
        <p:spPr>
          <a:xfrm>
            <a:off x="1779578" y="1989634"/>
            <a:ext cx="6840760" cy="5078313"/>
          </a:xfrm>
          <a:prstGeom prst="rect">
            <a:avLst/>
          </a:prstGeom>
        </p:spPr>
        <p:txBody>
          <a:bodyPr wrap="square">
            <a:spAutoFit/>
          </a:bodyPr>
          <a:lstStyle/>
          <a:p>
            <a:r>
              <a:rPr lang="en-US" altLang="ko-KR" sz="3600" b="1" dirty="0" smtClean="0">
                <a:latin typeface="华文新魏" panose="02010800040101010101" pitchFamily="2" charset="-122"/>
                <a:ea typeface="Gulim" panose="020B0600000101010101" pitchFamily="34" charset="-127"/>
              </a:rPr>
              <a:t>1</a:t>
            </a:r>
            <a:r>
              <a:rPr lang="zh-CN" altLang="en-US" sz="3600" b="1" dirty="0" smtClean="0">
                <a:latin typeface="华文新魏" panose="02010800040101010101" pitchFamily="2" charset="-122"/>
                <a:ea typeface="Gulim" panose="020B0600000101010101" pitchFamily="34" charset="-127"/>
              </a:rPr>
              <a:t>、</a:t>
            </a:r>
            <a:r>
              <a:rPr lang="zh-CN" altLang="zh-CN" sz="3600" b="1" dirty="0">
                <a:latin typeface="华文新魏" panose="02010800040101010101" pitchFamily="2" charset="-122"/>
                <a:ea typeface="华文新魏" panose="02010800040101010101" pitchFamily="2" charset="-122"/>
              </a:rPr>
              <a:t>发病隐匿，潜伏期长</a:t>
            </a:r>
            <a:endParaRPr lang="ko-KR" altLang="en-US" sz="3600" b="1" dirty="0">
              <a:latin typeface="华文新魏" panose="02010800040101010101" pitchFamily="2" charset="-122"/>
              <a:ea typeface="Gulim" panose="020B0600000101010101" pitchFamily="34" charset="-127"/>
            </a:endParaRPr>
          </a:p>
          <a:p>
            <a:endParaRPr lang="en-US" altLang="zh-CN" sz="3600" b="1" dirty="0">
              <a:latin typeface="华文新魏" panose="02010800040101010101" pitchFamily="2" charset="-122"/>
              <a:ea typeface="华文新魏" panose="02010800040101010101" pitchFamily="2" charset="-122"/>
            </a:endParaRPr>
          </a:p>
          <a:p>
            <a:pPr>
              <a:buFont typeface="Arial" panose="020B0604020202020204" pitchFamily="34" charset="0"/>
              <a:buNone/>
            </a:pPr>
            <a:r>
              <a:rPr lang="en-US" altLang="zh-CN" sz="3600" b="1" dirty="0" smtClean="0">
                <a:latin typeface="华文新魏" panose="02010800040101010101" pitchFamily="2" charset="-122"/>
                <a:ea typeface="华文新魏" panose="02010800040101010101" pitchFamily="2" charset="-122"/>
              </a:rPr>
              <a:t>2</a:t>
            </a:r>
            <a:r>
              <a:rPr lang="zh-CN" altLang="en-US" sz="3600" b="1" dirty="0" smtClean="0">
                <a:latin typeface="华文新魏" panose="02010800040101010101" pitchFamily="2" charset="-122"/>
                <a:ea typeface="华文新魏" panose="02010800040101010101" pitchFamily="2" charset="-122"/>
              </a:rPr>
              <a:t>、</a:t>
            </a:r>
            <a:r>
              <a:rPr lang="zh-CN" altLang="zh-CN" sz="3600" b="1" dirty="0">
                <a:latin typeface="华文新魏" panose="02010800040101010101" pitchFamily="2" charset="-122"/>
                <a:ea typeface="华文新魏" panose="02010800040101010101" pitchFamily="2" charset="-122"/>
              </a:rPr>
              <a:t>一体多病，一因多果</a:t>
            </a:r>
            <a:endParaRPr lang="ko-KR" altLang="en-US" sz="3600" b="1" dirty="0">
              <a:latin typeface="华文新魏" panose="02010800040101010101" pitchFamily="2" charset="-122"/>
              <a:ea typeface="Gulim" panose="020B0600000101010101" pitchFamily="34" charset="-127"/>
            </a:endParaRPr>
          </a:p>
          <a:p>
            <a:endParaRPr lang="en-US" altLang="zh-CN" sz="3600" dirty="0" smtClean="0"/>
          </a:p>
          <a:p>
            <a:pPr>
              <a:buFont typeface="Arial" panose="020B0604020202020204" pitchFamily="34" charset="0"/>
              <a:buNone/>
            </a:pPr>
            <a:r>
              <a:rPr lang="en-US" altLang="zh-CN" sz="3600" dirty="0" smtClean="0"/>
              <a:t>3</a:t>
            </a:r>
            <a:r>
              <a:rPr lang="zh-CN" altLang="en-US" sz="3600" dirty="0" smtClean="0"/>
              <a:t>、</a:t>
            </a:r>
            <a:r>
              <a:rPr lang="zh-CN" altLang="zh-CN" sz="3600" b="1" dirty="0">
                <a:latin typeface="华文新魏" panose="02010800040101010101" pitchFamily="2" charset="-122"/>
                <a:ea typeface="华文新魏" panose="02010800040101010101" pitchFamily="2" charset="-122"/>
              </a:rPr>
              <a:t>多因素致病，一果多因</a:t>
            </a:r>
            <a:endParaRPr lang="ko-KR" altLang="en-US" sz="3600" b="1" dirty="0">
              <a:latin typeface="华文新魏" panose="02010800040101010101" pitchFamily="2" charset="-122"/>
              <a:ea typeface="Gulim" panose="020B0600000101010101" pitchFamily="34" charset="-127"/>
            </a:endParaRPr>
          </a:p>
          <a:p>
            <a:endParaRPr lang="en-US" altLang="zh-CN" sz="3600" dirty="0" smtClean="0"/>
          </a:p>
          <a:p>
            <a:r>
              <a:rPr lang="en-US" altLang="zh-CN" sz="3600" b="1" dirty="0" smtClean="0">
                <a:latin typeface="华文新魏" panose="02010800040101010101" pitchFamily="2" charset="-122"/>
                <a:ea typeface="华文新魏" panose="02010800040101010101" pitchFamily="2" charset="-122"/>
              </a:rPr>
              <a:t>4</a:t>
            </a:r>
            <a:r>
              <a:rPr lang="zh-CN" altLang="en-US" sz="3600" b="1" dirty="0" smtClean="0">
                <a:latin typeface="华文新魏" panose="02010800040101010101" pitchFamily="2" charset="-122"/>
                <a:ea typeface="华文新魏" panose="02010800040101010101" pitchFamily="2" charset="-122"/>
              </a:rPr>
              <a:t>、</a:t>
            </a:r>
            <a:r>
              <a:rPr lang="zh-CN" altLang="zh-CN" sz="3600" b="1" dirty="0">
                <a:latin typeface="华文新魏" panose="02010800040101010101" pitchFamily="2" charset="-122"/>
                <a:ea typeface="华文新魏" panose="02010800040101010101" pitchFamily="2" charset="-122"/>
              </a:rPr>
              <a:t>病程长，多为终身性疾病</a:t>
            </a:r>
            <a:endParaRPr lang="ko-KR" altLang="en-US" sz="3600" b="1" dirty="0">
              <a:latin typeface="华文新魏" panose="02010800040101010101" pitchFamily="2" charset="-122"/>
              <a:ea typeface="Gulim" panose="020B0600000101010101" pitchFamily="34" charset="-127"/>
            </a:endParaRPr>
          </a:p>
          <a:p>
            <a:pPr>
              <a:buFont typeface="Arial" panose="020B0604020202020204" pitchFamily="34" charset="0"/>
              <a:buNone/>
            </a:pPr>
            <a:endParaRPr lang="zh-CN" altLang="en-US" sz="3600" dirty="0"/>
          </a:p>
          <a:p>
            <a:pPr eaLnBrk="1" hangingPunct="1"/>
            <a:endParaRPr lang="ko-KR" altLang="en-US" sz="3600" b="1" dirty="0">
              <a:latin typeface="华文新魏" panose="02010800040101010101" pitchFamily="2" charset="-122"/>
              <a:ea typeface="Gulim" panose="020B0600000101010101" pitchFamily="34" charset="-127"/>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8956" y="2709714"/>
            <a:ext cx="4440494" cy="2664296"/>
          </a:xfrm>
          <a:prstGeom prst="rect">
            <a:avLst/>
          </a:prstGeom>
        </p:spPr>
      </p:pic>
    </p:spTree>
    <p:extLst>
      <p:ext uri="{BB962C8B-B14F-4D97-AF65-F5344CB8AC3E}">
        <p14:creationId xmlns:p14="http://schemas.microsoft.com/office/powerpoint/2010/main" val="1204421204"/>
      </p:ext>
    </p:extLst>
  </p:cSld>
  <p:clrMapOvr>
    <a:masterClrMapping/>
  </p:clrMapOvr>
  <p:transition spd="slow" advTm="4000">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9">
            <a:extLst>
              <a:ext uri="{FF2B5EF4-FFF2-40B4-BE49-F238E27FC236}">
                <a16:creationId xmlns="" xmlns:a16="http://schemas.microsoft.com/office/drawing/2014/main" id="{8BADC70B-FDF3-3E40-8F8D-8959087615D1}"/>
              </a:ext>
            </a:extLst>
          </p:cNvPr>
          <p:cNvSpPr>
            <a:spLocks noGrp="1"/>
          </p:cNvSpPr>
          <p:nvPr>
            <p:ph type="sldNum" sz="quarter" idx="12"/>
          </p:nvPr>
        </p:nvSpPr>
        <p:spPr>
          <a:xfrm>
            <a:off x="8610044" y="6358219"/>
            <a:ext cx="2742091" cy="364359"/>
          </a:xfrm>
        </p:spPr>
        <p:txBody>
          <a:bodyPr/>
          <a:lstStyle/>
          <a:p>
            <a:fld id="{2F34C2B8-B519-4620-9BF5-835074449E9C}" type="slidenum">
              <a:rPr lang="zh-CN" altLang="en-US" smtClean="0"/>
              <a:pPr/>
              <a:t>95</a:t>
            </a:fld>
            <a:endParaRPr lang="zh-CN" altLang="en-US" dirty="0"/>
          </a:p>
        </p:txBody>
      </p:sp>
      <p:sp>
        <p:nvSpPr>
          <p:cNvPr id="38" name="文本框 92">
            <a:extLst>
              <a:ext uri="{FF2B5EF4-FFF2-40B4-BE49-F238E27FC236}">
                <a16:creationId xmlns="" xmlns:a16="http://schemas.microsoft.com/office/drawing/2014/main" id="{C340928B-AB52-EE4F-9A7D-5399736D4F7E}"/>
              </a:ext>
            </a:extLst>
          </p:cNvPr>
          <p:cNvSpPr txBox="1"/>
          <p:nvPr/>
        </p:nvSpPr>
        <p:spPr>
          <a:xfrm rot="21172913">
            <a:off x="33685" y="106754"/>
            <a:ext cx="2627967" cy="646319"/>
          </a:xfrm>
          <a:prstGeom prst="rect">
            <a:avLst/>
          </a:prstGeom>
          <a:noFill/>
        </p:spPr>
        <p:txBody>
          <a:bodyPr wrap="square" lIns="91430" tIns="45714" rIns="91430" bIns="45714" rtlCol="0">
            <a:spAutoFit/>
          </a:bodyPr>
          <a:lstStyle/>
          <a:p>
            <a:r>
              <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rPr>
              <a:t>慢</a:t>
            </a:r>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病概况</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3" name="矩形 2"/>
          <p:cNvSpPr/>
          <p:nvPr/>
        </p:nvSpPr>
        <p:spPr>
          <a:xfrm>
            <a:off x="4511027" y="916865"/>
            <a:ext cx="2954655" cy="825419"/>
          </a:xfrm>
          <a:prstGeom prst="rect">
            <a:avLst/>
          </a:prstGeom>
        </p:spPr>
        <p:txBody>
          <a:bodyPr wrap="none">
            <a:spAutoFit/>
          </a:bodyPr>
          <a:lstStyle/>
          <a:p>
            <a:pPr algn="ctr">
              <a:lnSpc>
                <a:spcPct val="150000"/>
              </a:lnSpc>
            </a:pPr>
            <a:r>
              <a:rPr lang="zh-CN" altLang="en-US" sz="3600" b="1" dirty="0" smtClean="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rPr>
              <a:t>慢性疾病现况</a:t>
            </a:r>
            <a:endParaRPr lang="zh-CN" altLang="en-US" sz="3600" b="1" dirty="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endParaRPr>
          </a:p>
        </p:txBody>
      </p:sp>
      <p:sp>
        <p:nvSpPr>
          <p:cNvPr id="4" name="矩形 3"/>
          <p:cNvSpPr/>
          <p:nvPr/>
        </p:nvSpPr>
        <p:spPr>
          <a:xfrm>
            <a:off x="2494806" y="2363178"/>
            <a:ext cx="6840760" cy="1200329"/>
          </a:xfrm>
          <a:prstGeom prst="rect">
            <a:avLst/>
          </a:prstGeom>
        </p:spPr>
        <p:txBody>
          <a:bodyPr wrap="square">
            <a:spAutoFit/>
          </a:bodyPr>
          <a:lstStyle/>
          <a:p>
            <a:pPr>
              <a:buFont typeface="Arial" panose="020B0604020202020204" pitchFamily="34" charset="0"/>
              <a:buNone/>
            </a:pPr>
            <a:endParaRPr lang="zh-CN" altLang="en-US" sz="3600" dirty="0"/>
          </a:p>
          <a:p>
            <a:pPr eaLnBrk="1" hangingPunct="1"/>
            <a:endParaRPr lang="ko-KR" altLang="en-US" sz="3600" b="1" dirty="0">
              <a:latin typeface="华文新魏" panose="02010800040101010101" pitchFamily="2" charset="-122"/>
              <a:ea typeface="Gulim" panose="020B0600000101010101" pitchFamily="34" charset="-127"/>
            </a:endParaRPr>
          </a:p>
        </p:txBody>
      </p:sp>
      <p:sp>
        <p:nvSpPr>
          <p:cNvPr id="2" name="矩形 1"/>
          <p:cNvSpPr/>
          <p:nvPr/>
        </p:nvSpPr>
        <p:spPr>
          <a:xfrm>
            <a:off x="1126654" y="2333251"/>
            <a:ext cx="5400600" cy="3416320"/>
          </a:xfrm>
          <a:prstGeom prst="rect">
            <a:avLst/>
          </a:prstGeom>
        </p:spPr>
        <p:txBody>
          <a:bodyPr wrap="square">
            <a:spAutoFit/>
          </a:bodyPr>
          <a:lstStyle/>
          <a:p>
            <a:pPr marL="360045" lvl="1" indent="0">
              <a:lnSpc>
                <a:spcPct val="120000"/>
              </a:lnSpc>
              <a:spcBef>
                <a:spcPts val="0"/>
              </a:spcBef>
              <a:buFont typeface="Wingdings" panose="05000000000000000000" pitchFamily="2" charset="2"/>
              <a:buNone/>
              <a:defRPr/>
            </a:pPr>
            <a:r>
              <a:rPr lang="en-US" altLang="zh-CN" sz="3600" b="1" dirty="0" smtClean="0">
                <a:latin typeface="华文新魏" panose="02010800040101010101" pitchFamily="2" charset="-122"/>
                <a:ea typeface="华文新魏" panose="02010800040101010101" pitchFamily="2" charset="-122"/>
              </a:rPr>
              <a:t>     </a:t>
            </a:r>
            <a:r>
              <a:rPr lang="zh-CN" altLang="zh-CN" sz="3600" b="1" dirty="0" smtClean="0">
                <a:latin typeface="华文新魏" panose="02010800040101010101" pitchFamily="2" charset="-122"/>
                <a:ea typeface="华文新魏" panose="02010800040101010101" pitchFamily="2" charset="-122"/>
              </a:rPr>
              <a:t>心血管</a:t>
            </a:r>
            <a:r>
              <a:rPr lang="zh-CN" altLang="zh-CN" sz="3600" b="1" dirty="0">
                <a:latin typeface="华文新魏" panose="02010800040101010101" pitchFamily="2" charset="-122"/>
                <a:ea typeface="华文新魏" panose="02010800040101010101" pitchFamily="2" charset="-122"/>
              </a:rPr>
              <a:t>病</a:t>
            </a:r>
          </a:p>
          <a:p>
            <a:pPr marL="0" indent="0">
              <a:lnSpc>
                <a:spcPct val="120000"/>
              </a:lnSpc>
              <a:spcBef>
                <a:spcPts val="0"/>
              </a:spcBef>
              <a:buFontTx/>
              <a:buNone/>
              <a:defRPr/>
            </a:pPr>
            <a:r>
              <a:rPr lang="zh-CN" altLang="zh-CN" sz="3600" b="1" dirty="0">
                <a:latin typeface="华文新魏" panose="02010800040101010101" pitchFamily="2" charset="-122"/>
                <a:ea typeface="华文新魏" panose="02010800040101010101" pitchFamily="2" charset="-122"/>
              </a:rPr>
              <a:t>每年约</a:t>
            </a:r>
            <a:r>
              <a:rPr lang="en-US" altLang="zh-CN" sz="3600" b="1" dirty="0">
                <a:latin typeface="华文新魏" panose="02010800040101010101" pitchFamily="2" charset="-122"/>
                <a:ea typeface="华文新魏" panose="02010800040101010101" pitchFamily="2" charset="-122"/>
              </a:rPr>
              <a:t>350</a:t>
            </a:r>
            <a:r>
              <a:rPr lang="zh-CN" altLang="zh-CN" sz="3600" b="1" dirty="0">
                <a:latin typeface="华文新魏" panose="02010800040101010101" pitchFamily="2" charset="-122"/>
                <a:ea typeface="华文新魏" panose="02010800040101010101" pitchFamily="2" charset="-122"/>
              </a:rPr>
              <a:t>万人死于心血管病</a:t>
            </a:r>
            <a:r>
              <a:rPr lang="en-US" altLang="zh-CN" sz="3600" b="1" dirty="0">
                <a:latin typeface="华文新魏" panose="02010800040101010101" pitchFamily="2" charset="-122"/>
                <a:ea typeface="华文新魏" panose="02010800040101010101" pitchFamily="2" charset="-122"/>
              </a:rPr>
              <a:t>—</a:t>
            </a:r>
            <a:r>
              <a:rPr lang="zh-CN" altLang="zh-CN" sz="3600" b="1" dirty="0">
                <a:latin typeface="华文新魏" panose="02010800040101010101" pitchFamily="2" charset="-122"/>
                <a:ea typeface="华文新魏" panose="02010800040101010101" pitchFamily="2" charset="-122"/>
              </a:rPr>
              <a:t>每天</a:t>
            </a:r>
            <a:r>
              <a:rPr lang="en-US" altLang="zh-CN" sz="3600" b="1" dirty="0">
                <a:latin typeface="华文新魏" panose="02010800040101010101" pitchFamily="2" charset="-122"/>
                <a:ea typeface="华文新魏" panose="02010800040101010101" pitchFamily="2" charset="-122"/>
              </a:rPr>
              <a:t>9590</a:t>
            </a:r>
            <a:r>
              <a:rPr lang="zh-CN" altLang="zh-CN" sz="3600" b="1" dirty="0">
                <a:latin typeface="华文新魏" panose="02010800040101010101" pitchFamily="2" charset="-122"/>
                <a:ea typeface="华文新魏" panose="02010800040101010101" pitchFamily="2" charset="-122"/>
              </a:rPr>
              <a:t>人，</a:t>
            </a:r>
            <a:endParaRPr lang="en-US" altLang="zh-CN" sz="3600" b="1" dirty="0">
              <a:latin typeface="华文新魏" panose="02010800040101010101" pitchFamily="2" charset="-122"/>
              <a:ea typeface="华文新魏" panose="02010800040101010101" pitchFamily="2" charset="-122"/>
            </a:endParaRPr>
          </a:p>
          <a:p>
            <a:pPr marL="0" indent="0">
              <a:lnSpc>
                <a:spcPct val="120000"/>
              </a:lnSpc>
              <a:spcBef>
                <a:spcPts val="0"/>
              </a:spcBef>
              <a:buFontTx/>
              <a:buNone/>
              <a:defRPr/>
            </a:pPr>
            <a:r>
              <a:rPr lang="zh-CN" altLang="zh-CN" sz="3600" b="1" dirty="0">
                <a:latin typeface="华文新魏" panose="02010800040101010101" pitchFamily="2" charset="-122"/>
                <a:ea typeface="华文新魏" panose="02010800040101010101" pitchFamily="2" charset="-122"/>
              </a:rPr>
              <a:t>每小时</a:t>
            </a:r>
            <a:r>
              <a:rPr lang="en-US" altLang="zh-CN" sz="3600" b="1" dirty="0">
                <a:latin typeface="华文新魏" panose="02010800040101010101" pitchFamily="2" charset="-122"/>
                <a:ea typeface="华文新魏" panose="02010800040101010101" pitchFamily="2" charset="-122"/>
              </a:rPr>
              <a:t>400</a:t>
            </a:r>
            <a:r>
              <a:rPr lang="zh-CN" altLang="zh-CN" sz="3600" b="1" dirty="0">
                <a:latin typeface="华文新魏" panose="02010800040101010101" pitchFamily="2" charset="-122"/>
                <a:ea typeface="华文新魏" panose="02010800040101010101" pitchFamily="2" charset="-122"/>
              </a:rPr>
              <a:t>人，每</a:t>
            </a:r>
            <a:r>
              <a:rPr lang="en-US" altLang="zh-CN" sz="3600" b="1" dirty="0">
                <a:latin typeface="华文新魏" panose="02010800040101010101" pitchFamily="2" charset="-122"/>
                <a:ea typeface="华文新魏" panose="02010800040101010101" pitchFamily="2" charset="-122"/>
              </a:rPr>
              <a:t>10</a:t>
            </a:r>
            <a:r>
              <a:rPr lang="zh-CN" altLang="zh-CN" sz="3600" b="1" dirty="0">
                <a:latin typeface="华文新魏" panose="02010800040101010101" pitchFamily="2" charset="-122"/>
                <a:ea typeface="华文新魏" panose="02010800040101010101" pitchFamily="2" charset="-122"/>
              </a:rPr>
              <a:t>秒</a:t>
            </a:r>
            <a:endParaRPr lang="en-US" altLang="zh-CN" sz="3600" b="1" dirty="0">
              <a:latin typeface="华文新魏" panose="02010800040101010101" pitchFamily="2" charset="-122"/>
              <a:ea typeface="华文新魏" panose="02010800040101010101" pitchFamily="2" charset="-122"/>
            </a:endParaRPr>
          </a:p>
          <a:p>
            <a:pPr marL="0" indent="0">
              <a:lnSpc>
                <a:spcPct val="120000"/>
              </a:lnSpc>
              <a:spcBef>
                <a:spcPts val="0"/>
              </a:spcBef>
              <a:buFontTx/>
              <a:buNone/>
              <a:defRPr/>
            </a:pPr>
            <a:r>
              <a:rPr lang="zh-CN" altLang="zh-CN" sz="3600" b="1" dirty="0">
                <a:latin typeface="华文新魏" panose="02010800040101010101" pitchFamily="2" charset="-122"/>
                <a:ea typeface="华文新魏" panose="02010800040101010101" pitchFamily="2" charset="-122"/>
              </a:rPr>
              <a:t>钟</a:t>
            </a:r>
            <a:r>
              <a:rPr lang="en-US" altLang="zh-CN" sz="3600" b="1" dirty="0">
                <a:latin typeface="华文新魏" panose="02010800040101010101" pitchFamily="2" charset="-122"/>
                <a:ea typeface="华文新魏" panose="02010800040101010101" pitchFamily="2" charset="-122"/>
              </a:rPr>
              <a:t>1</a:t>
            </a:r>
            <a:r>
              <a:rPr lang="zh-CN" altLang="zh-CN" sz="3600" b="1" dirty="0">
                <a:latin typeface="华文新魏" panose="02010800040101010101" pitchFamily="2" charset="-122"/>
                <a:ea typeface="华文新魏" panose="02010800040101010101" pitchFamily="2" charset="-122"/>
              </a:rPr>
              <a:t>人死于心血管病。</a:t>
            </a:r>
            <a:endParaRPr lang="en-US" altLang="zh-CN" sz="3600" b="1" dirty="0">
              <a:latin typeface="华文新魏" panose="02010800040101010101" pitchFamily="2" charset="-122"/>
              <a:ea typeface="华文新魏" panose="02010800040101010101" pitchFamily="2" charset="-122"/>
            </a:endParaRPr>
          </a:p>
        </p:txBody>
      </p:sp>
      <p:sp>
        <p:nvSpPr>
          <p:cNvPr id="5" name="矩形 4"/>
          <p:cNvSpPr/>
          <p:nvPr/>
        </p:nvSpPr>
        <p:spPr>
          <a:xfrm>
            <a:off x="7234507" y="1914206"/>
            <a:ext cx="3010761" cy="535531"/>
          </a:xfrm>
          <a:prstGeom prst="rect">
            <a:avLst/>
          </a:prstGeom>
        </p:spPr>
        <p:txBody>
          <a:bodyPr wrap="none">
            <a:spAutoFit/>
          </a:bodyPr>
          <a:lstStyle/>
          <a:p>
            <a:pPr>
              <a:lnSpc>
                <a:spcPct val="120000"/>
              </a:lnSpc>
            </a:pPr>
            <a:r>
              <a:rPr lang="en-US" altLang="zh-CN" b="1" dirty="0" smtClean="0">
                <a:latin typeface="华文新魏" panose="02010800040101010101" pitchFamily="2" charset="-122"/>
                <a:ea typeface="华文新魏" panose="02010800040101010101" pitchFamily="2" charset="-122"/>
              </a:rPr>
              <a:t> </a:t>
            </a:r>
            <a:r>
              <a:rPr lang="zh-CN" altLang="zh-CN" sz="2400" b="1" dirty="0">
                <a:latin typeface="华文新魏" panose="02010800040101010101" pitchFamily="2" charset="-122"/>
                <a:ea typeface="华文新魏" panose="02010800040101010101" pitchFamily="2" charset="-122"/>
              </a:rPr>
              <a:t>心血管疾病患病人数</a:t>
            </a:r>
          </a:p>
        </p:txBody>
      </p:sp>
      <p:pic>
        <p:nvPicPr>
          <p:cNvPr id="8" name="图片 3" descr="http://news.medlive.cn/uploadfile/20140821/1408605960368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5286" y="2613878"/>
            <a:ext cx="4413250" cy="303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858279"/>
      </p:ext>
    </p:extLst>
  </p:cSld>
  <p:clrMapOvr>
    <a:masterClrMapping/>
  </p:clrMapOvr>
  <p:transition spd="slow" advTm="4000">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9">
            <a:extLst>
              <a:ext uri="{FF2B5EF4-FFF2-40B4-BE49-F238E27FC236}">
                <a16:creationId xmlns="" xmlns:a16="http://schemas.microsoft.com/office/drawing/2014/main" id="{8BADC70B-FDF3-3E40-8F8D-8959087615D1}"/>
              </a:ext>
            </a:extLst>
          </p:cNvPr>
          <p:cNvSpPr>
            <a:spLocks noGrp="1"/>
          </p:cNvSpPr>
          <p:nvPr>
            <p:ph type="sldNum" sz="quarter" idx="12"/>
          </p:nvPr>
        </p:nvSpPr>
        <p:spPr>
          <a:xfrm>
            <a:off x="8610044" y="6358219"/>
            <a:ext cx="2742091" cy="364359"/>
          </a:xfrm>
        </p:spPr>
        <p:txBody>
          <a:bodyPr/>
          <a:lstStyle/>
          <a:p>
            <a:fld id="{2F34C2B8-B519-4620-9BF5-835074449E9C}" type="slidenum">
              <a:rPr lang="zh-CN" altLang="en-US" smtClean="0"/>
              <a:pPr/>
              <a:t>96</a:t>
            </a:fld>
            <a:endParaRPr lang="zh-CN" altLang="en-US" dirty="0"/>
          </a:p>
        </p:txBody>
      </p:sp>
      <p:sp>
        <p:nvSpPr>
          <p:cNvPr id="38" name="文本框 92">
            <a:extLst>
              <a:ext uri="{FF2B5EF4-FFF2-40B4-BE49-F238E27FC236}">
                <a16:creationId xmlns="" xmlns:a16="http://schemas.microsoft.com/office/drawing/2014/main" id="{C340928B-AB52-EE4F-9A7D-5399736D4F7E}"/>
              </a:ext>
            </a:extLst>
          </p:cNvPr>
          <p:cNvSpPr txBox="1"/>
          <p:nvPr/>
        </p:nvSpPr>
        <p:spPr>
          <a:xfrm rot="21172913">
            <a:off x="33685" y="106754"/>
            <a:ext cx="2627967" cy="646319"/>
          </a:xfrm>
          <a:prstGeom prst="rect">
            <a:avLst/>
          </a:prstGeom>
          <a:noFill/>
        </p:spPr>
        <p:txBody>
          <a:bodyPr wrap="square" lIns="91430" tIns="45714" rIns="91430" bIns="45714" rtlCol="0">
            <a:spAutoFit/>
          </a:bodyPr>
          <a:lstStyle/>
          <a:p>
            <a:r>
              <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rPr>
              <a:t>慢</a:t>
            </a:r>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病概况</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3" name="矩形 2"/>
          <p:cNvSpPr/>
          <p:nvPr/>
        </p:nvSpPr>
        <p:spPr>
          <a:xfrm>
            <a:off x="4511030" y="500695"/>
            <a:ext cx="2954655" cy="825419"/>
          </a:xfrm>
          <a:prstGeom prst="rect">
            <a:avLst/>
          </a:prstGeom>
        </p:spPr>
        <p:txBody>
          <a:bodyPr wrap="none">
            <a:spAutoFit/>
          </a:bodyPr>
          <a:lstStyle/>
          <a:p>
            <a:pPr algn="ctr">
              <a:lnSpc>
                <a:spcPct val="150000"/>
              </a:lnSpc>
            </a:pPr>
            <a:r>
              <a:rPr lang="zh-CN" altLang="en-US" sz="3600" b="1" dirty="0" smtClean="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rPr>
              <a:t>慢性疾病现况</a:t>
            </a:r>
            <a:endParaRPr lang="zh-CN" altLang="en-US" sz="3600" b="1" dirty="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endParaRPr>
          </a:p>
        </p:txBody>
      </p:sp>
      <p:sp>
        <p:nvSpPr>
          <p:cNvPr id="4" name="矩形 3"/>
          <p:cNvSpPr/>
          <p:nvPr/>
        </p:nvSpPr>
        <p:spPr>
          <a:xfrm>
            <a:off x="2494806" y="2363178"/>
            <a:ext cx="6840760" cy="1200329"/>
          </a:xfrm>
          <a:prstGeom prst="rect">
            <a:avLst/>
          </a:prstGeom>
        </p:spPr>
        <p:txBody>
          <a:bodyPr wrap="square">
            <a:spAutoFit/>
          </a:bodyPr>
          <a:lstStyle/>
          <a:p>
            <a:pPr>
              <a:buFont typeface="Arial" panose="020B0604020202020204" pitchFamily="34" charset="0"/>
              <a:buNone/>
            </a:pPr>
            <a:endParaRPr lang="zh-CN" altLang="en-US" sz="3600" dirty="0"/>
          </a:p>
          <a:p>
            <a:pPr eaLnBrk="1" hangingPunct="1"/>
            <a:endParaRPr lang="ko-KR" altLang="en-US" sz="3600" b="1" dirty="0">
              <a:latin typeface="华文新魏" panose="02010800040101010101" pitchFamily="2" charset="-122"/>
              <a:ea typeface="Gulim" panose="020B0600000101010101" pitchFamily="34" charset="-127"/>
            </a:endParaRPr>
          </a:p>
        </p:txBody>
      </p:sp>
      <p:sp>
        <p:nvSpPr>
          <p:cNvPr id="2" name="矩形 1"/>
          <p:cNvSpPr/>
          <p:nvPr/>
        </p:nvSpPr>
        <p:spPr>
          <a:xfrm>
            <a:off x="1126654" y="2333251"/>
            <a:ext cx="5400600" cy="719492"/>
          </a:xfrm>
          <a:prstGeom prst="rect">
            <a:avLst/>
          </a:prstGeom>
        </p:spPr>
        <p:txBody>
          <a:bodyPr wrap="square">
            <a:spAutoFit/>
          </a:bodyPr>
          <a:lstStyle/>
          <a:p>
            <a:pPr marL="360045" lvl="1" indent="0">
              <a:lnSpc>
                <a:spcPct val="120000"/>
              </a:lnSpc>
              <a:spcBef>
                <a:spcPts val="0"/>
              </a:spcBef>
              <a:buFont typeface="Wingdings" panose="05000000000000000000" pitchFamily="2" charset="2"/>
              <a:buNone/>
              <a:defRPr/>
            </a:pPr>
            <a:r>
              <a:rPr lang="en-US" altLang="zh-CN" sz="3600" b="1" dirty="0" smtClean="0">
                <a:latin typeface="华文新魏" panose="02010800040101010101" pitchFamily="2" charset="-122"/>
                <a:ea typeface="华文新魏" panose="02010800040101010101" pitchFamily="2" charset="-122"/>
              </a:rPr>
              <a:t>     </a:t>
            </a:r>
            <a:endParaRPr lang="en-US" altLang="zh-CN" sz="3600" b="1" dirty="0">
              <a:latin typeface="华文新魏" panose="02010800040101010101" pitchFamily="2" charset="-122"/>
              <a:ea typeface="华文新魏" panose="02010800040101010101" pitchFamily="2" charset="-122"/>
            </a:endParaRPr>
          </a:p>
        </p:txBody>
      </p:sp>
      <p:sp>
        <p:nvSpPr>
          <p:cNvPr id="6" name="矩形 5"/>
          <p:cNvSpPr/>
          <p:nvPr/>
        </p:nvSpPr>
        <p:spPr>
          <a:xfrm>
            <a:off x="304528" y="1612447"/>
            <a:ext cx="10777974" cy="5016758"/>
          </a:xfrm>
          <a:prstGeom prst="rect">
            <a:avLst/>
          </a:prstGeom>
        </p:spPr>
        <p:txBody>
          <a:bodyPr wrap="square">
            <a:spAutoFit/>
          </a:bodyPr>
          <a:lstStyle/>
          <a:p>
            <a:pPr marL="215900" lvl="1" indent="0">
              <a:lnSpc>
                <a:spcPct val="125000"/>
              </a:lnSpc>
            </a:pPr>
            <a:r>
              <a:rPr lang="zh-CN" altLang="zh-CN" sz="3600" b="1" dirty="0">
                <a:latin typeface="华文新魏" panose="02010800040101010101" pitchFamily="2" charset="-122"/>
                <a:ea typeface="华文新魏" panose="02010800040101010101" pitchFamily="2" charset="-122"/>
              </a:rPr>
              <a:t>糖尿病</a:t>
            </a:r>
          </a:p>
          <a:p>
            <a:pPr marL="215900">
              <a:lnSpc>
                <a:spcPct val="125000"/>
              </a:lnSpc>
            </a:pPr>
            <a:r>
              <a:rPr lang="en-US" altLang="zh-CN" sz="2800" b="1" dirty="0">
                <a:latin typeface="华文新魏" panose="02010800040101010101" pitchFamily="2" charset="-122"/>
                <a:ea typeface="华文新魏" panose="02010800040101010101" pitchFamily="2" charset="-122"/>
              </a:rPr>
              <a:t>       </a:t>
            </a:r>
            <a:r>
              <a:rPr lang="en-US" altLang="zh-CN" sz="2400" b="1" dirty="0">
                <a:latin typeface="华文新魏" panose="02010800040101010101" pitchFamily="2" charset="-122"/>
                <a:ea typeface="华文新魏" panose="02010800040101010101" pitchFamily="2" charset="-122"/>
              </a:rPr>
              <a:t>2017</a:t>
            </a:r>
            <a:r>
              <a:rPr lang="zh-CN" altLang="en-US" sz="2400" b="1" dirty="0">
                <a:latin typeface="华文新魏" panose="02010800040101010101" pitchFamily="2" charset="-122"/>
                <a:ea typeface="华文新魏" panose="02010800040101010101" pitchFamily="2" charset="-122"/>
              </a:rPr>
              <a:t>年</a:t>
            </a:r>
            <a:r>
              <a:rPr lang="en-US" altLang="zh-CN" sz="2400" b="1" dirty="0">
                <a:latin typeface="华文新魏" panose="02010800040101010101" pitchFamily="2" charset="-122"/>
                <a:ea typeface="华文新魏" panose="02010800040101010101" pitchFamily="2" charset="-122"/>
              </a:rPr>
              <a:t>20</a:t>
            </a:r>
            <a:r>
              <a:rPr lang="zh-CN" altLang="en-US" sz="2400" b="1" dirty="0">
                <a:latin typeface="华文新魏" panose="02010800040101010101" pitchFamily="2" charset="-122"/>
                <a:ea typeface="华文新魏" panose="02010800040101010101" pitchFamily="2" charset="-122"/>
              </a:rPr>
              <a:t>到</a:t>
            </a:r>
            <a:r>
              <a:rPr lang="en-US" altLang="zh-CN" sz="2400" b="1" dirty="0">
                <a:latin typeface="华文新魏" panose="02010800040101010101" pitchFamily="2" charset="-122"/>
                <a:ea typeface="华文新魏" panose="02010800040101010101" pitchFamily="2" charset="-122"/>
              </a:rPr>
              <a:t>79</a:t>
            </a:r>
            <a:r>
              <a:rPr lang="zh-CN" altLang="en-US" sz="2400" b="1" dirty="0">
                <a:latin typeface="华文新魏" panose="02010800040101010101" pitchFamily="2" charset="-122"/>
                <a:ea typeface="华文新魏" panose="02010800040101010101" pitchFamily="2" charset="-122"/>
              </a:rPr>
              <a:t>岁之间的人中，大约有 </a:t>
            </a:r>
            <a:r>
              <a:rPr lang="en-US" altLang="zh-CN" sz="2400" b="1" dirty="0">
                <a:latin typeface="华文新魏" panose="02010800040101010101" pitchFamily="2" charset="-122"/>
                <a:ea typeface="华文新魏" panose="02010800040101010101" pitchFamily="2" charset="-122"/>
              </a:rPr>
              <a:t>400 </a:t>
            </a:r>
            <a:r>
              <a:rPr lang="zh-CN" altLang="en-US" sz="2400" b="1" dirty="0">
                <a:latin typeface="华文新魏" panose="02010800040101010101" pitchFamily="2" charset="-122"/>
                <a:ea typeface="华文新魏" panose="02010800040101010101" pitchFamily="2" charset="-122"/>
              </a:rPr>
              <a:t>万死于糖尿病。根据数据，我国约有</a:t>
            </a:r>
            <a:r>
              <a:rPr lang="en-US" altLang="zh-CN" sz="2400" b="1" dirty="0">
                <a:latin typeface="华文新魏" panose="02010800040101010101" pitchFamily="2" charset="-122"/>
                <a:ea typeface="华文新魏" panose="02010800040101010101" pitchFamily="2" charset="-122"/>
              </a:rPr>
              <a:t>1.14</a:t>
            </a:r>
            <a:r>
              <a:rPr lang="zh-CN" altLang="en-US" sz="2400" b="1" dirty="0">
                <a:latin typeface="华文新魏" panose="02010800040101010101" pitchFamily="2" charset="-122"/>
                <a:ea typeface="华文新魏" panose="02010800040101010101" pitchFamily="2" charset="-122"/>
              </a:rPr>
              <a:t>亿糖尿病患者，患病率高达</a:t>
            </a:r>
            <a:r>
              <a:rPr lang="en-US" altLang="zh-CN" sz="2400" b="1" dirty="0">
                <a:latin typeface="华文新魏" panose="02010800040101010101" pitchFamily="2" charset="-122"/>
                <a:ea typeface="华文新魏" panose="02010800040101010101" pitchFamily="2" charset="-122"/>
              </a:rPr>
              <a:t>11.6%</a:t>
            </a:r>
            <a:r>
              <a:rPr lang="zh-CN" altLang="en-US" sz="2400" b="1" dirty="0">
                <a:latin typeface="华文新魏" panose="02010800040101010101" pitchFamily="2" charset="-122"/>
                <a:ea typeface="华文新魏" panose="02010800040101010101" pitchFamily="2" charset="-122"/>
              </a:rPr>
              <a:t>，位居世界第一。最而新一次中国糖尿病横断面调查显示，截至 </a:t>
            </a:r>
            <a:r>
              <a:rPr lang="en-US" altLang="zh-CN" sz="2400" b="1" dirty="0">
                <a:latin typeface="华文新魏" panose="02010800040101010101" pitchFamily="2" charset="-122"/>
                <a:ea typeface="华文新魏" panose="02010800040101010101" pitchFamily="2" charset="-122"/>
              </a:rPr>
              <a:t>2013 </a:t>
            </a:r>
            <a:r>
              <a:rPr lang="zh-CN" altLang="en-US" sz="2400" b="1" dirty="0">
                <a:latin typeface="华文新魏" panose="02010800040101010101" pitchFamily="2" charset="-122"/>
                <a:ea typeface="华文新魏" panose="02010800040101010101" pitchFamily="2" charset="-122"/>
              </a:rPr>
              <a:t>年中国糖尿病患者知晓率及治疗率只有</a:t>
            </a:r>
            <a:r>
              <a:rPr lang="en-US" altLang="zh-CN" sz="2400" b="1" dirty="0">
                <a:latin typeface="华文新魏" panose="02010800040101010101" pitchFamily="2" charset="-122"/>
                <a:ea typeface="华文新魏" panose="02010800040101010101" pitchFamily="2" charset="-122"/>
              </a:rPr>
              <a:t>1/3</a:t>
            </a:r>
            <a:r>
              <a:rPr lang="zh-CN" altLang="en-US" sz="2400" b="1" dirty="0">
                <a:latin typeface="华文新魏" panose="02010800040101010101" pitchFamily="2" charset="-122"/>
                <a:ea typeface="华文新魏" panose="02010800040101010101" pitchFamily="2" charset="-122"/>
              </a:rPr>
              <a:t>，而控制率不足</a:t>
            </a:r>
            <a:r>
              <a:rPr lang="en-US" altLang="zh-CN" sz="2400" b="1" dirty="0">
                <a:latin typeface="华文新魏" panose="02010800040101010101" pitchFamily="2" charset="-122"/>
                <a:ea typeface="华文新魏" panose="02010800040101010101" pitchFamily="2" charset="-122"/>
              </a:rPr>
              <a:t>50%</a:t>
            </a:r>
            <a:r>
              <a:rPr lang="zh-CN" altLang="en-US" sz="2400" b="1" dirty="0">
                <a:latin typeface="华文新魏" panose="02010800040101010101" pitchFamily="2" charset="-122"/>
                <a:ea typeface="华文新魏" panose="02010800040101010101" pitchFamily="2" charset="-122"/>
              </a:rPr>
              <a:t>，仍处于较低的水平</a:t>
            </a:r>
            <a:r>
              <a:rPr lang="zh-CN" altLang="en-US" sz="2400" b="1" dirty="0" smtClean="0">
                <a:latin typeface="华文新魏" panose="02010800040101010101" pitchFamily="2" charset="-122"/>
                <a:ea typeface="华文新魏" panose="02010800040101010101" pitchFamily="2" charset="-122"/>
              </a:rPr>
              <a:t>。</a:t>
            </a:r>
            <a:endParaRPr lang="en-US" altLang="zh-CN" sz="2400" b="1" dirty="0" smtClean="0">
              <a:latin typeface="华文新魏" panose="02010800040101010101" pitchFamily="2" charset="-122"/>
              <a:ea typeface="华文新魏" panose="02010800040101010101" pitchFamily="2" charset="-122"/>
            </a:endParaRPr>
          </a:p>
          <a:p>
            <a:pPr marL="215900">
              <a:lnSpc>
                <a:spcPct val="125000"/>
              </a:lnSpc>
            </a:pPr>
            <a:r>
              <a:rPr lang="zh-CN" altLang="en-US" sz="2400" b="1" dirty="0" smtClean="0">
                <a:latin typeface="华文新魏" panose="02010800040101010101" pitchFamily="2" charset="-122"/>
                <a:ea typeface="华文新魏" panose="02010800040101010101" pitchFamily="2" charset="-122"/>
              </a:rPr>
              <a:t>       如果</a:t>
            </a:r>
            <a:r>
              <a:rPr lang="zh-CN" altLang="en-US" sz="2400" b="1" dirty="0">
                <a:latin typeface="华文新魏" panose="02010800040101010101" pitchFamily="2" charset="-122"/>
                <a:ea typeface="华文新魏" panose="02010800040101010101" pitchFamily="2" charset="-122"/>
              </a:rPr>
              <a:t>空腹血糖在</a:t>
            </a:r>
            <a:r>
              <a:rPr lang="en-US" altLang="zh-CN" sz="2400" b="1" dirty="0">
                <a:latin typeface="华文新魏" panose="02010800040101010101" pitchFamily="2" charset="-122"/>
                <a:ea typeface="华文新魏" panose="02010800040101010101" pitchFamily="2" charset="-122"/>
              </a:rPr>
              <a:t>6.1~7.0</a:t>
            </a:r>
            <a:r>
              <a:rPr lang="zh-CN" altLang="en-US" sz="2400" b="1" dirty="0">
                <a:latin typeface="华文新魏" panose="02010800040101010101" pitchFamily="2" charset="-122"/>
                <a:ea typeface="华文新魏" panose="02010800040101010101" pitchFamily="2" charset="-122"/>
              </a:rPr>
              <a:t>之间，餐后两小时血糖在</a:t>
            </a:r>
            <a:r>
              <a:rPr lang="en-US" altLang="zh-CN" sz="2400" b="1" dirty="0">
                <a:latin typeface="华文新魏" panose="02010800040101010101" pitchFamily="2" charset="-122"/>
                <a:ea typeface="华文新魏" panose="02010800040101010101" pitchFamily="2" charset="-122"/>
              </a:rPr>
              <a:t>7.8~11.1</a:t>
            </a:r>
            <a:r>
              <a:rPr lang="zh-CN" altLang="en-US" sz="2400" b="1" dirty="0">
                <a:latin typeface="华文新魏" panose="02010800040101010101" pitchFamily="2" charset="-122"/>
                <a:ea typeface="华文新魏" panose="02010800040101010101" pitchFamily="2" charset="-122"/>
              </a:rPr>
              <a:t>之间，单纯空腹血糖异常或者餐后血糖异常，就是糖尿病前期。中国大概有</a:t>
            </a:r>
            <a:r>
              <a:rPr lang="en-US" altLang="zh-CN" sz="2400" b="1" dirty="0">
                <a:latin typeface="华文新魏" panose="02010800040101010101" pitchFamily="2" charset="-122"/>
                <a:ea typeface="华文新魏" panose="02010800040101010101" pitchFamily="2" charset="-122"/>
              </a:rPr>
              <a:t>35%~50%</a:t>
            </a:r>
            <a:r>
              <a:rPr lang="zh-CN" altLang="en-US" sz="2400" b="1" dirty="0">
                <a:latin typeface="华文新魏" panose="02010800040101010101" pitchFamily="2" charset="-122"/>
                <a:ea typeface="华文新魏" panose="02010800040101010101" pitchFamily="2" charset="-122"/>
              </a:rPr>
              <a:t>糖尿病前期的患者。如果是糖尿病前期的患者，需要尽早的干预，这样可以延缓发展到糖尿病这一阶段。</a:t>
            </a:r>
          </a:p>
          <a:p>
            <a:pPr marL="215900">
              <a:lnSpc>
                <a:spcPct val="125000"/>
              </a:lnSpc>
            </a:pPr>
            <a:endParaRPr lang="zh-CN" altLang="zh-CN" sz="2400" b="1" dirty="0">
              <a:latin typeface="华文新魏" panose="02010800040101010101" pitchFamily="2" charset="-122"/>
              <a:ea typeface="华文新魏" panose="02010800040101010101" pitchFamily="2"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5685" y="-5932"/>
            <a:ext cx="3394320" cy="2416756"/>
          </a:xfrm>
          <a:prstGeom prst="rect">
            <a:avLst/>
          </a:prstGeom>
        </p:spPr>
      </p:pic>
    </p:spTree>
    <p:extLst>
      <p:ext uri="{BB962C8B-B14F-4D97-AF65-F5344CB8AC3E}">
        <p14:creationId xmlns:p14="http://schemas.microsoft.com/office/powerpoint/2010/main" val="656942739"/>
      </p:ext>
    </p:extLst>
  </p:cSld>
  <p:clrMapOvr>
    <a:masterClrMapping/>
  </p:clrMapOvr>
  <p:transition spd="slow" advTm="4000">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9">
            <a:extLst>
              <a:ext uri="{FF2B5EF4-FFF2-40B4-BE49-F238E27FC236}">
                <a16:creationId xmlns="" xmlns:a16="http://schemas.microsoft.com/office/drawing/2014/main" id="{8BADC70B-FDF3-3E40-8F8D-8959087615D1}"/>
              </a:ext>
            </a:extLst>
          </p:cNvPr>
          <p:cNvSpPr>
            <a:spLocks noGrp="1"/>
          </p:cNvSpPr>
          <p:nvPr>
            <p:ph type="sldNum" sz="quarter" idx="12"/>
          </p:nvPr>
        </p:nvSpPr>
        <p:spPr>
          <a:xfrm>
            <a:off x="8610044" y="6358219"/>
            <a:ext cx="2742091" cy="364359"/>
          </a:xfrm>
        </p:spPr>
        <p:txBody>
          <a:bodyPr/>
          <a:lstStyle/>
          <a:p>
            <a:fld id="{2F34C2B8-B519-4620-9BF5-835074449E9C}" type="slidenum">
              <a:rPr lang="zh-CN" altLang="en-US" smtClean="0"/>
              <a:pPr/>
              <a:t>97</a:t>
            </a:fld>
            <a:endParaRPr lang="zh-CN" altLang="en-US" dirty="0"/>
          </a:p>
        </p:txBody>
      </p:sp>
      <p:sp>
        <p:nvSpPr>
          <p:cNvPr id="38" name="文本框 92">
            <a:extLst>
              <a:ext uri="{FF2B5EF4-FFF2-40B4-BE49-F238E27FC236}">
                <a16:creationId xmlns="" xmlns:a16="http://schemas.microsoft.com/office/drawing/2014/main" id="{C340928B-AB52-EE4F-9A7D-5399736D4F7E}"/>
              </a:ext>
            </a:extLst>
          </p:cNvPr>
          <p:cNvSpPr txBox="1"/>
          <p:nvPr/>
        </p:nvSpPr>
        <p:spPr>
          <a:xfrm rot="21172913">
            <a:off x="33685" y="106754"/>
            <a:ext cx="2627967" cy="646319"/>
          </a:xfrm>
          <a:prstGeom prst="rect">
            <a:avLst/>
          </a:prstGeom>
          <a:noFill/>
        </p:spPr>
        <p:txBody>
          <a:bodyPr wrap="square" lIns="91430" tIns="45714" rIns="91430" bIns="45714" rtlCol="0">
            <a:spAutoFit/>
          </a:bodyPr>
          <a:lstStyle/>
          <a:p>
            <a:r>
              <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rPr>
              <a:t>慢</a:t>
            </a:r>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病概况</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3" name="矩形 2"/>
          <p:cNvSpPr/>
          <p:nvPr/>
        </p:nvSpPr>
        <p:spPr>
          <a:xfrm>
            <a:off x="4511027" y="916865"/>
            <a:ext cx="2954655" cy="825419"/>
          </a:xfrm>
          <a:prstGeom prst="rect">
            <a:avLst/>
          </a:prstGeom>
        </p:spPr>
        <p:txBody>
          <a:bodyPr wrap="none">
            <a:spAutoFit/>
          </a:bodyPr>
          <a:lstStyle/>
          <a:p>
            <a:pPr algn="ctr">
              <a:lnSpc>
                <a:spcPct val="150000"/>
              </a:lnSpc>
            </a:pPr>
            <a:r>
              <a:rPr lang="zh-CN" altLang="en-US" sz="3600" b="1" dirty="0" smtClean="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rPr>
              <a:t>慢性疾病现况</a:t>
            </a:r>
            <a:endParaRPr lang="zh-CN" altLang="en-US" sz="3600" b="1" dirty="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endParaRPr>
          </a:p>
        </p:txBody>
      </p:sp>
      <p:sp>
        <p:nvSpPr>
          <p:cNvPr id="4" name="矩形 3"/>
          <p:cNvSpPr/>
          <p:nvPr/>
        </p:nvSpPr>
        <p:spPr>
          <a:xfrm>
            <a:off x="2494806" y="2363178"/>
            <a:ext cx="6840760" cy="1200329"/>
          </a:xfrm>
          <a:prstGeom prst="rect">
            <a:avLst/>
          </a:prstGeom>
        </p:spPr>
        <p:txBody>
          <a:bodyPr wrap="square">
            <a:spAutoFit/>
          </a:bodyPr>
          <a:lstStyle/>
          <a:p>
            <a:pPr>
              <a:buFont typeface="Arial" panose="020B0604020202020204" pitchFamily="34" charset="0"/>
              <a:buNone/>
            </a:pPr>
            <a:endParaRPr lang="zh-CN" altLang="en-US" sz="3600" dirty="0"/>
          </a:p>
          <a:p>
            <a:pPr eaLnBrk="1" hangingPunct="1"/>
            <a:endParaRPr lang="ko-KR" altLang="en-US" sz="3600" b="1" dirty="0">
              <a:latin typeface="华文新魏" panose="02010800040101010101" pitchFamily="2" charset="-122"/>
              <a:ea typeface="Gulim" panose="020B0600000101010101" pitchFamily="34" charset="-127"/>
            </a:endParaRPr>
          </a:p>
        </p:txBody>
      </p:sp>
      <p:sp>
        <p:nvSpPr>
          <p:cNvPr id="2" name="矩形 1"/>
          <p:cNvSpPr/>
          <p:nvPr/>
        </p:nvSpPr>
        <p:spPr>
          <a:xfrm>
            <a:off x="1126654" y="2333251"/>
            <a:ext cx="5400600" cy="719492"/>
          </a:xfrm>
          <a:prstGeom prst="rect">
            <a:avLst/>
          </a:prstGeom>
        </p:spPr>
        <p:txBody>
          <a:bodyPr wrap="square">
            <a:spAutoFit/>
          </a:bodyPr>
          <a:lstStyle/>
          <a:p>
            <a:pPr marL="360045" lvl="1" indent="0">
              <a:lnSpc>
                <a:spcPct val="120000"/>
              </a:lnSpc>
              <a:spcBef>
                <a:spcPts val="0"/>
              </a:spcBef>
              <a:buFont typeface="Wingdings" panose="05000000000000000000" pitchFamily="2" charset="2"/>
              <a:buNone/>
              <a:defRPr/>
            </a:pPr>
            <a:r>
              <a:rPr lang="en-US" altLang="zh-CN" sz="3600" b="1" dirty="0" smtClean="0">
                <a:latin typeface="华文新魏" panose="02010800040101010101" pitchFamily="2" charset="-122"/>
                <a:ea typeface="华文新魏" panose="02010800040101010101" pitchFamily="2" charset="-122"/>
              </a:rPr>
              <a:t>     </a:t>
            </a:r>
            <a:endParaRPr lang="en-US" altLang="zh-CN" sz="3600" b="1" dirty="0">
              <a:latin typeface="华文新魏" panose="02010800040101010101" pitchFamily="2" charset="-122"/>
              <a:ea typeface="华文新魏" panose="02010800040101010101" pitchFamily="2" charset="-122"/>
            </a:endParaRPr>
          </a:p>
        </p:txBody>
      </p:sp>
      <p:sp>
        <p:nvSpPr>
          <p:cNvPr id="6" name="矩形 5"/>
          <p:cNvSpPr/>
          <p:nvPr/>
        </p:nvSpPr>
        <p:spPr>
          <a:xfrm>
            <a:off x="665918" y="2215348"/>
            <a:ext cx="7517520" cy="3785652"/>
          </a:xfrm>
          <a:prstGeom prst="rect">
            <a:avLst/>
          </a:prstGeom>
        </p:spPr>
        <p:txBody>
          <a:bodyPr wrap="square">
            <a:spAutoFit/>
          </a:bodyPr>
          <a:lstStyle/>
          <a:p>
            <a:pPr marL="215900" lvl="1" indent="0">
              <a:lnSpc>
                <a:spcPct val="125000"/>
              </a:lnSpc>
            </a:pPr>
            <a:r>
              <a:rPr lang="zh-CN" altLang="zh-CN" sz="2800" b="1" dirty="0">
                <a:latin typeface="华文新魏" panose="02010800040101010101" pitchFamily="2" charset="-122"/>
                <a:ea typeface="华文新魏" panose="02010800040101010101" pitchFamily="2" charset="-122"/>
              </a:rPr>
              <a:t>慢性阻塞性肺疾病</a:t>
            </a:r>
            <a:r>
              <a:rPr lang="zh-CN" altLang="en-US" sz="2800" b="1" dirty="0">
                <a:latin typeface="华文新魏" panose="02010800040101010101" pitchFamily="2" charset="-122"/>
                <a:ea typeface="华文新魏" panose="02010800040101010101" pitchFamily="2" charset="-122"/>
              </a:rPr>
              <a:t>，简</a:t>
            </a:r>
            <a:r>
              <a:rPr lang="zh-CN" altLang="zh-CN" sz="2800" b="1" dirty="0">
                <a:latin typeface="华文新魏" panose="02010800040101010101" pitchFamily="2" charset="-122"/>
                <a:ea typeface="华文新魏" panose="02010800040101010101" pitchFamily="2" charset="-122"/>
              </a:rPr>
              <a:t>称慢阻肺，</a:t>
            </a:r>
            <a:r>
              <a:rPr lang="zh-CN" altLang="en-US" sz="2800" b="1" dirty="0">
                <a:latin typeface="华文新魏" panose="02010800040101010101" pitchFamily="2" charset="-122"/>
                <a:ea typeface="华文新魏" panose="02010800040101010101" pitchFamily="2" charset="-122"/>
              </a:rPr>
              <a:t>包括</a:t>
            </a:r>
            <a:r>
              <a:rPr lang="zh-CN" altLang="zh-CN" sz="2800" b="1" dirty="0">
                <a:latin typeface="华文新魏" panose="02010800040101010101" pitchFamily="2" charset="-122"/>
                <a:ea typeface="华文新魏" panose="02010800040101010101" pitchFamily="2" charset="-122"/>
              </a:rPr>
              <a:t>慢性支气管炎</a:t>
            </a:r>
            <a:r>
              <a:rPr lang="zh-CN" altLang="en-US" sz="2800" b="1" dirty="0">
                <a:latin typeface="华文新魏" panose="02010800040101010101" pitchFamily="2" charset="-122"/>
                <a:ea typeface="华文新魏" panose="02010800040101010101" pitchFamily="2" charset="-122"/>
              </a:rPr>
              <a:t>、肺气肿</a:t>
            </a:r>
            <a:r>
              <a:rPr lang="zh-CN" altLang="zh-CN" sz="2800" b="1" dirty="0">
                <a:latin typeface="华文新魏" panose="02010800040101010101" pitchFamily="2" charset="-122"/>
                <a:ea typeface="华文新魏" panose="02010800040101010101" pitchFamily="2" charset="-122"/>
              </a:rPr>
              <a:t>和</a:t>
            </a:r>
            <a:r>
              <a:rPr lang="zh-CN" altLang="en-US" sz="2800" b="1" dirty="0">
                <a:latin typeface="华文新魏" panose="02010800040101010101" pitchFamily="2" charset="-122"/>
                <a:ea typeface="华文新魏" panose="02010800040101010101" pitchFamily="2" charset="-122"/>
              </a:rPr>
              <a:t>肺心病</a:t>
            </a:r>
            <a:r>
              <a:rPr lang="zh-CN" altLang="zh-CN" sz="2800" b="1" dirty="0">
                <a:latin typeface="华文新魏" panose="02010800040101010101" pitchFamily="2" charset="-122"/>
                <a:ea typeface="华文新魏" panose="02010800040101010101" pitchFamily="2" charset="-122"/>
              </a:rPr>
              <a:t>，主要症状为长时间咳嗽、咳痰以及</a:t>
            </a:r>
            <a:r>
              <a:rPr lang="zh-CN" altLang="en-US" sz="2800" b="1" dirty="0">
                <a:latin typeface="华文新魏" panose="02010800040101010101" pitchFamily="2" charset="-122"/>
                <a:ea typeface="华文新魏" panose="02010800040101010101" pitchFamily="2" charset="-122"/>
              </a:rPr>
              <a:t>心悸、</a:t>
            </a:r>
            <a:r>
              <a:rPr lang="zh-CN" altLang="zh-CN" sz="2800" b="1" dirty="0">
                <a:latin typeface="华文新魏" panose="02010800040101010101" pitchFamily="2" charset="-122"/>
                <a:ea typeface="华文新魏" panose="02010800040101010101" pitchFamily="2" charset="-122"/>
              </a:rPr>
              <a:t>气短，</a:t>
            </a:r>
            <a:r>
              <a:rPr lang="zh-CN" altLang="en-US" sz="2800" b="1" dirty="0">
                <a:latin typeface="华文新魏" panose="02010800040101010101" pitchFamily="2" charset="-122"/>
                <a:ea typeface="华文新魏" panose="02010800040101010101" pitchFamily="2" charset="-122"/>
              </a:rPr>
              <a:t>后期病人多因呼吸循环衰竭导致死亡</a:t>
            </a:r>
            <a:r>
              <a:rPr lang="zh-CN" altLang="zh-CN" sz="2800" b="1" dirty="0">
                <a:latin typeface="华文新魏" panose="02010800040101010101" pitchFamily="2" charset="-122"/>
                <a:ea typeface="华文新魏" panose="02010800040101010101" pitchFamily="2" charset="-122"/>
              </a:rPr>
              <a:t>。北方地区，发病人群呈现出农村多于城市、男性多于女性、吸烟者多于不吸烟者的特点。</a:t>
            </a:r>
          </a:p>
          <a:p>
            <a:pPr marL="215900">
              <a:lnSpc>
                <a:spcPct val="125000"/>
              </a:lnSpc>
            </a:pPr>
            <a:endParaRPr lang="zh-CN" altLang="zh-CN" sz="2400" b="1" dirty="0">
              <a:latin typeface="华文新魏" panose="02010800040101010101" pitchFamily="2" charset="-122"/>
              <a:ea typeface="华文新魏" panose="02010800040101010101" pitchFamily="2"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6142" y="2692997"/>
            <a:ext cx="3592186" cy="2952328"/>
          </a:xfrm>
          <a:prstGeom prst="rect">
            <a:avLst/>
          </a:prstGeom>
        </p:spPr>
      </p:pic>
    </p:spTree>
    <p:extLst>
      <p:ext uri="{BB962C8B-B14F-4D97-AF65-F5344CB8AC3E}">
        <p14:creationId xmlns:p14="http://schemas.microsoft.com/office/powerpoint/2010/main" val="1241889549"/>
      </p:ext>
    </p:extLst>
  </p:cSld>
  <p:clrMapOvr>
    <a:masterClrMapping/>
  </p:clrMapOvr>
  <p:transition spd="slow" advTm="4000">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9">
            <a:extLst>
              <a:ext uri="{FF2B5EF4-FFF2-40B4-BE49-F238E27FC236}">
                <a16:creationId xmlns="" xmlns:a16="http://schemas.microsoft.com/office/drawing/2014/main" id="{8BADC70B-FDF3-3E40-8F8D-8959087615D1}"/>
              </a:ext>
            </a:extLst>
          </p:cNvPr>
          <p:cNvSpPr>
            <a:spLocks noGrp="1"/>
          </p:cNvSpPr>
          <p:nvPr>
            <p:ph type="sldNum" sz="quarter" idx="12"/>
          </p:nvPr>
        </p:nvSpPr>
        <p:spPr>
          <a:xfrm>
            <a:off x="8610044" y="6358219"/>
            <a:ext cx="2742091" cy="364359"/>
          </a:xfrm>
        </p:spPr>
        <p:txBody>
          <a:bodyPr/>
          <a:lstStyle/>
          <a:p>
            <a:fld id="{2F34C2B8-B519-4620-9BF5-835074449E9C}" type="slidenum">
              <a:rPr lang="zh-CN" altLang="en-US" smtClean="0"/>
              <a:pPr/>
              <a:t>98</a:t>
            </a:fld>
            <a:endParaRPr lang="zh-CN" altLang="en-US" dirty="0"/>
          </a:p>
        </p:txBody>
      </p:sp>
      <p:sp>
        <p:nvSpPr>
          <p:cNvPr id="38" name="文本框 92">
            <a:extLst>
              <a:ext uri="{FF2B5EF4-FFF2-40B4-BE49-F238E27FC236}">
                <a16:creationId xmlns="" xmlns:a16="http://schemas.microsoft.com/office/drawing/2014/main" id="{C340928B-AB52-EE4F-9A7D-5399736D4F7E}"/>
              </a:ext>
            </a:extLst>
          </p:cNvPr>
          <p:cNvSpPr txBox="1"/>
          <p:nvPr/>
        </p:nvSpPr>
        <p:spPr>
          <a:xfrm rot="21172913">
            <a:off x="33685" y="106754"/>
            <a:ext cx="2627967" cy="646319"/>
          </a:xfrm>
          <a:prstGeom prst="rect">
            <a:avLst/>
          </a:prstGeom>
          <a:noFill/>
        </p:spPr>
        <p:txBody>
          <a:bodyPr wrap="square" lIns="91430" tIns="45714" rIns="91430" bIns="45714" rtlCol="0">
            <a:spAutoFit/>
          </a:bodyPr>
          <a:lstStyle/>
          <a:p>
            <a:r>
              <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rPr>
              <a:t>慢</a:t>
            </a:r>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病概况</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3" name="矩形 2"/>
          <p:cNvSpPr/>
          <p:nvPr/>
        </p:nvSpPr>
        <p:spPr>
          <a:xfrm>
            <a:off x="4511027" y="916865"/>
            <a:ext cx="2954655" cy="825419"/>
          </a:xfrm>
          <a:prstGeom prst="rect">
            <a:avLst/>
          </a:prstGeom>
        </p:spPr>
        <p:txBody>
          <a:bodyPr wrap="none">
            <a:spAutoFit/>
          </a:bodyPr>
          <a:lstStyle/>
          <a:p>
            <a:pPr algn="ctr">
              <a:lnSpc>
                <a:spcPct val="150000"/>
              </a:lnSpc>
            </a:pPr>
            <a:r>
              <a:rPr lang="zh-CN" altLang="en-US" sz="3600" b="1" dirty="0" smtClean="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rPr>
              <a:t>慢性疾病现况</a:t>
            </a:r>
            <a:endParaRPr lang="zh-CN" altLang="en-US" sz="3600" b="1" dirty="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endParaRPr>
          </a:p>
        </p:txBody>
      </p:sp>
      <p:sp>
        <p:nvSpPr>
          <p:cNvPr id="4" name="矩形 3"/>
          <p:cNvSpPr/>
          <p:nvPr/>
        </p:nvSpPr>
        <p:spPr>
          <a:xfrm>
            <a:off x="2494806" y="2363178"/>
            <a:ext cx="6840760" cy="1200329"/>
          </a:xfrm>
          <a:prstGeom prst="rect">
            <a:avLst/>
          </a:prstGeom>
        </p:spPr>
        <p:txBody>
          <a:bodyPr wrap="square">
            <a:spAutoFit/>
          </a:bodyPr>
          <a:lstStyle/>
          <a:p>
            <a:pPr>
              <a:buFont typeface="Arial" panose="020B0604020202020204" pitchFamily="34" charset="0"/>
              <a:buNone/>
            </a:pPr>
            <a:endParaRPr lang="zh-CN" altLang="en-US" sz="3600" dirty="0"/>
          </a:p>
          <a:p>
            <a:pPr eaLnBrk="1" hangingPunct="1"/>
            <a:endParaRPr lang="ko-KR" altLang="en-US" sz="3600" b="1" dirty="0">
              <a:latin typeface="华文新魏" panose="02010800040101010101" pitchFamily="2" charset="-122"/>
              <a:ea typeface="Gulim" panose="020B0600000101010101" pitchFamily="34" charset="-127"/>
            </a:endParaRPr>
          </a:p>
        </p:txBody>
      </p:sp>
      <p:sp>
        <p:nvSpPr>
          <p:cNvPr id="2" name="矩形 1"/>
          <p:cNvSpPr/>
          <p:nvPr/>
        </p:nvSpPr>
        <p:spPr>
          <a:xfrm>
            <a:off x="1126654" y="2333251"/>
            <a:ext cx="5400600" cy="719492"/>
          </a:xfrm>
          <a:prstGeom prst="rect">
            <a:avLst/>
          </a:prstGeom>
        </p:spPr>
        <p:txBody>
          <a:bodyPr wrap="square">
            <a:spAutoFit/>
          </a:bodyPr>
          <a:lstStyle/>
          <a:p>
            <a:pPr marL="360045" lvl="1" indent="0">
              <a:lnSpc>
                <a:spcPct val="120000"/>
              </a:lnSpc>
              <a:spcBef>
                <a:spcPts val="0"/>
              </a:spcBef>
              <a:buFont typeface="Wingdings" panose="05000000000000000000" pitchFamily="2" charset="2"/>
              <a:buNone/>
              <a:defRPr/>
            </a:pPr>
            <a:r>
              <a:rPr lang="en-US" altLang="zh-CN" sz="3600" b="1" dirty="0" smtClean="0">
                <a:latin typeface="华文新魏" panose="02010800040101010101" pitchFamily="2" charset="-122"/>
                <a:ea typeface="华文新魏" panose="02010800040101010101" pitchFamily="2" charset="-122"/>
              </a:rPr>
              <a:t>     </a:t>
            </a:r>
            <a:endParaRPr lang="en-US" altLang="zh-CN" sz="3600" b="1" dirty="0">
              <a:latin typeface="华文新魏" panose="02010800040101010101" pitchFamily="2" charset="-122"/>
              <a:ea typeface="华文新魏" panose="02010800040101010101" pitchFamily="2" charset="-122"/>
            </a:endParaRPr>
          </a:p>
        </p:txBody>
      </p:sp>
      <p:sp>
        <p:nvSpPr>
          <p:cNvPr id="6" name="矩形 5"/>
          <p:cNvSpPr/>
          <p:nvPr/>
        </p:nvSpPr>
        <p:spPr>
          <a:xfrm>
            <a:off x="694606" y="1827295"/>
            <a:ext cx="10777974" cy="4690515"/>
          </a:xfrm>
          <a:prstGeom prst="rect">
            <a:avLst/>
          </a:prstGeom>
        </p:spPr>
        <p:txBody>
          <a:bodyPr wrap="square">
            <a:spAutoFit/>
          </a:bodyPr>
          <a:lstStyle/>
          <a:p>
            <a:pPr marL="0" lvl="1" indent="0">
              <a:lnSpc>
                <a:spcPct val="120000"/>
              </a:lnSpc>
            </a:pPr>
            <a:r>
              <a:rPr lang="zh-CN" altLang="zh-CN" sz="2800" b="1" dirty="0">
                <a:latin typeface="华文新魏" panose="02010800040101010101" pitchFamily="2" charset="-122"/>
                <a:ea typeface="华文新魏" panose="02010800040101010101" pitchFamily="2" charset="-122"/>
              </a:rPr>
              <a:t>恶性肿瘤</a:t>
            </a:r>
            <a:r>
              <a:rPr lang="zh-CN" altLang="en-US" sz="2800" b="1" dirty="0">
                <a:latin typeface="华文新魏" panose="02010800040101010101" pitchFamily="2" charset="-122"/>
                <a:ea typeface="华文新魏" panose="02010800040101010101" pitchFamily="2" charset="-122"/>
              </a:rPr>
              <a:t>    </a:t>
            </a:r>
            <a:r>
              <a:rPr lang="zh-CN" altLang="zh-CN" sz="2800" b="1" dirty="0">
                <a:latin typeface="华文新魏" panose="02010800040101010101" pitchFamily="2" charset="-122"/>
                <a:ea typeface="华文新魏" panose="02010800040101010101" pitchFamily="2" charset="-122"/>
              </a:rPr>
              <a:t>全国恶性肿瘤发病率为，累积发病率（</a:t>
            </a:r>
            <a:r>
              <a:rPr lang="en-US" altLang="zh-CN" sz="2800" b="1" dirty="0">
                <a:latin typeface="华文新魏" panose="02010800040101010101" pitchFamily="2" charset="-122"/>
                <a:ea typeface="华文新魏" panose="02010800040101010101" pitchFamily="2" charset="-122"/>
              </a:rPr>
              <a:t>0~74 </a:t>
            </a:r>
            <a:r>
              <a:rPr lang="zh-CN" altLang="zh-CN" sz="2800" b="1" dirty="0">
                <a:latin typeface="华文新魏" panose="02010800040101010101" pitchFamily="2" charset="-122"/>
                <a:ea typeface="华文新魏" panose="02010800040101010101" pitchFamily="2" charset="-122"/>
              </a:rPr>
              <a:t>岁）为</a:t>
            </a:r>
            <a:r>
              <a:rPr lang="en-US" altLang="zh-CN" sz="2800" b="1" dirty="0">
                <a:latin typeface="华文新魏" panose="02010800040101010101" pitchFamily="2" charset="-122"/>
                <a:ea typeface="华文新魏" panose="02010800040101010101" pitchFamily="2" charset="-122"/>
              </a:rPr>
              <a:t>21.20%</a:t>
            </a:r>
            <a:r>
              <a:rPr lang="zh-CN" altLang="zh-CN" sz="2800" b="1" dirty="0">
                <a:latin typeface="华文新魏" panose="02010800040101010101" pitchFamily="2" charset="-122"/>
                <a:ea typeface="华文新魏" panose="02010800040101010101" pitchFamily="2" charset="-122"/>
              </a:rPr>
              <a:t>。全国恶性肿瘤累积死亡率（</a:t>
            </a:r>
            <a:r>
              <a:rPr lang="en-US" altLang="zh-CN" sz="2800" b="1" dirty="0">
                <a:latin typeface="华文新魏" panose="02010800040101010101" pitchFamily="2" charset="-122"/>
                <a:ea typeface="华文新魏" panose="02010800040101010101" pitchFamily="2" charset="-122"/>
              </a:rPr>
              <a:t>0~74 </a:t>
            </a:r>
            <a:r>
              <a:rPr lang="zh-CN" altLang="zh-CN" sz="2800" b="1" dirty="0">
                <a:latin typeface="华文新魏" panose="02010800040101010101" pitchFamily="2" charset="-122"/>
                <a:ea typeface="华文新魏" panose="02010800040101010101" pitchFamily="2" charset="-122"/>
              </a:rPr>
              <a:t>岁）为</a:t>
            </a:r>
            <a:r>
              <a:rPr lang="en-US" altLang="zh-CN" sz="2800" b="1" dirty="0">
                <a:latin typeface="华文新魏" panose="02010800040101010101" pitchFamily="2" charset="-122"/>
                <a:ea typeface="华文新魏" panose="02010800040101010101" pitchFamily="2" charset="-122"/>
              </a:rPr>
              <a:t>12.69%</a:t>
            </a:r>
            <a:r>
              <a:rPr lang="zh-CN" altLang="zh-CN" sz="2800" b="1" dirty="0">
                <a:latin typeface="华文新魏" panose="02010800040101010101" pitchFamily="2" charset="-122"/>
                <a:ea typeface="华文新魏" panose="02010800040101010101" pitchFamily="2" charset="-122"/>
              </a:rPr>
              <a:t>。</a:t>
            </a:r>
          </a:p>
          <a:p>
            <a:pPr>
              <a:lnSpc>
                <a:spcPct val="120000"/>
              </a:lnSpc>
            </a:pPr>
            <a:r>
              <a:rPr lang="zh-CN" altLang="zh-CN" sz="2800" b="1" dirty="0">
                <a:latin typeface="华文新魏" panose="02010800040101010101" pitchFamily="2" charset="-122"/>
                <a:ea typeface="华文新魏" panose="02010800040101010101" pitchFamily="2" charset="-122"/>
              </a:rPr>
              <a:t>肺癌、女性乳腺癌、胃癌、肝癌、结直肠癌、食管癌、宫颈癌、子宫肿瘤、胰腺癌、卵巢癌是我国主要的恶性肿瘤，约占全部新发病例的</a:t>
            </a:r>
            <a:r>
              <a:rPr lang="en-US" altLang="zh-CN" sz="2800" b="1" dirty="0">
                <a:latin typeface="华文新魏" panose="02010800040101010101" pitchFamily="2" charset="-122"/>
                <a:ea typeface="华文新魏" panose="02010800040101010101" pitchFamily="2" charset="-122"/>
              </a:rPr>
              <a:t>75%</a:t>
            </a:r>
            <a:r>
              <a:rPr lang="zh-CN" altLang="zh-CN" sz="2800" b="1" dirty="0">
                <a:latin typeface="华文新魏" panose="02010800040101010101" pitchFamily="2" charset="-122"/>
                <a:ea typeface="华文新魏" panose="02010800040101010101" pitchFamily="2" charset="-122"/>
              </a:rPr>
              <a:t>。</a:t>
            </a:r>
          </a:p>
          <a:p>
            <a:pPr>
              <a:lnSpc>
                <a:spcPct val="120000"/>
              </a:lnSpc>
            </a:pPr>
            <a:r>
              <a:rPr lang="zh-CN" altLang="zh-CN" sz="2800" b="1" dirty="0">
                <a:latin typeface="华文新魏" panose="02010800040101010101" pitchFamily="2" charset="-122"/>
                <a:ea typeface="华文新魏" panose="02010800040101010101" pitchFamily="2" charset="-122"/>
              </a:rPr>
              <a:t>肺癌、肝癌、胃癌、食管癌、结直肠癌、女性乳腺癌、胰腺癌、脑瘤、宫颈癌和白血病是主要的肿瘤死因，约占全部肿瘤死亡病例的</a:t>
            </a:r>
            <a:r>
              <a:rPr lang="en-US" altLang="zh-CN" sz="2800" b="1" dirty="0">
                <a:latin typeface="华文新魏" panose="02010800040101010101" pitchFamily="2" charset="-122"/>
                <a:ea typeface="华文新魏" panose="02010800040101010101" pitchFamily="2" charset="-122"/>
              </a:rPr>
              <a:t>84%</a:t>
            </a:r>
            <a:r>
              <a:rPr lang="zh-CN" altLang="zh-CN" sz="2800" b="1" dirty="0">
                <a:latin typeface="华文新魏" panose="02010800040101010101" pitchFamily="2" charset="-122"/>
                <a:ea typeface="华文新魏" panose="02010800040101010101" pitchFamily="2" charset="-122"/>
              </a:rPr>
              <a:t>。</a:t>
            </a:r>
          </a:p>
          <a:p>
            <a:pPr marL="215900">
              <a:lnSpc>
                <a:spcPct val="125000"/>
              </a:lnSpc>
            </a:pPr>
            <a:endParaRPr lang="zh-CN" altLang="zh-CN" sz="2400" b="1" dirty="0">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1031119271"/>
      </p:ext>
    </p:extLst>
  </p:cSld>
  <p:clrMapOvr>
    <a:masterClrMapping/>
  </p:clrMapOvr>
  <p:transition spd="slow" advTm="4000">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9">
            <a:extLst>
              <a:ext uri="{FF2B5EF4-FFF2-40B4-BE49-F238E27FC236}">
                <a16:creationId xmlns="" xmlns:a16="http://schemas.microsoft.com/office/drawing/2014/main" id="{8BADC70B-FDF3-3E40-8F8D-8959087615D1}"/>
              </a:ext>
            </a:extLst>
          </p:cNvPr>
          <p:cNvSpPr>
            <a:spLocks noGrp="1"/>
          </p:cNvSpPr>
          <p:nvPr>
            <p:ph type="sldNum" sz="quarter" idx="12"/>
          </p:nvPr>
        </p:nvSpPr>
        <p:spPr>
          <a:xfrm>
            <a:off x="8610044" y="6358219"/>
            <a:ext cx="2742091" cy="364359"/>
          </a:xfrm>
        </p:spPr>
        <p:txBody>
          <a:bodyPr/>
          <a:lstStyle/>
          <a:p>
            <a:fld id="{2F34C2B8-B519-4620-9BF5-835074449E9C}" type="slidenum">
              <a:rPr lang="zh-CN" altLang="en-US" smtClean="0"/>
              <a:pPr/>
              <a:t>99</a:t>
            </a:fld>
            <a:endParaRPr lang="zh-CN" altLang="en-US" dirty="0"/>
          </a:p>
        </p:txBody>
      </p:sp>
      <p:sp>
        <p:nvSpPr>
          <p:cNvPr id="38" name="文本框 92">
            <a:extLst>
              <a:ext uri="{FF2B5EF4-FFF2-40B4-BE49-F238E27FC236}">
                <a16:creationId xmlns="" xmlns:a16="http://schemas.microsoft.com/office/drawing/2014/main" id="{C340928B-AB52-EE4F-9A7D-5399736D4F7E}"/>
              </a:ext>
            </a:extLst>
          </p:cNvPr>
          <p:cNvSpPr txBox="1"/>
          <p:nvPr/>
        </p:nvSpPr>
        <p:spPr>
          <a:xfrm rot="21172913">
            <a:off x="33685" y="106754"/>
            <a:ext cx="2627967" cy="646319"/>
          </a:xfrm>
          <a:prstGeom prst="rect">
            <a:avLst/>
          </a:prstGeom>
          <a:noFill/>
        </p:spPr>
        <p:txBody>
          <a:bodyPr wrap="square" lIns="91430" tIns="45714" rIns="91430" bIns="45714" rtlCol="0">
            <a:spAutoFit/>
          </a:bodyPr>
          <a:lstStyle/>
          <a:p>
            <a:r>
              <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rPr>
              <a:t>慢</a:t>
            </a:r>
            <a:r>
              <a:rPr lang="zh-CN" altLang="en-US" sz="3600" dirty="0" smtClean="0">
                <a:solidFill>
                  <a:srgbClr val="933175"/>
                </a:solidFill>
                <a:latin typeface="华文行楷" panose="02010800040101010101" pitchFamily="2" charset="-122"/>
                <a:ea typeface="华文行楷" panose="02010800040101010101" pitchFamily="2" charset="-122"/>
                <a:sym typeface="Arial" panose="020B0604020202020204" pitchFamily="34" charset="0"/>
              </a:rPr>
              <a:t>病病因</a:t>
            </a:r>
            <a:endParaRPr lang="zh-CN" altLang="en-US" sz="3600" dirty="0">
              <a:solidFill>
                <a:srgbClr val="933175"/>
              </a:solidFill>
              <a:latin typeface="华文行楷" panose="02010800040101010101" pitchFamily="2" charset="-122"/>
              <a:ea typeface="华文行楷" panose="02010800040101010101" pitchFamily="2" charset="-122"/>
              <a:sym typeface="Arial" panose="020B0604020202020204" pitchFamily="34" charset="0"/>
            </a:endParaRPr>
          </a:p>
        </p:txBody>
      </p:sp>
      <p:sp>
        <p:nvSpPr>
          <p:cNvPr id="3" name="矩形 2"/>
          <p:cNvSpPr/>
          <p:nvPr/>
        </p:nvSpPr>
        <p:spPr>
          <a:xfrm>
            <a:off x="4511026" y="916865"/>
            <a:ext cx="2954655" cy="825419"/>
          </a:xfrm>
          <a:prstGeom prst="rect">
            <a:avLst/>
          </a:prstGeom>
        </p:spPr>
        <p:txBody>
          <a:bodyPr wrap="none">
            <a:spAutoFit/>
          </a:bodyPr>
          <a:lstStyle/>
          <a:p>
            <a:pPr algn="ctr">
              <a:lnSpc>
                <a:spcPct val="150000"/>
              </a:lnSpc>
            </a:pPr>
            <a:r>
              <a:rPr lang="zh-CN" altLang="en-US" sz="3600" b="1" dirty="0" smtClean="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rPr>
              <a:t>慢性疾病病因</a:t>
            </a:r>
            <a:endParaRPr lang="zh-CN" altLang="en-US" sz="3600" b="1" dirty="0">
              <a:gradFill>
                <a:gsLst>
                  <a:gs pos="0">
                    <a:srgbClr val="000082"/>
                  </a:gs>
                  <a:gs pos="30000">
                    <a:srgbClr val="66008F"/>
                  </a:gs>
                  <a:gs pos="64999">
                    <a:srgbClr val="BA0066"/>
                  </a:gs>
                  <a:gs pos="89999">
                    <a:srgbClr val="FF0000"/>
                  </a:gs>
                  <a:gs pos="100000">
                    <a:srgbClr val="FF8200"/>
                  </a:gs>
                </a:gsLst>
                <a:path path="circle">
                  <a:fillToRect l="100000" t="100000"/>
                </a:path>
              </a:gradFill>
              <a:latin typeface="Microsoft YaHei" panose="020B0503020204020204" pitchFamily="34" charset="-122"/>
              <a:ea typeface="Microsoft YaHei" panose="020B0503020204020204" pitchFamily="34" charset="-122"/>
            </a:endParaRPr>
          </a:p>
        </p:txBody>
      </p:sp>
      <p:sp>
        <p:nvSpPr>
          <p:cNvPr id="4" name="矩形 3"/>
          <p:cNvSpPr/>
          <p:nvPr/>
        </p:nvSpPr>
        <p:spPr>
          <a:xfrm>
            <a:off x="2494806" y="2363178"/>
            <a:ext cx="6840760" cy="1200329"/>
          </a:xfrm>
          <a:prstGeom prst="rect">
            <a:avLst/>
          </a:prstGeom>
        </p:spPr>
        <p:txBody>
          <a:bodyPr wrap="square">
            <a:spAutoFit/>
          </a:bodyPr>
          <a:lstStyle/>
          <a:p>
            <a:pPr>
              <a:buFont typeface="Arial" panose="020B0604020202020204" pitchFamily="34" charset="0"/>
              <a:buNone/>
            </a:pPr>
            <a:endParaRPr lang="zh-CN" altLang="en-US" sz="3600" dirty="0"/>
          </a:p>
          <a:p>
            <a:pPr eaLnBrk="1" hangingPunct="1"/>
            <a:endParaRPr lang="ko-KR" altLang="en-US" sz="3600" b="1" dirty="0">
              <a:latin typeface="华文新魏" panose="02010800040101010101" pitchFamily="2" charset="-122"/>
              <a:ea typeface="Gulim" panose="020B0600000101010101" pitchFamily="34" charset="-127"/>
            </a:endParaRPr>
          </a:p>
        </p:txBody>
      </p:sp>
      <p:sp>
        <p:nvSpPr>
          <p:cNvPr id="2" name="矩形 1"/>
          <p:cNvSpPr/>
          <p:nvPr/>
        </p:nvSpPr>
        <p:spPr>
          <a:xfrm>
            <a:off x="1126654" y="2333251"/>
            <a:ext cx="5400600" cy="719492"/>
          </a:xfrm>
          <a:prstGeom prst="rect">
            <a:avLst/>
          </a:prstGeom>
        </p:spPr>
        <p:txBody>
          <a:bodyPr wrap="square">
            <a:spAutoFit/>
          </a:bodyPr>
          <a:lstStyle/>
          <a:p>
            <a:pPr marL="360045" lvl="1" indent="0">
              <a:lnSpc>
                <a:spcPct val="120000"/>
              </a:lnSpc>
              <a:spcBef>
                <a:spcPts val="0"/>
              </a:spcBef>
              <a:buFont typeface="Wingdings" panose="05000000000000000000" pitchFamily="2" charset="2"/>
              <a:buNone/>
              <a:defRPr/>
            </a:pPr>
            <a:r>
              <a:rPr lang="en-US" altLang="zh-CN" sz="3600" b="1" dirty="0" smtClean="0">
                <a:latin typeface="华文新魏" panose="02010800040101010101" pitchFamily="2" charset="-122"/>
                <a:ea typeface="华文新魏" panose="02010800040101010101" pitchFamily="2" charset="-122"/>
              </a:rPr>
              <a:t>     </a:t>
            </a:r>
            <a:endParaRPr lang="en-US" altLang="zh-CN" sz="3600" b="1" dirty="0">
              <a:latin typeface="华文新魏" panose="02010800040101010101" pitchFamily="2" charset="-122"/>
              <a:ea typeface="华文新魏" panose="02010800040101010101" pitchFamily="2" charset="-122"/>
            </a:endParaRPr>
          </a:p>
        </p:txBody>
      </p:sp>
      <p:sp>
        <p:nvSpPr>
          <p:cNvPr id="6" name="矩形 5"/>
          <p:cNvSpPr/>
          <p:nvPr/>
        </p:nvSpPr>
        <p:spPr>
          <a:xfrm>
            <a:off x="694606" y="1827295"/>
            <a:ext cx="6615046" cy="4315027"/>
          </a:xfrm>
          <a:prstGeom prst="rect">
            <a:avLst/>
          </a:prstGeom>
          <a:solidFill>
            <a:schemeClr val="accent6">
              <a:lumMod val="40000"/>
              <a:lumOff val="60000"/>
            </a:schemeClr>
          </a:solidFill>
        </p:spPr>
        <p:txBody>
          <a:bodyPr wrap="square">
            <a:spAutoFit/>
          </a:bodyPr>
          <a:lstStyle/>
          <a:p>
            <a:pPr>
              <a:lnSpc>
                <a:spcPct val="120000"/>
              </a:lnSpc>
            </a:pPr>
            <a:r>
              <a:rPr lang="en-US" altLang="zh-CN" sz="2800" b="1" dirty="0" smtClean="0">
                <a:latin typeface="华文新魏" panose="02010800040101010101" pitchFamily="2" charset="-122"/>
                <a:ea typeface="华文新魏" panose="02010800040101010101" pitchFamily="2" charset="-122"/>
              </a:rPr>
              <a:t>1</a:t>
            </a:r>
            <a:r>
              <a:rPr lang="zh-CN" altLang="en-US" sz="2800" b="1" dirty="0" smtClean="0">
                <a:latin typeface="华文新魏" panose="02010800040101010101" pitchFamily="2" charset="-122"/>
                <a:ea typeface="华文新魏" panose="02010800040101010101" pitchFamily="2" charset="-122"/>
              </a:rPr>
              <a:t>、</a:t>
            </a:r>
            <a:r>
              <a:rPr lang="zh-CN" altLang="zh-CN" sz="2800" b="1" dirty="0" smtClean="0">
                <a:latin typeface="华文新魏" panose="02010800040101010101" pitchFamily="2" charset="-122"/>
                <a:ea typeface="华文新魏" panose="02010800040101010101" pitchFamily="2" charset="-122"/>
              </a:rPr>
              <a:t>不可</a:t>
            </a:r>
            <a:r>
              <a:rPr lang="zh-CN" altLang="zh-CN" sz="2800" b="1" dirty="0">
                <a:latin typeface="华文新魏" panose="02010800040101010101" pitchFamily="2" charset="-122"/>
                <a:ea typeface="华文新魏" panose="02010800040101010101" pitchFamily="2" charset="-122"/>
              </a:rPr>
              <a:t>改变的因素</a:t>
            </a:r>
            <a:r>
              <a:rPr lang="zh-CN" altLang="en-US" sz="2800" b="1" dirty="0">
                <a:latin typeface="华文新魏" panose="02010800040101010101" pitchFamily="2" charset="-122"/>
                <a:ea typeface="华文新魏" panose="02010800040101010101" pitchFamily="2" charset="-122"/>
              </a:rPr>
              <a:t>：</a:t>
            </a:r>
            <a:r>
              <a:rPr lang="zh-CN" altLang="zh-CN" sz="2800" b="1" dirty="0">
                <a:latin typeface="华文新魏" panose="02010800040101010101" pitchFamily="2" charset="-122"/>
                <a:ea typeface="华文新魏" panose="02010800040101010101" pitchFamily="2" charset="-122"/>
              </a:rPr>
              <a:t>年龄、性别、</a:t>
            </a:r>
            <a:r>
              <a:rPr lang="zh-CN" altLang="zh-CN" sz="2800" b="1" dirty="0" smtClean="0">
                <a:latin typeface="华文新魏" panose="02010800040101010101" pitchFamily="2" charset="-122"/>
                <a:ea typeface="华文新魏" panose="02010800040101010101" pitchFamily="2" charset="-122"/>
              </a:rPr>
              <a:t>遗传</a:t>
            </a:r>
            <a:endParaRPr lang="en-US" altLang="zh-CN" sz="2800" b="1" dirty="0" smtClean="0">
              <a:latin typeface="华文新魏" panose="02010800040101010101" pitchFamily="2" charset="-122"/>
              <a:ea typeface="华文新魏" panose="02010800040101010101" pitchFamily="2" charset="-122"/>
            </a:endParaRPr>
          </a:p>
          <a:p>
            <a:pPr>
              <a:lnSpc>
                <a:spcPct val="120000"/>
              </a:lnSpc>
            </a:pPr>
            <a:endParaRPr lang="zh-CN" altLang="en-US" sz="2800" b="1" dirty="0">
              <a:solidFill>
                <a:srgbClr val="0070C0"/>
              </a:solidFill>
              <a:latin typeface="华文新魏" panose="02010800040101010101" pitchFamily="2" charset="-122"/>
              <a:ea typeface="华文新魏" panose="02010800040101010101" pitchFamily="2" charset="-122"/>
              <a:cs typeface="Arial" panose="020B0604020202020204" pitchFamily="34" charset="0"/>
              <a:sym typeface="Arial" panose="020B0604020202020204" pitchFamily="34" charset="0"/>
            </a:endParaRPr>
          </a:p>
          <a:p>
            <a:r>
              <a:rPr lang="en-US" altLang="zh-CN" sz="2800" b="1" dirty="0" smtClean="0">
                <a:latin typeface="华文新魏" panose="02010800040101010101" pitchFamily="2" charset="-122"/>
                <a:ea typeface="华文新魏" panose="02010800040101010101" pitchFamily="2" charset="-122"/>
              </a:rPr>
              <a:t>2</a:t>
            </a:r>
            <a:r>
              <a:rPr lang="zh-CN" altLang="en-US" sz="2800" b="1" dirty="0" smtClean="0">
                <a:latin typeface="华文新魏" panose="02010800040101010101" pitchFamily="2" charset="-122"/>
                <a:ea typeface="华文新魏" panose="02010800040101010101" pitchFamily="2" charset="-122"/>
              </a:rPr>
              <a:t>、</a:t>
            </a:r>
            <a:r>
              <a:rPr lang="zh-CN" altLang="zh-CN" sz="2800" b="1" dirty="0" smtClean="0">
                <a:latin typeface="华文新魏" panose="02010800040101010101" pitchFamily="2" charset="-122"/>
                <a:ea typeface="华文新魏" panose="02010800040101010101" pitchFamily="2" charset="-122"/>
              </a:rPr>
              <a:t>生活</a:t>
            </a:r>
            <a:r>
              <a:rPr lang="zh-CN" altLang="zh-CN" sz="2800" b="1" dirty="0">
                <a:latin typeface="华文新魏" panose="02010800040101010101" pitchFamily="2" charset="-122"/>
                <a:ea typeface="华文新魏" panose="02010800040101010101" pitchFamily="2" charset="-122"/>
              </a:rPr>
              <a:t>行为方式因素</a:t>
            </a:r>
            <a:r>
              <a:rPr lang="zh-CN" altLang="en-US" sz="2800" b="1" dirty="0">
                <a:latin typeface="华文新魏" panose="02010800040101010101" pitchFamily="2" charset="-122"/>
                <a:ea typeface="华文新魏" panose="02010800040101010101" pitchFamily="2" charset="-122"/>
              </a:rPr>
              <a:t>：</a:t>
            </a:r>
            <a:r>
              <a:rPr lang="zh-CN" altLang="zh-CN" sz="2800" b="1" dirty="0">
                <a:latin typeface="华文新魏" panose="02010800040101010101" pitchFamily="2" charset="-122"/>
                <a:ea typeface="华文新魏" panose="02010800040101010101" pitchFamily="2" charset="-122"/>
              </a:rPr>
              <a:t>不合理膳食，</a:t>
            </a:r>
            <a:r>
              <a:rPr lang="zh-CN" altLang="zh-CN" sz="2800" b="1" dirty="0" smtClean="0">
                <a:latin typeface="华文新魏" panose="02010800040101010101" pitchFamily="2" charset="-122"/>
                <a:ea typeface="华文新魏" panose="02010800040101010101" pitchFamily="2" charset="-122"/>
              </a:rPr>
              <a:t>体力活动</a:t>
            </a:r>
            <a:r>
              <a:rPr lang="zh-CN" altLang="zh-CN" sz="2800" b="1" dirty="0">
                <a:latin typeface="华文新魏" panose="02010800040101010101" pitchFamily="2" charset="-122"/>
                <a:ea typeface="华文新魏" panose="02010800040101010101" pitchFamily="2" charset="-122"/>
              </a:rPr>
              <a:t>不足，吸烟，过量饮酒，精神</a:t>
            </a:r>
            <a:r>
              <a:rPr lang="zh-CN" altLang="en-US" sz="2800" b="1" dirty="0">
                <a:latin typeface="华文新魏" panose="02010800040101010101" pitchFamily="2" charset="-122"/>
                <a:ea typeface="华文新魏" panose="02010800040101010101" pitchFamily="2" charset="-122"/>
              </a:rPr>
              <a:t>过</a:t>
            </a:r>
            <a:r>
              <a:rPr lang="zh-CN" altLang="en-US" sz="2800" b="1" dirty="0" smtClean="0">
                <a:latin typeface="华文新魏" panose="02010800040101010101" pitchFamily="2" charset="-122"/>
                <a:ea typeface="华文新魏" panose="02010800040101010101" pitchFamily="2" charset="-122"/>
              </a:rPr>
              <a:t>度</a:t>
            </a:r>
            <a:r>
              <a:rPr lang="zh-CN" altLang="zh-CN" sz="2800" b="1" dirty="0" smtClean="0">
                <a:latin typeface="华文新魏" panose="02010800040101010101" pitchFamily="2" charset="-122"/>
                <a:ea typeface="华文新魏" panose="02010800040101010101" pitchFamily="2" charset="-122"/>
              </a:rPr>
              <a:t>紧张</a:t>
            </a:r>
            <a:endParaRPr lang="ko-KR" altLang="en-US" sz="2800" b="1" dirty="0">
              <a:latin typeface="华文新魏" panose="02010800040101010101" pitchFamily="2" charset="-122"/>
              <a:ea typeface="Gulim" panose="020B0600000101010101" pitchFamily="34" charset="-127"/>
            </a:endParaRPr>
          </a:p>
          <a:p>
            <a:pPr>
              <a:lnSpc>
                <a:spcPct val="120000"/>
              </a:lnSpc>
            </a:pPr>
            <a:endParaRPr lang="en-US" altLang="zh-CN" sz="2800" b="1" dirty="0" smtClean="0">
              <a:latin typeface="华文新魏" panose="02010800040101010101" pitchFamily="2" charset="-122"/>
              <a:ea typeface="华文新魏" panose="02010800040101010101" pitchFamily="2" charset="-122"/>
            </a:endParaRPr>
          </a:p>
          <a:p>
            <a:pPr>
              <a:buFont typeface="Arial" panose="020B0604020202020204" pitchFamily="34" charset="0"/>
              <a:buNone/>
            </a:pPr>
            <a:r>
              <a:rPr lang="en-US" altLang="zh-CN" sz="2800" b="1" dirty="0" smtClean="0">
                <a:latin typeface="华文新魏" panose="02010800040101010101" pitchFamily="2" charset="-122"/>
                <a:ea typeface="华文新魏" panose="02010800040101010101" pitchFamily="2" charset="-122"/>
              </a:rPr>
              <a:t>3</a:t>
            </a:r>
            <a:r>
              <a:rPr lang="zh-CN" altLang="en-US" sz="2800" b="1" dirty="0" smtClean="0">
                <a:latin typeface="华文新魏" panose="02010800040101010101" pitchFamily="2" charset="-122"/>
                <a:ea typeface="华文新魏" panose="02010800040101010101" pitchFamily="2" charset="-122"/>
              </a:rPr>
              <a:t>、</a:t>
            </a:r>
            <a:r>
              <a:rPr lang="zh-CN" altLang="zh-CN" sz="2800" b="1" dirty="0" smtClean="0">
                <a:latin typeface="华文新魏" panose="02010800040101010101" pitchFamily="2" charset="-122"/>
                <a:ea typeface="华文新魏" panose="02010800040101010101" pitchFamily="2" charset="-122"/>
              </a:rPr>
              <a:t>中间</a:t>
            </a:r>
            <a:r>
              <a:rPr lang="zh-CN" altLang="zh-CN" sz="2800" b="1" dirty="0">
                <a:latin typeface="华文新魏" panose="02010800040101010101" pitchFamily="2" charset="-122"/>
                <a:ea typeface="华文新魏" panose="02010800040101010101" pitchFamily="2" charset="-122"/>
              </a:rPr>
              <a:t>危险因素</a:t>
            </a:r>
            <a:r>
              <a:rPr lang="zh-CN" altLang="en-US" sz="2800" b="1" dirty="0">
                <a:latin typeface="华文新魏" panose="02010800040101010101" pitchFamily="2" charset="-122"/>
                <a:ea typeface="华文新魏" panose="02010800040101010101" pitchFamily="2" charset="-122"/>
              </a:rPr>
              <a:t>：</a:t>
            </a:r>
            <a:r>
              <a:rPr lang="zh-CN" altLang="zh-CN" sz="2800" b="1" dirty="0">
                <a:latin typeface="华文新魏" panose="02010800040101010101" pitchFamily="2" charset="-122"/>
                <a:ea typeface="华文新魏" panose="02010800040101010101" pitchFamily="2" charset="-122"/>
              </a:rPr>
              <a:t>血压、血脂、血糖</a:t>
            </a:r>
            <a:r>
              <a:rPr lang="zh-CN" altLang="zh-CN" sz="2800" b="1" dirty="0" smtClean="0">
                <a:latin typeface="华文新魏" panose="02010800040101010101" pitchFamily="2" charset="-122"/>
                <a:ea typeface="华文新魏" panose="02010800040101010101" pitchFamily="2" charset="-122"/>
              </a:rPr>
              <a:t>、超重</a:t>
            </a:r>
            <a:r>
              <a:rPr lang="zh-CN" altLang="zh-CN" sz="2800" b="1" dirty="0">
                <a:latin typeface="华文新魏" panose="02010800040101010101" pitchFamily="2" charset="-122"/>
                <a:ea typeface="华文新魏" panose="02010800040101010101" pitchFamily="2" charset="-122"/>
              </a:rPr>
              <a:t>或肥胖</a:t>
            </a:r>
            <a:endParaRPr lang="ko-KR" altLang="en-US" sz="2800" b="1" dirty="0">
              <a:latin typeface="华文新魏" panose="02010800040101010101" pitchFamily="2" charset="-122"/>
              <a:ea typeface="Gulim" panose="020B0600000101010101" pitchFamily="34" charset="-127"/>
            </a:endParaRPr>
          </a:p>
          <a:p>
            <a:pPr>
              <a:lnSpc>
                <a:spcPct val="120000"/>
              </a:lnSpc>
            </a:pPr>
            <a:endParaRPr lang="zh-CN" altLang="zh-CN" sz="2800" b="1" dirty="0">
              <a:latin typeface="华文新魏" panose="02010800040101010101" pitchFamily="2" charset="-122"/>
              <a:ea typeface="华文新魏" panose="02010800040101010101" pitchFamily="2" charset="-122"/>
            </a:endParaRPr>
          </a:p>
        </p:txBody>
      </p:sp>
      <p:sp>
        <p:nvSpPr>
          <p:cNvPr id="8" name="矩形 7"/>
          <p:cNvSpPr/>
          <p:nvPr/>
        </p:nvSpPr>
        <p:spPr>
          <a:xfrm>
            <a:off x="7535366" y="1876957"/>
            <a:ext cx="4334841" cy="523220"/>
          </a:xfrm>
          <a:prstGeom prst="rect">
            <a:avLst/>
          </a:prstGeom>
        </p:spPr>
        <p:txBody>
          <a:bodyPr wrap="none">
            <a:spAutoFit/>
          </a:bodyPr>
          <a:lstStyle/>
          <a:p>
            <a:r>
              <a:rPr lang="en-US" altLang="zh-CN" sz="2800" b="1" dirty="0" smtClean="0">
                <a:latin typeface="华文新魏" panose="02010800040101010101" pitchFamily="2" charset="-122"/>
                <a:ea typeface="华文新魏" panose="02010800040101010101" pitchFamily="2" charset="-122"/>
                <a:cs typeface="Times New Roman" panose="02020603050405020304" pitchFamily="18" charset="0"/>
              </a:rPr>
              <a:t>WHO</a:t>
            </a:r>
            <a:r>
              <a:rPr lang="zh-CN" altLang="en-US" sz="2800" b="1" dirty="0" smtClean="0">
                <a:latin typeface="华文新魏" panose="02010800040101010101" pitchFamily="2" charset="-122"/>
                <a:ea typeface="华文新魏" panose="02010800040101010101" pitchFamily="2" charset="-122"/>
                <a:cs typeface="Times New Roman" panose="02020603050405020304" pitchFamily="18" charset="0"/>
              </a:rPr>
              <a:t>公认</a:t>
            </a:r>
            <a:r>
              <a:rPr lang="zh-CN" altLang="zh-CN" sz="2800" b="1" dirty="0" smtClean="0">
                <a:latin typeface="华文新魏" panose="02010800040101010101" pitchFamily="2" charset="-122"/>
                <a:ea typeface="华文新魏" panose="02010800040101010101" pitchFamily="2" charset="-122"/>
                <a:cs typeface="Times New Roman" panose="02020603050405020304" pitchFamily="18" charset="0"/>
              </a:rPr>
              <a:t>三大致病危险因素</a:t>
            </a:r>
            <a:endParaRPr lang="zh-CN" altLang="en-US" sz="2800" dirty="0"/>
          </a:p>
        </p:txBody>
      </p:sp>
      <p:sp>
        <p:nvSpPr>
          <p:cNvPr id="9" name="矩形 8"/>
          <p:cNvSpPr/>
          <p:nvPr/>
        </p:nvSpPr>
        <p:spPr>
          <a:xfrm>
            <a:off x="8217750" y="2929728"/>
            <a:ext cx="3235306" cy="2231380"/>
          </a:xfrm>
          <a:prstGeom prst="rect">
            <a:avLst/>
          </a:prstGeom>
          <a:solidFill>
            <a:schemeClr val="accent2">
              <a:lumMod val="20000"/>
              <a:lumOff val="80000"/>
            </a:schemeClr>
          </a:solidFill>
        </p:spPr>
        <p:txBody>
          <a:bodyPr wrap="square">
            <a:spAutoFit/>
          </a:bodyPr>
          <a:lstStyle/>
          <a:p>
            <a:pPr eaLnBrk="1" hangingPunct="1">
              <a:spcBef>
                <a:spcPct val="50000"/>
              </a:spcBef>
              <a:buClr>
                <a:schemeClr val="tx1"/>
              </a:buClr>
              <a:buFont typeface="Arial" panose="020B0604020202020204" pitchFamily="34" charset="0"/>
              <a:buNone/>
            </a:pPr>
            <a:r>
              <a:rPr lang="en-US" altLang="zh-CN" sz="2800" b="1" dirty="0" smtClean="0">
                <a:latin typeface="华文新魏" panose="02010800040101010101" pitchFamily="2" charset="-122"/>
                <a:ea typeface="华文新魏" panose="02010800040101010101" pitchFamily="2" charset="-122"/>
              </a:rPr>
              <a:t>1</a:t>
            </a:r>
            <a:r>
              <a:rPr lang="zh-CN" altLang="en-US" sz="2800" b="1" dirty="0" smtClean="0">
                <a:latin typeface="华文新魏" panose="02010800040101010101" pitchFamily="2" charset="-122"/>
                <a:ea typeface="华文新魏" panose="02010800040101010101" pitchFamily="2" charset="-122"/>
              </a:rPr>
              <a:t>、</a:t>
            </a:r>
            <a:r>
              <a:rPr lang="zh-CN" altLang="zh-CN" sz="2800" b="1" dirty="0" smtClean="0">
                <a:latin typeface="华文新魏" panose="02010800040101010101" pitchFamily="2" charset="-122"/>
                <a:ea typeface="华文新魏" panose="02010800040101010101" pitchFamily="2" charset="-122"/>
              </a:rPr>
              <a:t>不合理膳食</a:t>
            </a:r>
            <a:endParaRPr lang="en-US" altLang="zh-CN" sz="2800" b="1" dirty="0" smtClean="0">
              <a:latin typeface="华文新魏" panose="02010800040101010101" pitchFamily="2" charset="-122"/>
              <a:ea typeface="华文新魏" panose="02010800040101010101" pitchFamily="2" charset="-122"/>
            </a:endParaRPr>
          </a:p>
          <a:p>
            <a:pPr eaLnBrk="1" hangingPunct="1">
              <a:spcBef>
                <a:spcPct val="50000"/>
              </a:spcBef>
              <a:buClr>
                <a:schemeClr val="tx1"/>
              </a:buClr>
              <a:buFont typeface="Arial" panose="020B0604020202020204" pitchFamily="34" charset="0"/>
              <a:buNone/>
            </a:pPr>
            <a:r>
              <a:rPr lang="en-US" altLang="zh-CN" sz="2800" b="1" dirty="0" smtClean="0">
                <a:latin typeface="华文新魏" panose="02010800040101010101" pitchFamily="2" charset="-122"/>
                <a:ea typeface="华文新魏" panose="02010800040101010101" pitchFamily="2" charset="-122"/>
              </a:rPr>
              <a:t>2</a:t>
            </a:r>
            <a:r>
              <a:rPr lang="zh-CN" altLang="en-US" sz="2800" b="1" dirty="0" smtClean="0">
                <a:latin typeface="华文新魏" panose="02010800040101010101" pitchFamily="2" charset="-122"/>
                <a:ea typeface="华文新魏" panose="02010800040101010101" pitchFamily="2" charset="-122"/>
              </a:rPr>
              <a:t>、</a:t>
            </a:r>
            <a:r>
              <a:rPr lang="zh-CN" altLang="zh-CN" sz="2800" b="1" dirty="0" smtClean="0">
                <a:latin typeface="华文新魏" panose="02010800040101010101" pitchFamily="2" charset="-122"/>
                <a:ea typeface="华文新魏" panose="02010800040101010101" pitchFamily="2" charset="-122"/>
              </a:rPr>
              <a:t>体力活动不足</a:t>
            </a:r>
            <a:endParaRPr lang="en-US" altLang="zh-CN" sz="2800" b="1" dirty="0" smtClean="0">
              <a:latin typeface="华文新魏" panose="02010800040101010101" pitchFamily="2" charset="-122"/>
              <a:ea typeface="华文新魏" panose="02010800040101010101" pitchFamily="2" charset="-122"/>
            </a:endParaRPr>
          </a:p>
          <a:p>
            <a:pPr eaLnBrk="1" hangingPunct="1">
              <a:spcBef>
                <a:spcPct val="50000"/>
              </a:spcBef>
              <a:buClr>
                <a:schemeClr val="tx1"/>
              </a:buClr>
              <a:buFont typeface="Arial" panose="020B0604020202020204" pitchFamily="34" charset="0"/>
              <a:buNone/>
            </a:pPr>
            <a:r>
              <a:rPr lang="en-US" altLang="zh-CN" sz="2800" b="1" dirty="0" smtClean="0">
                <a:latin typeface="华文新魏" panose="02010800040101010101" pitchFamily="2" charset="-122"/>
                <a:ea typeface="华文新魏" panose="02010800040101010101" pitchFamily="2" charset="-122"/>
              </a:rPr>
              <a:t>3</a:t>
            </a:r>
            <a:r>
              <a:rPr lang="zh-CN" altLang="en-US" sz="2800" b="1" dirty="0" smtClean="0">
                <a:latin typeface="华文新魏" panose="02010800040101010101" pitchFamily="2" charset="-122"/>
                <a:ea typeface="华文新魏" panose="02010800040101010101" pitchFamily="2" charset="-122"/>
              </a:rPr>
              <a:t>、吸烟</a:t>
            </a:r>
            <a:r>
              <a:rPr lang="en-US" altLang="zh-CN" sz="2800" b="1" dirty="0" smtClean="0">
                <a:latin typeface="华文新魏" panose="02010800040101010101" pitchFamily="2" charset="-122"/>
                <a:ea typeface="华文新魏" panose="02010800040101010101" pitchFamily="2" charset="-122"/>
              </a:rPr>
              <a:t>  </a:t>
            </a:r>
          </a:p>
          <a:p>
            <a:pPr eaLnBrk="1" hangingPunct="1">
              <a:spcBef>
                <a:spcPct val="50000"/>
              </a:spcBef>
              <a:buClr>
                <a:schemeClr val="tx1"/>
              </a:buClr>
              <a:buFont typeface="Arial" panose="020B0604020202020204" pitchFamily="34" charset="0"/>
              <a:buNone/>
            </a:pPr>
            <a:endParaRPr lang="en-US" altLang="zh-CN" b="1" dirty="0">
              <a:solidFill>
                <a:srgbClr val="FFFFFF"/>
              </a:solidFill>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7379" y="4699943"/>
            <a:ext cx="3824828" cy="1975542"/>
          </a:xfrm>
          <a:prstGeom prst="rect">
            <a:avLst/>
          </a:prstGeom>
        </p:spPr>
      </p:pic>
    </p:spTree>
    <p:extLst>
      <p:ext uri="{BB962C8B-B14F-4D97-AF65-F5344CB8AC3E}">
        <p14:creationId xmlns:p14="http://schemas.microsoft.com/office/powerpoint/2010/main" val="2467537415"/>
      </p:ext>
    </p:extLst>
  </p:cSld>
  <p:clrMapOvr>
    <a:masterClrMapping/>
  </p:clrMapOvr>
  <p:transition spd="slow" advTm="4000">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SMARTLAYOUT_SHAPETYPE" val="Text"/>
  <p:tag name="SMARTLAYOUT_SHAPETEXT" val="0|KeepOriginal|True|Title|None|"/>
  <p:tag name="PA" val="v5.2.5"/>
  <p:tag name="RESOURCELIBID_SMARTLAYOUT" val="556043"/>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special20163030_13*i*94"/>
  <p:tag name="KSO_WM_TEMPLATE_CATEGORY" val="special"/>
  <p:tag name="KSO_WM_TEMPLATE_INDEX" val="20163030"/>
  <p:tag name="KSO_WM_UNIT_INDEX" val="94"/>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special20163030_13*i*115"/>
  <p:tag name="KSO_WM_TEMPLATE_CATEGORY" val="special"/>
  <p:tag name="KSO_WM_TEMPLATE_INDEX" val="20163030"/>
  <p:tag name="KSO_WM_UNIT_INDEX" val="115"/>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special20163030_13*i*16"/>
  <p:tag name="KSO_WM_TEMPLATE_CATEGORY" val="special"/>
  <p:tag name="KSO_WM_TEMPLATE_INDEX" val="20163030"/>
  <p:tag name="KSO_WM_UNIT_INDEX" val="16"/>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special20163030_13*i*53"/>
  <p:tag name="KSO_WM_TEMPLATE_CATEGORY" val="special"/>
  <p:tag name="KSO_WM_TEMPLATE_INDEX" val="20163030"/>
  <p:tag name="KSO_WM_UNIT_INDEX" val="53"/>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special20163030_13*i*94"/>
  <p:tag name="KSO_WM_TEMPLATE_CATEGORY" val="special"/>
  <p:tag name="KSO_WM_TEMPLATE_INDEX" val="20163030"/>
  <p:tag name="KSO_WM_UNIT_INDEX" val="94"/>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special20163030_13*i*115"/>
  <p:tag name="KSO_WM_TEMPLATE_CATEGORY" val="special"/>
  <p:tag name="KSO_WM_TEMPLATE_INDEX" val="20163030"/>
  <p:tag name="KSO_WM_UNIT_INDEX" val="115"/>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basetag"/>
  <p:tag name="KSO_WM_TEMPLATE_INDEX" val="20164168"/>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basetag"/>
  <p:tag name="KSO_WM_TEMPLATE_INDEX" val="20164168"/>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basetag"/>
  <p:tag name="KSO_WM_TEMPLATE_INDEX" val="20164168"/>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basetag"/>
  <p:tag name="KSO_WM_TEMPLATE_INDEX" val="20164168"/>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basetag"/>
  <p:tag name="KSO_WM_TEMPLATE_INDEX" val="20164168"/>
</p:tagLst>
</file>

<file path=ppt/tags/tag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special20163030_13*i*16"/>
  <p:tag name="KSO_WM_TEMPLATE_CATEGORY" val="special"/>
  <p:tag name="KSO_WM_TEMPLATE_INDEX" val="20163030"/>
  <p:tag name="KSO_WM_UNIT_INDEX" val="16"/>
</p:tagLst>
</file>

<file path=ppt/tags/tag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special20163030_13*i*50"/>
  <p:tag name="KSO_WM_TEMPLATE_CATEGORY" val="special"/>
  <p:tag name="KSO_WM_TEMPLATE_INDEX" val="20163030"/>
  <p:tag name="KSO_WM_UNIT_INDEX" val="50"/>
</p:tagLst>
</file>

<file path=ppt/tags/tag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special20163030_13*i*53"/>
  <p:tag name="KSO_WM_TEMPLATE_CATEGORY" val="special"/>
  <p:tag name="KSO_WM_TEMPLATE_INDEX" val="20163030"/>
  <p:tag name="KSO_WM_UNIT_INDEX" val="53"/>
</p:tagLst>
</file>

<file path=ppt/tags/tag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special20163030_13*i*92"/>
  <p:tag name="KSO_WM_TEMPLATE_CATEGORY" val="special"/>
  <p:tag name="KSO_WM_TEMPLATE_INDEX" val="20163030"/>
  <p:tag name="KSO_WM_UNIT_INDEX" val="92"/>
</p:tagLst>
</file>

<file path=ppt/tags/tag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special20163030_13*i*94"/>
  <p:tag name="KSO_WM_TEMPLATE_CATEGORY" val="special"/>
  <p:tag name="KSO_WM_TEMPLATE_INDEX" val="20163030"/>
  <p:tag name="KSO_WM_UNIT_INDEX" val="94"/>
</p:tagLst>
</file>

<file path=ppt/tags/tag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special20163030_13*i*113"/>
  <p:tag name="KSO_WM_TEMPLATE_CATEGORY" val="special"/>
  <p:tag name="KSO_WM_TEMPLATE_INDEX" val="20163030"/>
  <p:tag name="KSO_WM_UNIT_INDEX" val="113"/>
</p:tagLst>
</file>

<file path=ppt/tags/tag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special20163030_13*i*115"/>
  <p:tag name="KSO_WM_TEMPLATE_CATEGORY" val="special"/>
  <p:tag name="KSO_WM_TEMPLATE_INDEX" val="20163030"/>
  <p:tag name="KSO_WM_UNIT_INDEX" val="115"/>
</p:tagLst>
</file>

<file path=ppt/tags/tag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special20163030_13*i*146"/>
  <p:tag name="KSO_WM_TEMPLATE_CATEGORY" val="special"/>
  <p:tag name="KSO_WM_TEMPLATE_INDEX" val="20163030"/>
  <p:tag name="KSO_WM_UNIT_INDEX" val="146"/>
</p:tagLst>
</file>

<file path=ppt/tags/tag3.xml><?xml version="1.0" encoding="utf-8"?>
<p:tagLst xmlns:a="http://schemas.openxmlformats.org/drawingml/2006/main" xmlns:r="http://schemas.openxmlformats.org/officeDocument/2006/relationships" xmlns:p="http://schemas.openxmlformats.org/presentationml/2006/main">
  <p:tag name="KSO_WM_TEMPLATE_CATEGORY" val="basetag"/>
  <p:tag name="KSO_WM_TEMPLATE_INDEX" val="20164168"/>
  <p:tag name="KSO_WM_TAG_VERSION" val="1.0"/>
  <p:tag name="KSO_WM_SLIDE_ID" val="basetag20164168_22"/>
  <p:tag name="KSO_WM_SLIDE_INDEX" val="22"/>
  <p:tag name="KSO_WM_SLIDE_ITEM_CNT" val="0"/>
  <p:tag name="KSO_WM_SLIDE_LAYOUT" val="a_f"/>
  <p:tag name="KSO_WM_SLIDE_LAYOUT_CNT" val="0_0"/>
  <p:tag name="KSO_WM_SLIDE_TYPE" val="text"/>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special20163030_15*i*0"/>
  <p:tag name="KSO_WM_TEMPLATE_CATEGORY" val="special"/>
  <p:tag name="KSO_WM_TEMPLATE_INDEX" val="20163030"/>
  <p:tag name="KSO_WM_UNIT_INDEX" val="0"/>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special20163030_15*i*18"/>
  <p:tag name="KSO_WM_TEMPLATE_CATEGORY" val="special"/>
  <p:tag name="KSO_WM_TEMPLATE_INDEX" val="20163030"/>
  <p:tag name="KSO_WM_UNIT_INDEX" val="18"/>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special20163030_15*i*19"/>
  <p:tag name="KSO_WM_TEMPLATE_CATEGORY" val="special"/>
  <p:tag name="KSO_WM_TEMPLATE_INDEX" val="20163030"/>
  <p:tag name="KSO_WM_UNIT_INDEX" val="19"/>
</p:tagLst>
</file>

<file path=ppt/tags/tag7.xml><?xml version="1.0" encoding="utf-8"?>
<p:tagLst xmlns:a="http://schemas.openxmlformats.org/drawingml/2006/main" xmlns:r="http://schemas.openxmlformats.org/officeDocument/2006/relationships" xmlns:p="http://schemas.openxmlformats.org/presentationml/2006/main">
  <p:tag name="SMARTLAYOUT_SHAPETYPE" val="Text"/>
  <p:tag name="SMARTLAYOUT_SHAPETEXT" val="0|KeepOriginal|True|Title|None|"/>
  <p:tag name="PA" val="v5.2.5"/>
  <p:tag name="RESOURCELIBID_SMARTLAYOUT" val="556043"/>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special20163030_13*i*16"/>
  <p:tag name="KSO_WM_TEMPLATE_CATEGORY" val="special"/>
  <p:tag name="KSO_WM_TEMPLATE_INDEX" val="20163030"/>
  <p:tag name="KSO_WM_UNIT_INDEX" val="16"/>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special20163030_13*i*53"/>
  <p:tag name="KSO_WM_TEMPLATE_CATEGORY" val="special"/>
  <p:tag name="KSO_WM_TEMPLATE_INDEX" val="20163030"/>
  <p:tag name="KSO_WM_UNIT_INDEX" val="53"/>
</p:tagLst>
</file>

<file path=ppt/theme/theme1.xml><?xml version="1.0" encoding="utf-8"?>
<a:theme xmlns:a="http://schemas.openxmlformats.org/drawingml/2006/main" name="1_自定义设计方案">
  <a:themeElements>
    <a:clrScheme name="华丽">
      <a:dk1>
        <a:sysClr val="windowText" lastClr="000000"/>
      </a:dk1>
      <a:lt1>
        <a:sysClr val="window" lastClr="FFFFFF"/>
      </a:lt1>
      <a:dk2>
        <a:srgbClr val="B13F9A"/>
      </a:dk2>
      <a:lt2>
        <a:srgbClr val="F4E7ED"/>
      </a:lt2>
      <a:accent1>
        <a:srgbClr val="B83D68"/>
      </a:accent1>
      <a:accent2>
        <a:srgbClr val="AC66BB"/>
      </a:accent2>
      <a:accent3>
        <a:srgbClr val="DE6C36"/>
      </a:accent3>
      <a:accent4>
        <a:srgbClr val="F9B639"/>
      </a:accent4>
      <a:accent5>
        <a:srgbClr val="CF6DA4"/>
      </a:accent5>
      <a:accent6>
        <a:srgbClr val="FA8D3D"/>
      </a:accent6>
      <a:hlink>
        <a:srgbClr val="FFDE66"/>
      </a:hlink>
      <a:folHlink>
        <a:srgbClr val="D490C5"/>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7450</Words>
  <Application>Microsoft Office PowerPoint</Application>
  <PresentationFormat>自定义</PresentationFormat>
  <Paragraphs>1171</Paragraphs>
  <Slides>115</Slides>
  <Notes>76</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115</vt:i4>
      </vt:variant>
    </vt:vector>
  </HeadingPairs>
  <TitlesOfParts>
    <vt:vector size="137" baseType="lpstr">
      <vt:lpstr>Arial Unicode MS</vt:lpstr>
      <vt:lpstr>Gulim</vt:lpstr>
      <vt:lpstr>仿宋_GB2312</vt:lpstr>
      <vt:lpstr>黑体</vt:lpstr>
      <vt:lpstr>华康隶书体W7</vt:lpstr>
      <vt:lpstr>华文行楷</vt:lpstr>
      <vt:lpstr>华文楷体</vt:lpstr>
      <vt:lpstr>华文新魏</vt:lpstr>
      <vt:lpstr>楷体</vt:lpstr>
      <vt:lpstr>宋体</vt:lpstr>
      <vt:lpstr>Microsoft YaHei</vt:lpstr>
      <vt:lpstr>Microsoft YaHei</vt:lpstr>
      <vt:lpstr>Arial</vt:lpstr>
      <vt:lpstr>Calibri</vt:lpstr>
      <vt:lpstr>Calibri Light</vt:lpstr>
      <vt:lpstr>Century Schoolbook</vt:lpstr>
      <vt:lpstr>Lucida Calligraphy</vt:lpstr>
      <vt:lpstr>Symbol</vt:lpstr>
      <vt:lpstr>Times New Roman</vt:lpstr>
      <vt:lpstr>Verdana</vt:lpstr>
      <vt:lpstr>Wingdings</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6</cp:revision>
  <dcterms:created xsi:type="dcterms:W3CDTF">2016-10-17T14:00:00Z</dcterms:created>
  <dcterms:modified xsi:type="dcterms:W3CDTF">2019-11-16T03:55:20Z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2052-11.1.0.8213</vt:lpwstr>
  </property>
</Properties>
</file>